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1"/>
  </p:notesMasterIdLst>
  <p:handoutMasterIdLst>
    <p:handoutMasterId r:id="rId72"/>
  </p:handoutMasterIdLst>
  <p:sldIdLst>
    <p:sldId id="409" r:id="rId2"/>
    <p:sldId id="352" r:id="rId3"/>
    <p:sldId id="350" r:id="rId4"/>
    <p:sldId id="461" r:id="rId5"/>
    <p:sldId id="462" r:id="rId6"/>
    <p:sldId id="463" r:id="rId7"/>
    <p:sldId id="464" r:id="rId8"/>
    <p:sldId id="466" r:id="rId9"/>
    <p:sldId id="467" r:id="rId10"/>
    <p:sldId id="468" r:id="rId11"/>
    <p:sldId id="469" r:id="rId12"/>
    <p:sldId id="470" r:id="rId13"/>
    <p:sldId id="471" r:id="rId14"/>
    <p:sldId id="472" r:id="rId15"/>
    <p:sldId id="530" r:id="rId16"/>
    <p:sldId id="479" r:id="rId17"/>
    <p:sldId id="480" r:id="rId18"/>
    <p:sldId id="481" r:id="rId19"/>
    <p:sldId id="482" r:id="rId20"/>
    <p:sldId id="483" r:id="rId21"/>
    <p:sldId id="484" r:id="rId22"/>
    <p:sldId id="485" r:id="rId23"/>
    <p:sldId id="486" r:id="rId24"/>
    <p:sldId id="487" r:id="rId25"/>
    <p:sldId id="488" r:id="rId26"/>
    <p:sldId id="489" r:id="rId27"/>
    <p:sldId id="490" r:id="rId28"/>
    <p:sldId id="491" r:id="rId29"/>
    <p:sldId id="492" r:id="rId30"/>
    <p:sldId id="493" r:id="rId31"/>
    <p:sldId id="494" r:id="rId32"/>
    <p:sldId id="495" r:id="rId33"/>
    <p:sldId id="496" r:id="rId34"/>
    <p:sldId id="497" r:id="rId35"/>
    <p:sldId id="498" r:id="rId36"/>
    <p:sldId id="499" r:id="rId37"/>
    <p:sldId id="532" r:id="rId38"/>
    <p:sldId id="473" r:id="rId39"/>
    <p:sldId id="474" r:id="rId40"/>
    <p:sldId id="476" r:id="rId41"/>
    <p:sldId id="477" r:id="rId42"/>
    <p:sldId id="478" r:id="rId43"/>
    <p:sldId id="550" r:id="rId44"/>
    <p:sldId id="534" r:id="rId45"/>
    <p:sldId id="515" r:id="rId46"/>
    <p:sldId id="516" r:id="rId47"/>
    <p:sldId id="504" r:id="rId48"/>
    <p:sldId id="505" r:id="rId49"/>
    <p:sldId id="506" r:id="rId50"/>
    <p:sldId id="507" r:id="rId51"/>
    <p:sldId id="508" r:id="rId52"/>
    <p:sldId id="509" r:id="rId53"/>
    <p:sldId id="556" r:id="rId54"/>
    <p:sldId id="510" r:id="rId55"/>
    <p:sldId id="511" r:id="rId56"/>
    <p:sldId id="512" r:id="rId57"/>
    <p:sldId id="513" r:id="rId58"/>
    <p:sldId id="514" r:id="rId59"/>
    <p:sldId id="536" r:id="rId60"/>
    <p:sldId id="552" r:id="rId61"/>
    <p:sldId id="553" r:id="rId62"/>
    <p:sldId id="551" r:id="rId63"/>
    <p:sldId id="539" r:id="rId64"/>
    <p:sldId id="540" r:id="rId65"/>
    <p:sldId id="554" r:id="rId66"/>
    <p:sldId id="555" r:id="rId67"/>
    <p:sldId id="437" r:id="rId68"/>
    <p:sldId id="430" r:id="rId69"/>
    <p:sldId id="301" r:id="rId70"/>
  </p:sldIdLst>
  <p:sldSz cx="9144000" cy="6858000" type="screen4x3"/>
  <p:notesSz cx="6400800" cy="86868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440">
          <p15:clr>
            <a:srgbClr val="A4A3A4"/>
          </p15:clr>
        </p15:guide>
        <p15:guide id="2" orient="horz" pos="640">
          <p15:clr>
            <a:srgbClr val="A4A3A4"/>
          </p15:clr>
        </p15:guide>
        <p15:guide id="3" orient="horz" pos="712">
          <p15:clr>
            <a:srgbClr val="A4A3A4"/>
          </p15:clr>
        </p15:guide>
        <p15:guide id="4" orient="horz" pos="3928">
          <p15:clr>
            <a:srgbClr val="A4A3A4"/>
          </p15:clr>
        </p15:guide>
        <p15:guide id="5" orient="horz" pos="386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4E0C"/>
    <a:srgbClr val="17ABE3"/>
    <a:srgbClr val="A20000"/>
    <a:srgbClr val="A40000"/>
    <a:srgbClr val="9E0000"/>
    <a:srgbClr val="C7450B"/>
    <a:srgbClr val="DC6140"/>
    <a:srgbClr val="E60000"/>
    <a:srgbClr val="C9670D"/>
    <a:srgbClr val="66B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45" autoAdjust="0"/>
    <p:restoredTop sz="94808" autoAdjust="0"/>
  </p:normalViewPr>
  <p:slideViewPr>
    <p:cSldViewPr snapToGrid="0">
      <p:cViewPr varScale="1">
        <p:scale>
          <a:sx n="121" d="100"/>
          <a:sy n="121" d="100"/>
        </p:scale>
        <p:origin x="1445" y="82"/>
      </p:cViewPr>
      <p:guideLst>
        <p:guide pos="5440"/>
        <p:guide orient="horz" pos="640"/>
        <p:guide orient="horz" pos="712"/>
        <p:guide orient="horz" pos="3928"/>
        <p:guide orient="horz" pos="3864"/>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80" d="100"/>
          <a:sy n="80" d="100"/>
        </p:scale>
        <p:origin x="32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773680" cy="435849"/>
          </a:xfrm>
          <a:prstGeom prst="rect">
            <a:avLst/>
          </a:prstGeom>
        </p:spPr>
        <p:txBody>
          <a:bodyPr vert="horz" lIns="86210" tIns="43105" rIns="86210" bIns="43105" rtlCol="0"/>
          <a:lstStyle>
            <a:lvl1pPr algn="l">
              <a:defRPr sz="1100"/>
            </a:lvl1pPr>
          </a:lstStyle>
          <a:p>
            <a:endParaRPr lang="zh-CN" altLang="en-US" dirty="0">
              <a:latin typeface="阿里巴巴普惠体 R" panose="00020600040101010101" pitchFamily="18" charset="-122"/>
              <a:ea typeface="阿里巴巴普惠体 R" panose="00020600040101010101" pitchFamily="18" charset="-122"/>
            </a:endParaRPr>
          </a:p>
        </p:txBody>
      </p:sp>
      <p:sp>
        <p:nvSpPr>
          <p:cNvPr id="3" name="日期占位符 2"/>
          <p:cNvSpPr>
            <a:spLocks noGrp="1"/>
          </p:cNvSpPr>
          <p:nvPr>
            <p:ph type="dt" sz="quarter" idx="1"/>
          </p:nvPr>
        </p:nvSpPr>
        <p:spPr>
          <a:xfrm>
            <a:off x="3625639" y="0"/>
            <a:ext cx="2773680" cy="435849"/>
          </a:xfrm>
          <a:prstGeom prst="rect">
            <a:avLst/>
          </a:prstGeom>
        </p:spPr>
        <p:txBody>
          <a:bodyPr vert="horz" lIns="86210" tIns="43105" rIns="86210" bIns="43105" rtlCol="0"/>
          <a:lstStyle>
            <a:lvl1pPr algn="r">
              <a:defRPr sz="1100"/>
            </a:lvl1pPr>
          </a:lstStyle>
          <a:p>
            <a:fld id="{B478E0E4-DC06-4041-AFA7-BB6F527FFA3F}" type="datetimeFigureOut">
              <a:rPr lang="zh-CN" altLang="en-US" smtClean="0">
                <a:latin typeface="阿里巴巴普惠体 R" panose="00020600040101010101" pitchFamily="18" charset="-122"/>
                <a:ea typeface="阿里巴巴普惠体 R" panose="00020600040101010101" pitchFamily="18" charset="-122"/>
              </a:rPr>
              <a:t>2023/6/28</a:t>
            </a:fld>
            <a:endParaRPr lang="zh-CN" altLang="en-US" dirty="0">
              <a:latin typeface="阿里巴巴普惠体 R" panose="00020600040101010101" pitchFamily="18" charset="-122"/>
              <a:ea typeface="阿里巴巴普惠体 R" panose="00020600040101010101" pitchFamily="18" charset="-122"/>
            </a:endParaRPr>
          </a:p>
        </p:txBody>
      </p:sp>
      <p:sp>
        <p:nvSpPr>
          <p:cNvPr id="4" name="页脚占位符 3"/>
          <p:cNvSpPr>
            <a:spLocks noGrp="1"/>
          </p:cNvSpPr>
          <p:nvPr>
            <p:ph type="ftr" sz="quarter" idx="2"/>
          </p:nvPr>
        </p:nvSpPr>
        <p:spPr>
          <a:xfrm>
            <a:off x="0" y="8250953"/>
            <a:ext cx="2773680" cy="435848"/>
          </a:xfrm>
          <a:prstGeom prst="rect">
            <a:avLst/>
          </a:prstGeom>
        </p:spPr>
        <p:txBody>
          <a:bodyPr vert="horz" lIns="86210" tIns="43105" rIns="86210" bIns="43105" rtlCol="0" anchor="b"/>
          <a:lstStyle>
            <a:lvl1pPr algn="l">
              <a:defRPr sz="1100"/>
            </a:lvl1pPr>
          </a:lstStyle>
          <a:p>
            <a:endParaRPr lang="zh-CN" altLang="en-US" dirty="0">
              <a:latin typeface="阿里巴巴普惠体 R" panose="00020600040101010101" pitchFamily="18" charset="-122"/>
              <a:ea typeface="阿里巴巴普惠体 R" panose="00020600040101010101" pitchFamily="18" charset="-122"/>
            </a:endParaRPr>
          </a:p>
        </p:txBody>
      </p:sp>
      <p:sp>
        <p:nvSpPr>
          <p:cNvPr id="5" name="灯片编号占位符 4"/>
          <p:cNvSpPr>
            <a:spLocks noGrp="1"/>
          </p:cNvSpPr>
          <p:nvPr>
            <p:ph type="sldNum" sz="quarter" idx="3"/>
          </p:nvPr>
        </p:nvSpPr>
        <p:spPr>
          <a:xfrm>
            <a:off x="3625639" y="8250953"/>
            <a:ext cx="2773680" cy="435848"/>
          </a:xfrm>
          <a:prstGeom prst="rect">
            <a:avLst/>
          </a:prstGeom>
        </p:spPr>
        <p:txBody>
          <a:bodyPr vert="horz" lIns="86210" tIns="43105" rIns="86210" bIns="43105" rtlCol="0" anchor="b"/>
          <a:lstStyle>
            <a:lvl1pPr algn="r">
              <a:defRPr sz="1100"/>
            </a:lvl1pPr>
          </a:lstStyle>
          <a:p>
            <a:fld id="{B14B7432-8BB0-4EFA-A417-EFCDC17B2811}" type="slidenum">
              <a:rPr lang="zh-CN" altLang="en-US" smtClean="0">
                <a:latin typeface="阿里巴巴普惠体 R" panose="00020600040101010101" pitchFamily="18" charset="-122"/>
                <a:ea typeface="阿里巴巴普惠体 R" panose="00020600040101010101" pitchFamily="18" charset="-122"/>
              </a:rPr>
              <a:t>‹#›</a:t>
            </a:fld>
            <a:endParaRPr lang="zh-CN" altLang="en-US" dirty="0">
              <a:latin typeface="阿里巴巴普惠体 R" panose="00020600040101010101" pitchFamily="18" charset="-122"/>
              <a:ea typeface="阿里巴巴普惠体 R" panose="00020600040101010101" pitchFamily="18"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773680" cy="435849"/>
          </a:xfrm>
          <a:prstGeom prst="rect">
            <a:avLst/>
          </a:prstGeom>
        </p:spPr>
        <p:txBody>
          <a:bodyPr vert="horz" lIns="86210" tIns="43105" rIns="86210" bIns="43105" rtlCol="0"/>
          <a:lstStyle>
            <a:lvl1pPr algn="l">
              <a:defRPr sz="1100">
                <a:latin typeface="阿里巴巴普惠体 R" panose="00020600040101010101" pitchFamily="18" charset="-122"/>
              </a:defRPr>
            </a:lvl1pPr>
          </a:lstStyle>
          <a:p>
            <a:endParaRPr lang="zh-CN" altLang="en-US" dirty="0"/>
          </a:p>
        </p:txBody>
      </p:sp>
      <p:sp>
        <p:nvSpPr>
          <p:cNvPr id="3" name="日期占位符 2"/>
          <p:cNvSpPr>
            <a:spLocks noGrp="1"/>
          </p:cNvSpPr>
          <p:nvPr>
            <p:ph type="dt" idx="1"/>
          </p:nvPr>
        </p:nvSpPr>
        <p:spPr>
          <a:xfrm>
            <a:off x="3625639" y="0"/>
            <a:ext cx="2773680" cy="435849"/>
          </a:xfrm>
          <a:prstGeom prst="rect">
            <a:avLst/>
          </a:prstGeom>
        </p:spPr>
        <p:txBody>
          <a:bodyPr vert="horz" lIns="86210" tIns="43105" rIns="86210" bIns="43105" rtlCol="0"/>
          <a:lstStyle>
            <a:lvl1pPr algn="r">
              <a:defRPr sz="1100">
                <a:latin typeface="阿里巴巴普惠体 R" panose="00020600040101010101" pitchFamily="18" charset="-122"/>
              </a:defRPr>
            </a:lvl1pPr>
          </a:lstStyle>
          <a:p>
            <a:fld id="{E86D8963-CFCD-4740-AF60-049850373CDF}" type="datetimeFigureOut">
              <a:rPr lang="zh-CN" altLang="en-US" smtClean="0"/>
              <a:t>2023/6/28</a:t>
            </a:fld>
            <a:endParaRPr lang="zh-CN" altLang="en-US" dirty="0"/>
          </a:p>
        </p:txBody>
      </p:sp>
      <p:sp>
        <p:nvSpPr>
          <p:cNvPr id="4" name="幻灯片图像占位符 3"/>
          <p:cNvSpPr>
            <a:spLocks noGrp="1" noRot="1" noChangeAspect="1"/>
          </p:cNvSpPr>
          <p:nvPr>
            <p:ph type="sldImg" idx="2"/>
          </p:nvPr>
        </p:nvSpPr>
        <p:spPr>
          <a:xfrm>
            <a:off x="1246188" y="1085850"/>
            <a:ext cx="3908425" cy="2932113"/>
          </a:xfrm>
          <a:prstGeom prst="rect">
            <a:avLst/>
          </a:prstGeom>
          <a:noFill/>
          <a:ln w="12700">
            <a:solidFill>
              <a:prstClr val="black"/>
            </a:solidFill>
          </a:ln>
        </p:spPr>
        <p:txBody>
          <a:bodyPr vert="horz" lIns="86210" tIns="43105" rIns="86210" bIns="43105" rtlCol="0" anchor="ctr"/>
          <a:lstStyle/>
          <a:p>
            <a:endParaRPr lang="zh-CN" altLang="en-US" dirty="0"/>
          </a:p>
        </p:txBody>
      </p:sp>
      <p:sp>
        <p:nvSpPr>
          <p:cNvPr id="5" name="备注占位符 4"/>
          <p:cNvSpPr>
            <a:spLocks noGrp="1"/>
          </p:cNvSpPr>
          <p:nvPr>
            <p:ph type="body" sz="quarter" idx="3"/>
          </p:nvPr>
        </p:nvSpPr>
        <p:spPr>
          <a:xfrm>
            <a:off x="640080" y="4180522"/>
            <a:ext cx="5120640" cy="3420428"/>
          </a:xfrm>
          <a:prstGeom prst="rect">
            <a:avLst/>
          </a:prstGeom>
        </p:spPr>
        <p:txBody>
          <a:bodyPr vert="horz" lIns="86210" tIns="43105" rIns="86210" bIns="43105"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250953"/>
            <a:ext cx="2773680" cy="435848"/>
          </a:xfrm>
          <a:prstGeom prst="rect">
            <a:avLst/>
          </a:prstGeom>
        </p:spPr>
        <p:txBody>
          <a:bodyPr vert="horz" lIns="86210" tIns="43105" rIns="86210" bIns="43105" rtlCol="0" anchor="b"/>
          <a:lstStyle>
            <a:lvl1pPr algn="l">
              <a:defRPr sz="1100">
                <a:latin typeface="阿里巴巴普惠体 R"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625639" y="8250953"/>
            <a:ext cx="2773680" cy="435848"/>
          </a:xfrm>
          <a:prstGeom prst="rect">
            <a:avLst/>
          </a:prstGeom>
        </p:spPr>
        <p:txBody>
          <a:bodyPr vert="horz" lIns="86210" tIns="43105" rIns="86210" bIns="43105" rtlCol="0" anchor="b"/>
          <a:lstStyle>
            <a:lvl1pPr algn="r">
              <a:defRPr sz="1100">
                <a:latin typeface="阿里巴巴普惠体 R" panose="00020600040101010101" pitchFamily="18" charset="-122"/>
              </a:defRPr>
            </a:lvl1pPr>
          </a:lstStyle>
          <a:p>
            <a:fld id="{E9E6FDB6-6D2B-46C1-9FA1-D82906A37C3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R" panose="00020600040101010101" pitchFamily="18" charset="-122"/>
        <a:ea typeface="+mn-ea"/>
        <a:cs typeface="+mn-cs"/>
      </a:defRPr>
    </a:lvl1pPr>
    <a:lvl2pPr marL="457200" algn="l" defTabSz="914400" rtl="0" eaLnBrk="1" latinLnBrk="0" hangingPunct="1">
      <a:defRPr sz="1200" kern="1200">
        <a:solidFill>
          <a:schemeClr val="tx1"/>
        </a:solidFill>
        <a:latin typeface="阿里巴巴普惠体 R" panose="00020600040101010101" pitchFamily="18" charset="-122"/>
        <a:ea typeface="+mn-ea"/>
        <a:cs typeface="+mn-cs"/>
      </a:defRPr>
    </a:lvl2pPr>
    <a:lvl3pPr marL="914400" algn="l" defTabSz="914400" rtl="0" eaLnBrk="1" latinLnBrk="0" hangingPunct="1">
      <a:defRPr sz="1200" kern="1200">
        <a:solidFill>
          <a:schemeClr val="tx1"/>
        </a:solidFill>
        <a:latin typeface="阿里巴巴普惠体 R" panose="00020600040101010101" pitchFamily="18" charset="-122"/>
        <a:ea typeface="+mn-ea"/>
        <a:cs typeface="+mn-cs"/>
      </a:defRPr>
    </a:lvl3pPr>
    <a:lvl4pPr marL="1371600" algn="l" defTabSz="914400" rtl="0" eaLnBrk="1" latinLnBrk="0" hangingPunct="1">
      <a:defRPr sz="1200" kern="1200">
        <a:solidFill>
          <a:schemeClr val="tx1"/>
        </a:solidFill>
        <a:latin typeface="阿里巴巴普惠体 R" panose="00020600040101010101" pitchFamily="18" charset="-122"/>
        <a:ea typeface="+mn-ea"/>
        <a:cs typeface="+mn-cs"/>
      </a:defRPr>
    </a:lvl4pPr>
    <a:lvl5pPr marL="1828800" algn="l" defTabSz="914400" rtl="0" eaLnBrk="1" latinLnBrk="0" hangingPunct="1">
      <a:defRPr sz="1200" kern="1200">
        <a:solidFill>
          <a:schemeClr val="tx1"/>
        </a:solidFill>
        <a:latin typeface="阿里巴巴普惠体 R" panose="00020600040101010101" pitchFamily="18"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dirty="0"/>
          </a:p>
        </p:txBody>
      </p:sp>
    </p:spTree>
    <p:extLst>
      <p:ext uri="{BB962C8B-B14F-4D97-AF65-F5344CB8AC3E}">
        <p14:creationId xmlns:p14="http://schemas.microsoft.com/office/powerpoint/2010/main" val="201562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15</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a:t>
            </a:fld>
            <a:endParaRPr lang="zh-CN" altLang="en-US" dirty="0"/>
          </a:p>
        </p:txBody>
      </p:sp>
    </p:spTree>
    <p:extLst>
      <p:ext uri="{BB962C8B-B14F-4D97-AF65-F5344CB8AC3E}">
        <p14:creationId xmlns:p14="http://schemas.microsoft.com/office/powerpoint/2010/main" val="1986471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866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336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08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7504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979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3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7569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37</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a:t>
            </a:fld>
            <a:endParaRPr lang="zh-CN" altLang="en-US" dirty="0"/>
          </a:p>
        </p:txBody>
      </p:sp>
    </p:spTree>
    <p:extLst>
      <p:ext uri="{BB962C8B-B14F-4D97-AF65-F5344CB8AC3E}">
        <p14:creationId xmlns:p14="http://schemas.microsoft.com/office/powerpoint/2010/main" val="15419521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44</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33590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23813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6535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654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30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70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a:t>
            </a:fld>
            <a:endParaRPr lang="zh-CN" altLang="en-US" dirty="0"/>
          </a:p>
        </p:txBody>
      </p:sp>
    </p:spTree>
    <p:extLst>
      <p:ext uri="{BB962C8B-B14F-4D97-AF65-F5344CB8AC3E}">
        <p14:creationId xmlns:p14="http://schemas.microsoft.com/office/powerpoint/2010/main" val="856211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707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497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6485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8143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0322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7774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59</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pPr/>
              <a:t>60</a:t>
            </a:fld>
            <a:endParaRPr lang="zh-CN" altLang="en-US" dirty="0"/>
          </a:p>
        </p:txBody>
      </p:sp>
    </p:spTree>
    <p:extLst>
      <p:ext uri="{BB962C8B-B14F-4D97-AF65-F5344CB8AC3E}">
        <p14:creationId xmlns:p14="http://schemas.microsoft.com/office/powerpoint/2010/main" val="42378676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31617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62</a:t>
            </a:fld>
            <a:endParaRPr lang="zh-CN" altLang="en-US" dirty="0"/>
          </a:p>
        </p:txBody>
      </p:sp>
    </p:spTree>
    <p:extLst>
      <p:ext uri="{BB962C8B-B14F-4D97-AF65-F5344CB8AC3E}">
        <p14:creationId xmlns:p14="http://schemas.microsoft.com/office/powerpoint/2010/main" val="3248989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6</a:t>
            </a:fld>
            <a:endParaRPr lang="zh-CN" altLang="en-US" dirty="0"/>
          </a:p>
        </p:txBody>
      </p:sp>
    </p:spTree>
    <p:extLst>
      <p:ext uri="{BB962C8B-B14F-4D97-AF65-F5344CB8AC3E}">
        <p14:creationId xmlns:p14="http://schemas.microsoft.com/office/powerpoint/2010/main" val="31938382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pPr/>
              <a:t>63</a:t>
            </a:fld>
            <a:endParaRPr lang="zh-CN" altLang="en-US" dirty="0"/>
          </a:p>
        </p:txBody>
      </p:sp>
    </p:spTree>
    <p:extLst>
      <p:ext uri="{BB962C8B-B14F-4D97-AF65-F5344CB8AC3E}">
        <p14:creationId xmlns:p14="http://schemas.microsoft.com/office/powerpoint/2010/main" val="6733564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pPr/>
              <a:t>64</a:t>
            </a:fld>
            <a:endParaRPr lang="zh-CN" altLang="en-US" dirty="0"/>
          </a:p>
        </p:txBody>
      </p:sp>
    </p:spTree>
    <p:extLst>
      <p:ext uri="{BB962C8B-B14F-4D97-AF65-F5344CB8AC3E}">
        <p14:creationId xmlns:p14="http://schemas.microsoft.com/office/powerpoint/2010/main" val="26507563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pPr/>
              <a:t>65</a:t>
            </a:fld>
            <a:endParaRPr lang="zh-CN" altLang="en-US" dirty="0"/>
          </a:p>
        </p:txBody>
      </p:sp>
    </p:spTree>
    <p:extLst>
      <p:ext uri="{BB962C8B-B14F-4D97-AF65-F5344CB8AC3E}">
        <p14:creationId xmlns:p14="http://schemas.microsoft.com/office/powerpoint/2010/main" val="39686044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pPr/>
              <a:t>66</a:t>
            </a:fld>
            <a:endParaRPr lang="zh-CN" altLang="en-US" dirty="0"/>
          </a:p>
        </p:txBody>
      </p:sp>
    </p:spTree>
    <p:extLst>
      <p:ext uri="{BB962C8B-B14F-4D97-AF65-F5344CB8AC3E}">
        <p14:creationId xmlns:p14="http://schemas.microsoft.com/office/powerpoint/2010/main" val="18762906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67</a:t>
            </a:fld>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制作感谢页（伯禹</a:t>
            </a:r>
            <a:r>
              <a:rPr kumimoji="1" lang="en-US" altLang="zh-CN" dirty="0"/>
              <a:t>logo+</a:t>
            </a:r>
            <a:r>
              <a:rPr kumimoji="1" lang="zh-CN" altLang="en-US" dirty="0"/>
              <a:t>打造</a:t>
            </a:r>
            <a:r>
              <a:rPr kumimoji="1" lang="en-US" altLang="zh-CN" dirty="0"/>
              <a:t>AI</a:t>
            </a:r>
            <a:r>
              <a:rPr kumimoji="1" lang="zh-CN" altLang="en-US" dirty="0"/>
              <a:t>领域的黄埔军校）</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69</a:t>
            </a:fld>
            <a:endParaRPr lang="zh-CN" altLang="en-US" dirty="0"/>
          </a:p>
        </p:txBody>
      </p:sp>
    </p:spTree>
    <p:extLst>
      <p:ext uri="{BB962C8B-B14F-4D97-AF65-F5344CB8AC3E}">
        <p14:creationId xmlns:p14="http://schemas.microsoft.com/office/powerpoint/2010/main" val="3267782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7</a:t>
            </a:fld>
            <a:endParaRPr lang="zh-CN" altLang="en-US" dirty="0"/>
          </a:p>
        </p:txBody>
      </p:sp>
    </p:spTree>
    <p:extLst>
      <p:ext uri="{BB962C8B-B14F-4D97-AF65-F5344CB8AC3E}">
        <p14:creationId xmlns:p14="http://schemas.microsoft.com/office/powerpoint/2010/main" val="1938864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p:cNvSpPr/>
          <p:nvPr userDrawn="1"/>
        </p:nvSpPr>
        <p:spPr>
          <a:xfrm>
            <a:off x="1900543" y="3863753"/>
            <a:ext cx="292569" cy="148948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5" name="椭圆 4"/>
          <p:cNvSpPr/>
          <p:nvPr userDrawn="1"/>
        </p:nvSpPr>
        <p:spPr>
          <a:xfrm>
            <a:off x="-1525233" y="558078"/>
            <a:ext cx="5606064" cy="5606064"/>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1040067" y="1043244"/>
            <a:ext cx="4635731" cy="4635731"/>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 Placeholder 2"/>
          <p:cNvSpPr>
            <a:spLocks noGrp="1"/>
          </p:cNvSpPr>
          <p:nvPr>
            <p:ph type="body" idx="1" hasCustomPrompt="1"/>
          </p:nvPr>
        </p:nvSpPr>
        <p:spPr>
          <a:xfrm>
            <a:off x="5313221" y="2050783"/>
            <a:ext cx="3179425" cy="328473"/>
          </a:xfrm>
        </p:spPr>
        <p:txBody>
          <a:bodyPr anchor="ctr" anchorCtr="0">
            <a:noAutofit/>
          </a:bodyPr>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1" name="Text Placeholder 2"/>
          <p:cNvSpPr>
            <a:spLocks noGrp="1"/>
          </p:cNvSpPr>
          <p:nvPr>
            <p:ph type="body" idx="12" hasCustomPrompt="1"/>
          </p:nvPr>
        </p:nvSpPr>
        <p:spPr>
          <a:xfrm>
            <a:off x="4428196" y="2002626"/>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01</a:t>
            </a:r>
            <a:endParaRPr lang="zh-CN" altLang="en-US" dirty="0"/>
          </a:p>
        </p:txBody>
      </p:sp>
      <p:sp>
        <p:nvSpPr>
          <p:cNvPr id="12" name="Text Placeholder 2"/>
          <p:cNvSpPr>
            <a:spLocks noGrp="1"/>
          </p:cNvSpPr>
          <p:nvPr>
            <p:ph type="body" idx="13" hasCustomPrompt="1"/>
          </p:nvPr>
        </p:nvSpPr>
        <p:spPr>
          <a:xfrm>
            <a:off x="5313221" y="2820980"/>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4" name="Text Placeholder 2"/>
          <p:cNvSpPr>
            <a:spLocks noGrp="1"/>
          </p:cNvSpPr>
          <p:nvPr>
            <p:ph type="body" idx="14" hasCustomPrompt="1"/>
          </p:nvPr>
        </p:nvSpPr>
        <p:spPr>
          <a:xfrm>
            <a:off x="4428196" y="2781327"/>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02</a:t>
            </a:r>
            <a:endParaRPr lang="zh-CN" altLang="en-US" dirty="0"/>
          </a:p>
        </p:txBody>
      </p:sp>
      <p:sp>
        <p:nvSpPr>
          <p:cNvPr id="15" name="Text Placeholder 2"/>
          <p:cNvSpPr>
            <a:spLocks noGrp="1"/>
          </p:cNvSpPr>
          <p:nvPr>
            <p:ph type="body" idx="15" hasCustomPrompt="1"/>
          </p:nvPr>
        </p:nvSpPr>
        <p:spPr>
          <a:xfrm>
            <a:off x="5313221" y="3599681"/>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6" name="Text Placeholder 2"/>
          <p:cNvSpPr>
            <a:spLocks noGrp="1"/>
          </p:cNvSpPr>
          <p:nvPr>
            <p:ph type="body" idx="16" hasCustomPrompt="1"/>
          </p:nvPr>
        </p:nvSpPr>
        <p:spPr>
          <a:xfrm>
            <a:off x="4428196" y="3560028"/>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03</a:t>
            </a:r>
            <a:endParaRPr lang="zh-CN" altLang="en-US" dirty="0"/>
          </a:p>
        </p:txBody>
      </p:sp>
      <p:sp>
        <p:nvSpPr>
          <p:cNvPr id="17" name="Text Placeholder 2"/>
          <p:cNvSpPr>
            <a:spLocks noGrp="1"/>
          </p:cNvSpPr>
          <p:nvPr>
            <p:ph type="body" idx="17" hasCustomPrompt="1"/>
          </p:nvPr>
        </p:nvSpPr>
        <p:spPr>
          <a:xfrm>
            <a:off x="5313221" y="4378382"/>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8" name="Text Placeholder 2"/>
          <p:cNvSpPr>
            <a:spLocks noGrp="1"/>
          </p:cNvSpPr>
          <p:nvPr>
            <p:ph type="body" idx="18" hasCustomPrompt="1"/>
          </p:nvPr>
        </p:nvSpPr>
        <p:spPr>
          <a:xfrm>
            <a:off x="4428196" y="4338729"/>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04</a:t>
            </a:r>
            <a:endParaRPr lang="zh-CN" altLang="en-US" dirty="0"/>
          </a:p>
        </p:txBody>
      </p:sp>
      <p:sp>
        <p:nvSpPr>
          <p:cNvPr id="19" name="文本框 18"/>
          <p:cNvSpPr txBox="1"/>
          <p:nvPr userDrawn="1"/>
        </p:nvSpPr>
        <p:spPr>
          <a:xfrm>
            <a:off x="514576" y="2471256"/>
            <a:ext cx="1586073" cy="1292662"/>
          </a:xfrm>
          <a:prstGeom prst="rect">
            <a:avLst/>
          </a:prstGeom>
          <a:noFill/>
        </p:spPr>
        <p:txBody>
          <a:bodyPr wrap="square" rtlCol="0">
            <a:spAutoFit/>
          </a:bodyPr>
          <a:lstStyle/>
          <a:p>
            <a:r>
              <a:rPr kumimoji="1" lang="zh-CN" altLang="en-US" sz="5400" b="1" i="0" dirty="0">
                <a:solidFill>
                  <a:schemeClr val="bg1"/>
                </a:solidFill>
                <a:latin typeface="Alibaba PuHuiTi" pitchFamily="18" charset="-122"/>
                <a:ea typeface="Alibaba PuHuiTi" pitchFamily="18" charset="-122"/>
                <a:cs typeface="Alibaba PuHuiTi" pitchFamily="18" charset="-122"/>
              </a:rPr>
              <a:t>目录</a:t>
            </a:r>
            <a:endParaRPr kumimoji="1" lang="en-US" altLang="zh-CN" sz="5400" b="1" i="0" dirty="0">
              <a:solidFill>
                <a:schemeClr val="bg1"/>
              </a:solidFill>
              <a:latin typeface="Alibaba PuHuiTi" pitchFamily="18" charset="-122"/>
              <a:ea typeface="Alibaba PuHuiTi" pitchFamily="18" charset="-122"/>
              <a:cs typeface="Alibaba PuHuiTi" pitchFamily="18" charset="-122"/>
            </a:endParaRPr>
          </a:p>
          <a:p>
            <a:r>
              <a:rPr kumimoji="1" lang="zh-CN" altLang="en-US" sz="2400" b="1" i="0" dirty="0">
                <a:solidFill>
                  <a:schemeClr val="bg1"/>
                </a:solidFill>
                <a:latin typeface="Alibaba PuHuiTi" pitchFamily="18" charset="-122"/>
                <a:ea typeface="Alibaba PuHuiTi" pitchFamily="18" charset="-122"/>
                <a:cs typeface="Alibaba PuHuiTi" pitchFamily="18" charset="-122"/>
              </a:rPr>
              <a:t> </a:t>
            </a:r>
            <a:r>
              <a:rPr kumimoji="1" lang="en-US" altLang="zh-CN" sz="2400" b="1" i="0" dirty="0">
                <a:solidFill>
                  <a:schemeClr val="bg1"/>
                </a:solidFill>
                <a:latin typeface="Alibaba PuHuiTi" pitchFamily="18" charset="-122"/>
                <a:ea typeface="Alibaba PuHuiTi" pitchFamily="18" charset="-122"/>
                <a:cs typeface="Alibaba PuHuiTi" pitchFamily="18" charset="-122"/>
              </a:rPr>
              <a:t>Contents</a:t>
            </a:r>
            <a:endParaRPr kumimoji="1" lang="zh-CN" altLang="en-US" sz="2400" b="1" i="0" dirty="0">
              <a:solidFill>
                <a:schemeClr val="bg1"/>
              </a:solidFill>
              <a:latin typeface="Alibaba PuHuiTi" pitchFamily="18" charset="-122"/>
              <a:ea typeface="Alibaba PuHuiTi" pitchFamily="18" charset="-122"/>
              <a:cs typeface="Alibaba PuHuiTi" pitchFamily="18" charset="-122"/>
            </a:endParaRPr>
          </a:p>
        </p:txBody>
      </p:sp>
      <p:sp>
        <p:nvSpPr>
          <p:cNvPr id="21" name="Slide Number Placeholder 4"/>
          <p:cNvSpPr>
            <a:spLocks noGrp="1"/>
          </p:cNvSpPr>
          <p:nvPr>
            <p:ph type="sldNum" sz="quarter" idx="19"/>
          </p:nvPr>
        </p:nvSpPr>
        <p:spPr>
          <a:xfrm>
            <a:off x="6457949" y="6240464"/>
            <a:ext cx="2182416" cy="206381"/>
          </a:xfrm>
        </p:spPr>
        <p:txBody>
          <a:bodyPr/>
          <a:lstStyle>
            <a:lvl1pPr>
              <a:defRPr sz="1000" b="1">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13" name="椭圆 12"/>
          <p:cNvSpPr/>
          <p:nvPr userDrawn="1"/>
        </p:nvSpPr>
        <p:spPr>
          <a:xfrm>
            <a:off x="2059916" y="1068397"/>
            <a:ext cx="4616441" cy="4616441"/>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441307" y="1467919"/>
            <a:ext cx="3817398" cy="3817398"/>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itle 1"/>
          <p:cNvSpPr>
            <a:spLocks noGrp="1"/>
          </p:cNvSpPr>
          <p:nvPr>
            <p:ph type="ctrTitle" hasCustomPrompt="1"/>
          </p:nvPr>
        </p:nvSpPr>
        <p:spPr>
          <a:xfrm>
            <a:off x="2059916" y="2818892"/>
            <a:ext cx="4627179" cy="1220215"/>
          </a:xfrm>
        </p:spPr>
        <p:txBody>
          <a:bodyPr anchor="ctr" anchorCtr="0">
            <a:normAutofit/>
          </a:bodyPr>
          <a:lstStyle>
            <a:lvl1pPr algn="ctr">
              <a:defRPr sz="4800" b="1">
                <a:solidFill>
                  <a:schemeClr val="bg1"/>
                </a:solidFill>
                <a:latin typeface="阿里巴巴普惠体 B" panose="00020600040101010101" pitchFamily="18" charset="-122"/>
                <a:ea typeface="阿里巴巴普惠体 B" panose="00020600040101010101" pitchFamily="18" charset="-122"/>
              </a:defRPr>
            </a:lvl1pPr>
          </a:lstStyle>
          <a:p>
            <a:r>
              <a:rPr lang="zh-CN" altLang="en-US" dirty="0"/>
              <a:t>大标题</a:t>
            </a:r>
            <a:endParaRPr lang="en-US" dirty="0"/>
          </a:p>
        </p:txBody>
      </p:sp>
      <p:sp>
        <p:nvSpPr>
          <p:cNvPr id="16" name="Subtitle 2"/>
          <p:cNvSpPr>
            <a:spLocks noGrp="1"/>
          </p:cNvSpPr>
          <p:nvPr>
            <p:ph type="subTitle" idx="1" hasCustomPrompt="1"/>
          </p:nvPr>
        </p:nvSpPr>
        <p:spPr>
          <a:xfrm>
            <a:off x="2943788" y="1993474"/>
            <a:ext cx="2812436" cy="825418"/>
          </a:xfrm>
        </p:spPr>
        <p:txBody>
          <a:bodyPr anchor="ctr" anchorCtr="0">
            <a:noAutofit/>
          </a:bodyPr>
          <a:lstStyle>
            <a:lvl1pPr marL="0" indent="0" algn="ctr">
              <a:buNone/>
              <a:defRPr sz="4800" b="1">
                <a:solidFill>
                  <a:schemeClr val="bg1"/>
                </a:solidFill>
                <a:latin typeface="阿里巴巴普惠体 B" panose="00020600040101010101" pitchFamily="18" charset="-122"/>
                <a:ea typeface="阿里巴巴普惠体 B" panose="00020600040101010101" pitchFamily="18"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01</a:t>
            </a:r>
            <a:endParaRPr lang="zh-CN" altLang="en-US" dirty="0"/>
          </a:p>
        </p:txBody>
      </p:sp>
      <p:sp>
        <p:nvSpPr>
          <p:cNvPr id="18" name="Slide Number Placeholder 4"/>
          <p:cNvSpPr>
            <a:spLocks noGrp="1"/>
          </p:cNvSpPr>
          <p:nvPr>
            <p:ph type="sldNum" sz="quarter" idx="12"/>
          </p:nvPr>
        </p:nvSpPr>
        <p:spPr>
          <a:xfrm>
            <a:off x="6457949" y="6240464"/>
            <a:ext cx="2182416" cy="206381"/>
          </a:xfrm>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B7DC22E-9164-4696-9168-EDBA700053FC}" type="datetime1">
              <a:rPr lang="zh-CN" altLang="en-US" smtClean="0"/>
              <a:t>2023/6/28</a:t>
            </a:fld>
            <a:endParaRPr lang="zh-CN" altLang="en-US"/>
          </a:p>
        </p:txBody>
      </p:sp>
      <p:sp>
        <p:nvSpPr>
          <p:cNvPr id="5" name="灯片编号占位符 4"/>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
        <p:nvSpPr>
          <p:cNvPr id="6" name="标题 5"/>
          <p:cNvSpPr>
            <a:spLocks noGrp="1"/>
          </p:cNvSpPr>
          <p:nvPr>
            <p:ph type="title" hasCustomPrompt="1"/>
          </p:nvPr>
        </p:nvSpPr>
        <p:spPr>
          <a:xfrm>
            <a:off x="694464" y="11939"/>
            <a:ext cx="7870345"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err="1"/>
              <a:t>ElitesAI</a:t>
            </a:r>
            <a:r>
              <a:rPr lang="en-US" altLang="zh-CN" dirty="0"/>
              <a:t> Title</a:t>
            </a:r>
            <a:endParaRPr lang="zh-CN" altLang="en-US" dirty="0"/>
          </a:p>
        </p:txBody>
      </p:sp>
      <p:sp>
        <p:nvSpPr>
          <p:cNvPr id="8" name="内容占位符 7"/>
          <p:cNvSpPr>
            <a:spLocks noGrp="1"/>
          </p:cNvSpPr>
          <p:nvPr>
            <p:ph sz="quarter" idx="13"/>
          </p:nvPr>
        </p:nvSpPr>
        <p:spPr>
          <a:xfrm>
            <a:off x="502444" y="1130300"/>
            <a:ext cx="8137922" cy="5006975"/>
          </a:xfrm>
        </p:spPr>
        <p:txBody>
          <a:bodyPr>
            <a:normAutofit/>
          </a:bodyPr>
          <a:lstStyle>
            <a:lvl1pPr>
              <a:defRPr sz="18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a:defRPr sz="16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a:defRPr sz="14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矩形 6"/>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9" name="Footer Placeholder 3"/>
          <p:cNvSpPr>
            <a:spLocks noGrp="1"/>
          </p:cNvSpPr>
          <p:nvPr>
            <p:ph type="ftr" sz="quarter" idx="11"/>
          </p:nvPr>
        </p:nvSpPr>
        <p:spPr>
          <a:xfrm>
            <a:off x="502443" y="6240464"/>
            <a:ext cx="3105151" cy="206381"/>
          </a:xfrm>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354B24-CB5B-412F-B128-4628C90E8BC1}" type="datetime1">
              <a:rPr lang="zh-CN" altLang="en-US" smtClean="0"/>
              <a:t>2023/6/28</a:t>
            </a:fld>
            <a:endParaRPr lang="zh-CN" altLang="en-US" dirty="0"/>
          </a:p>
        </p:txBody>
      </p:sp>
      <p:sp>
        <p:nvSpPr>
          <p:cNvPr id="4" name="Footer Placeholder 3"/>
          <p:cNvSpPr>
            <a:spLocks noGrp="1"/>
          </p:cNvSpPr>
          <p:nvPr>
            <p:ph type="ftr" sz="quarter" idx="11"/>
          </p:nvPr>
        </p:nvSpPr>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
        <p:nvSpPr>
          <p:cNvPr id="5" name="Slide Number Placeholder 4"/>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
        <p:nvSpPr>
          <p:cNvPr id="6" name="标题 5"/>
          <p:cNvSpPr>
            <a:spLocks noGrp="1"/>
          </p:cNvSpPr>
          <p:nvPr>
            <p:ph type="title" hasCustomPrompt="1"/>
          </p:nvPr>
        </p:nvSpPr>
        <p:spPr>
          <a:xfrm>
            <a:off x="502444" y="2"/>
            <a:ext cx="8137922"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a:t>  </a:t>
            </a:r>
            <a:r>
              <a:rPr lang="en-US" altLang="zh-CN" dirty="0" err="1"/>
              <a:t>ElitesAI</a:t>
            </a:r>
            <a:r>
              <a:rPr lang="en-US" altLang="zh-CN" dirty="0"/>
              <a:t> Title</a:t>
            </a:r>
            <a:endParaRPr lang="zh-CN" altLang="en-US" dirty="0"/>
          </a:p>
        </p:txBody>
      </p:sp>
      <p:sp>
        <p:nvSpPr>
          <p:cNvPr id="7" name="矩形 6"/>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文本框 5"/>
          <p:cNvSpPr txBox="1"/>
          <p:nvPr userDrawn="1"/>
        </p:nvSpPr>
        <p:spPr>
          <a:xfrm>
            <a:off x="2983768" y="2782669"/>
            <a:ext cx="3339445" cy="646331"/>
          </a:xfrm>
          <a:prstGeom prst="rect">
            <a:avLst/>
          </a:prstGeom>
          <a:noFill/>
        </p:spPr>
        <p:txBody>
          <a:bodyPr wrap="square" rtlCol="0">
            <a:spAutoFit/>
          </a:bodyPr>
          <a:lstStyle/>
          <a:p>
            <a:pPr algn="ctr"/>
            <a:r>
              <a:rPr lang="en-US" altLang="zh-CN"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THANK YOU</a:t>
            </a:r>
            <a:endParaRPr lang="zh-CN" altLang="en-US"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矩形 1"/>
          <p:cNvSpPr/>
          <p:nvPr userDrawn="1"/>
        </p:nvSpPr>
        <p:spPr>
          <a:xfrm>
            <a:off x="186431" y="896645"/>
            <a:ext cx="8708994" cy="355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仅标题页">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354B24-CB5B-412F-B128-4628C90E8BC1}" type="datetime1">
              <a:rPr lang="zh-CN" altLang="en-US" smtClean="0"/>
              <a:t>2023/6/28</a:t>
            </a:fld>
            <a:endParaRPr lang="zh-CN" altLang="en-US" dirty="0"/>
          </a:p>
        </p:txBody>
      </p:sp>
      <p:sp>
        <p:nvSpPr>
          <p:cNvPr id="4" name="Footer Placeholder 3"/>
          <p:cNvSpPr>
            <a:spLocks noGrp="1"/>
          </p:cNvSpPr>
          <p:nvPr>
            <p:ph type="ftr" sz="quarter" idx="11"/>
          </p:nvPr>
        </p:nvSpPr>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endParaRPr lang="zh-CN" altLang="en-US" dirty="0"/>
          </a:p>
        </p:txBody>
      </p:sp>
      <p:sp>
        <p:nvSpPr>
          <p:cNvPr id="5" name="Slide Number Placeholder 4"/>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
        <p:nvSpPr>
          <p:cNvPr id="6" name="标题 5"/>
          <p:cNvSpPr>
            <a:spLocks noGrp="1"/>
          </p:cNvSpPr>
          <p:nvPr>
            <p:ph type="title" hasCustomPrompt="1"/>
          </p:nvPr>
        </p:nvSpPr>
        <p:spPr>
          <a:xfrm>
            <a:off x="502444" y="2"/>
            <a:ext cx="8137922"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a:t>  </a:t>
            </a:r>
            <a:r>
              <a:rPr lang="en-US" altLang="zh-CN" dirty="0" err="1"/>
              <a:t>ElitesAI</a:t>
            </a:r>
            <a:r>
              <a:rPr lang="en-US" altLang="zh-CN" dirty="0"/>
              <a:t> Title</a:t>
            </a:r>
            <a:endParaRPr lang="zh-CN" altLang="en-US" dirty="0"/>
          </a:p>
        </p:txBody>
      </p:sp>
      <p:sp>
        <p:nvSpPr>
          <p:cNvPr id="7" name="矩形 6"/>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9" name="内容占位符 7"/>
          <p:cNvSpPr>
            <a:spLocks noGrp="1"/>
          </p:cNvSpPr>
          <p:nvPr>
            <p:ph sz="quarter" idx="13"/>
          </p:nvPr>
        </p:nvSpPr>
        <p:spPr>
          <a:xfrm>
            <a:off x="502444" y="1130300"/>
            <a:ext cx="8137922" cy="5006975"/>
          </a:xfrm>
        </p:spPr>
        <p:txBody>
          <a:bodyPr>
            <a:normAutofit/>
          </a:bodyPr>
          <a:lstStyle>
            <a:lvl1pPr>
              <a:defRPr sz="20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a:defRPr sz="18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a:defRPr sz="16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804144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2444" y="2"/>
            <a:ext cx="8137922"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502444" y="1123951"/>
            <a:ext cx="8137922"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502444" y="1028700"/>
            <a:ext cx="8137922"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4051299" y="6240464"/>
            <a:ext cx="1041402" cy="206381"/>
          </a:xfrm>
          <a:prstGeom prst="rect">
            <a:avLst/>
          </a:prstGeom>
        </p:spPr>
        <p:txBody>
          <a:bodyPr vert="horz" lIns="91440" tIns="45720" rIns="91440" bIns="45720" rtlCol="0" anchor="ctr"/>
          <a:lstStyle>
            <a:lvl1pPr algn="ctr">
              <a:defRPr sz="800">
                <a:solidFill>
                  <a:schemeClr val="tx1">
                    <a:lumMod val="50000"/>
                    <a:lumOff val="50000"/>
                  </a:schemeClr>
                </a:solidFill>
                <a:latin typeface="阿里巴巴普惠体 R" panose="00020600040101010101" pitchFamily="18" charset="-122"/>
                <a:ea typeface="阿里巴巴普惠体 R" panose="00020600040101010101" pitchFamily="18" charset="-122"/>
              </a:defRPr>
            </a:lvl1pPr>
          </a:lstStyle>
          <a:p>
            <a:fld id="{7EA80D07-DD1C-4394-B772-7A3A4926BCD2}" type="datetime1">
              <a:rPr lang="zh-CN" altLang="en-US" smtClean="0"/>
              <a:t>2023/6/28</a:t>
            </a:fld>
            <a:endParaRPr lang="zh-CN" altLang="en-US" dirty="0"/>
          </a:p>
        </p:txBody>
      </p:sp>
      <p:sp>
        <p:nvSpPr>
          <p:cNvPr id="9" name="页脚占位符 4"/>
          <p:cNvSpPr>
            <a:spLocks noGrp="1"/>
          </p:cNvSpPr>
          <p:nvPr>
            <p:ph type="ftr" sz="quarter" idx="3"/>
          </p:nvPr>
        </p:nvSpPr>
        <p:spPr>
          <a:xfrm>
            <a:off x="502443" y="6240464"/>
            <a:ext cx="3105151" cy="206381"/>
          </a:xfrm>
          <a:prstGeom prst="rect">
            <a:avLst/>
          </a:prstGeom>
        </p:spPr>
        <p:txBody>
          <a:bodyPr vert="horz" lIns="91440" tIns="45720" rIns="91440" bIns="45720" rtlCol="0" anchor="ctr"/>
          <a:lstStyle>
            <a:lvl1pPr algn="l">
              <a:defRPr sz="800" b="1">
                <a:solidFill>
                  <a:srgbClr val="17ABE3"/>
                </a:solidFill>
                <a:latin typeface="阿里巴巴普惠体 R" panose="00020600040101010101" pitchFamily="18" charset="-122"/>
                <a:ea typeface="阿里巴巴普惠体 R" panose="00020600040101010101" pitchFamily="18" charset="-122"/>
              </a:defRPr>
            </a:lvl1pPr>
          </a:lstStyle>
          <a:p>
            <a:r>
              <a:rPr lang="en-US" altLang="zh-CN" dirty="0"/>
              <a:t>Boyu.AI</a:t>
            </a:r>
            <a:endParaRPr lang="zh-CN" altLang="en-US" dirty="0"/>
          </a:p>
        </p:txBody>
      </p:sp>
      <p:sp>
        <p:nvSpPr>
          <p:cNvPr id="10" name="灯片编号占位符 5"/>
          <p:cNvSpPr>
            <a:spLocks noGrp="1"/>
          </p:cNvSpPr>
          <p:nvPr>
            <p:ph type="sldNum" sz="quarter" idx="4"/>
          </p:nvPr>
        </p:nvSpPr>
        <p:spPr>
          <a:xfrm>
            <a:off x="6457949" y="6240464"/>
            <a:ext cx="2182416" cy="206381"/>
          </a:xfrm>
          <a:prstGeom prst="rect">
            <a:avLst/>
          </a:prstGeom>
        </p:spPr>
        <p:txBody>
          <a:bodyPr vert="horz" lIns="91440" tIns="45720" rIns="91440" bIns="45720" rtlCol="0" anchor="ctr"/>
          <a:lstStyle>
            <a:lvl1pPr algn="r">
              <a:defRPr sz="800" b="1">
                <a:solidFill>
                  <a:srgbClr val="17ABE3"/>
                </a:solidFill>
                <a:latin typeface="阿里巴巴普惠体 R" panose="00020600040101010101" pitchFamily="18" charset="-122"/>
                <a:ea typeface="阿里巴巴普惠体 R" panose="00020600040101010101" pitchFamily="18" charset="-122"/>
              </a:defRPr>
            </a:lvl1pPr>
          </a:lstStyle>
          <a:p>
            <a:fld id="{5DD3DB80-B894-403A-B48E-6FDC1A72010E}"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Lst>
  <p:hf hdr="0" dt="0"/>
  <p:txStyles>
    <p:titleStyle>
      <a:lvl1pPr algn="l" defTabSz="685165" rtl="0" eaLnBrk="1" latinLnBrk="0" hangingPunct="1">
        <a:lnSpc>
          <a:spcPct val="90000"/>
        </a:lnSpc>
        <a:spcBef>
          <a:spcPct val="0"/>
        </a:spcBef>
        <a:buNone/>
        <a:defRPr sz="2100" b="1" kern="1200">
          <a:solidFill>
            <a:schemeClr val="tx1"/>
          </a:solidFill>
          <a:latin typeface="阿里巴巴普惠体 R" panose="00020600040101010101" pitchFamily="18" charset="-122"/>
          <a:ea typeface="阿里巴巴普惠体 R" panose="00020600040101010101" pitchFamily="18" charset="-122"/>
          <a:cs typeface="+mj-cs"/>
        </a:defRPr>
      </a:lvl1pPr>
    </p:titleStyle>
    <p:bodyStyle>
      <a:lvl1pPr marL="171450" indent="-171450" algn="l" defTabSz="685165"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150" indent="-171450" algn="l" defTabSz="685165"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3050" indent="-171450" algn="l" defTabSz="685165"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9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165" rtl="0" eaLnBrk="1" latinLnBrk="0" hangingPunct="1">
        <a:defRPr sz="1350" kern="1200">
          <a:solidFill>
            <a:schemeClr val="tx1"/>
          </a:solidFill>
          <a:latin typeface="+mn-lt"/>
          <a:ea typeface="+mn-ea"/>
          <a:cs typeface="+mn-cs"/>
        </a:defRPr>
      </a:lvl1pPr>
      <a:lvl2pPr marL="342900" algn="l" defTabSz="685165" rtl="0" eaLnBrk="1" latinLnBrk="0" hangingPunct="1">
        <a:defRPr sz="1350" kern="1200">
          <a:solidFill>
            <a:schemeClr val="tx1"/>
          </a:solidFill>
          <a:latin typeface="+mn-lt"/>
          <a:ea typeface="+mn-ea"/>
          <a:cs typeface="+mn-cs"/>
        </a:defRPr>
      </a:lvl2pPr>
      <a:lvl3pPr marL="685800" algn="l" defTabSz="685165" rtl="0" eaLnBrk="1" latinLnBrk="0" hangingPunct="1">
        <a:defRPr sz="1350" kern="1200">
          <a:solidFill>
            <a:schemeClr val="tx1"/>
          </a:solidFill>
          <a:latin typeface="+mn-lt"/>
          <a:ea typeface="+mn-ea"/>
          <a:cs typeface="+mn-cs"/>
        </a:defRPr>
      </a:lvl3pPr>
      <a:lvl4pPr marL="1028700" algn="l" defTabSz="685165" rtl="0" eaLnBrk="1" latinLnBrk="0" hangingPunct="1">
        <a:defRPr sz="1350" kern="1200">
          <a:solidFill>
            <a:schemeClr val="tx1"/>
          </a:solidFill>
          <a:latin typeface="+mn-lt"/>
          <a:ea typeface="+mn-ea"/>
          <a:cs typeface="+mn-cs"/>
        </a:defRPr>
      </a:lvl4pPr>
      <a:lvl5pPr marL="1371600" algn="l" defTabSz="685165" rtl="0" eaLnBrk="1" latinLnBrk="0" hangingPunct="1">
        <a:defRPr sz="1350" kern="1200">
          <a:solidFill>
            <a:schemeClr val="tx1"/>
          </a:solidFill>
          <a:latin typeface="+mn-lt"/>
          <a:ea typeface="+mn-ea"/>
          <a:cs typeface="+mn-cs"/>
        </a:defRPr>
      </a:lvl5pPr>
      <a:lvl6pPr marL="1714500" algn="l" defTabSz="685165" rtl="0" eaLnBrk="1" latinLnBrk="0" hangingPunct="1">
        <a:defRPr sz="1350" kern="1200">
          <a:solidFill>
            <a:schemeClr val="tx1"/>
          </a:solidFill>
          <a:latin typeface="+mn-lt"/>
          <a:ea typeface="+mn-ea"/>
          <a:cs typeface="+mn-cs"/>
        </a:defRPr>
      </a:lvl6pPr>
      <a:lvl7pPr marL="2057400" algn="l" defTabSz="685165" rtl="0" eaLnBrk="1" latinLnBrk="0" hangingPunct="1">
        <a:defRPr sz="1350" kern="1200">
          <a:solidFill>
            <a:schemeClr val="tx1"/>
          </a:solidFill>
          <a:latin typeface="+mn-lt"/>
          <a:ea typeface="+mn-ea"/>
          <a:cs typeface="+mn-cs"/>
        </a:defRPr>
      </a:lvl7pPr>
      <a:lvl8pPr marL="2400300" algn="l" defTabSz="685165" rtl="0" eaLnBrk="1" latinLnBrk="0" hangingPunct="1">
        <a:defRPr sz="1350" kern="1200">
          <a:solidFill>
            <a:schemeClr val="tx1"/>
          </a:solidFill>
          <a:latin typeface="+mn-lt"/>
          <a:ea typeface="+mn-ea"/>
          <a:cs typeface="+mn-cs"/>
        </a:defRPr>
      </a:lvl8pPr>
      <a:lvl9pPr marL="2743200" algn="l" defTabSz="68516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s>
</file>

<file path=ppt/slides/_rels/slide25.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NULL"/><Relationship Id="rId9" Type="http://schemas.openxmlformats.org/officeDocument/2006/relationships/image" Target="NULL"/></Relationships>
</file>

<file path=ppt/slides/_rels/slide29.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 Id="rId9" Type="http://schemas.openxmlformats.org/officeDocument/2006/relationships/image" Target="NUL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NUL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NULL"/></Relationships>
</file>

<file path=ppt/slides/_rels/slide3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2.png"/><Relationship Id="rId7"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NUL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9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37.png"/></Relationships>
</file>

<file path=ppt/slides/_rels/slide4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0.pn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80.png"/></Relationships>
</file>

<file path=ppt/slides/_rels/slide46.xml.rels><?xml version="1.0" encoding="UTF-8" standalone="yes"?>
<Relationships xmlns="http://schemas.openxmlformats.org/package/2006/relationships"><Relationship Id="rId13" Type="http://schemas.openxmlformats.org/officeDocument/2006/relationships/image" Target="../media/image410.png"/><Relationship Id="rId12" Type="http://schemas.openxmlformats.org/officeDocument/2006/relationships/image" Target="../media/image400.png"/><Relationship Id="rId17" Type="http://schemas.openxmlformats.org/officeDocument/2006/relationships/image" Target="../media/image131.png"/><Relationship Id="rId2" Type="http://schemas.openxmlformats.org/officeDocument/2006/relationships/notesSlide" Target="../notesSlides/notesSlide45.xml"/><Relationship Id="rId16" Type="http://schemas.openxmlformats.org/officeDocument/2006/relationships/image" Target="../media/image121.png"/><Relationship Id="rId1" Type="http://schemas.openxmlformats.org/officeDocument/2006/relationships/slideLayout" Target="../slideLayouts/slideLayout5.xml"/><Relationship Id="rId15" Type="http://schemas.openxmlformats.org/officeDocument/2006/relationships/image" Target="../media/image110.png"/><Relationship Id="rId14" Type="http://schemas.openxmlformats.org/officeDocument/2006/relationships/image" Target="../media/image10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image" Target="../media/image420.png"/></Relationships>
</file>

<file path=ppt/slides/_rels/slide48.xml.rels><?xml version="1.0" encoding="UTF-8" standalone="yes"?>
<Relationships xmlns="http://schemas.openxmlformats.org/package/2006/relationships"><Relationship Id="rId7" Type="http://schemas.openxmlformats.org/officeDocument/2006/relationships/image" Target="../media/image450.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440.png"/><Relationship Id="rId5" Type="http://schemas.openxmlformats.org/officeDocument/2006/relationships/image" Target="../media/image43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490.png"/><Relationship Id="rId5" Type="http://schemas.openxmlformats.org/officeDocument/2006/relationships/image" Target="../media/image201.png"/></Relationships>
</file>

<file path=ppt/slides/_rels/slide53.xml.rels><?xml version="1.0" encoding="UTF-8" standalone="yes"?>
<Relationships xmlns="http://schemas.openxmlformats.org/package/2006/relationships"><Relationship Id="rId7" Type="http://schemas.openxmlformats.org/officeDocument/2006/relationships/image" Target="../media/image450.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440.png"/><Relationship Id="rId5" Type="http://schemas.openxmlformats.org/officeDocument/2006/relationships/image" Target="../media/image43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7" Type="http://schemas.openxmlformats.org/officeDocument/2006/relationships/image" Target="../media/image520.png"/><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image" Target="../media/image510.png"/><Relationship Id="rId5" Type="http://schemas.openxmlformats.org/officeDocument/2006/relationships/image" Target="../media/image500.png"/></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1.xml.rels><?xml version="1.0" encoding="UTF-8" standalone="yes"?>
<Relationships xmlns="http://schemas.openxmlformats.org/package/2006/relationships"><Relationship Id="rId13" Type="http://schemas.openxmlformats.org/officeDocument/2006/relationships/image" Target="../media/image410.png"/><Relationship Id="rId12" Type="http://schemas.openxmlformats.org/officeDocument/2006/relationships/image" Target="../media/image400.png"/><Relationship Id="rId17" Type="http://schemas.openxmlformats.org/officeDocument/2006/relationships/image" Target="../media/image131.png"/><Relationship Id="rId2" Type="http://schemas.openxmlformats.org/officeDocument/2006/relationships/notesSlide" Target="../notesSlides/notesSlide58.xml"/><Relationship Id="rId16" Type="http://schemas.openxmlformats.org/officeDocument/2006/relationships/image" Target="../media/image121.png"/><Relationship Id="rId1" Type="http://schemas.openxmlformats.org/officeDocument/2006/relationships/slideLayout" Target="../slideLayouts/slideLayout5.xml"/><Relationship Id="rId15" Type="http://schemas.openxmlformats.org/officeDocument/2006/relationships/image" Target="../media/image110.png"/><Relationship Id="rId1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710.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5887365" cy="707886"/>
          </a:xfrm>
          <a:prstGeom prst="rect">
            <a:avLst/>
          </a:prstGeom>
          <a:noFill/>
        </p:spPr>
        <p:txBody>
          <a:bodyPr wrap="square" rtlCol="0">
            <a:spAutoFit/>
          </a:bodyPr>
          <a:lstStyle/>
          <a:p>
            <a:r>
              <a:rPr lang="en-US" altLang="zh-CN"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k</a:t>
            </a:r>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近邻算法与双线性模型</a:t>
            </a:r>
          </a:p>
        </p:txBody>
      </p:sp>
      <p:sp>
        <p:nvSpPr>
          <p:cNvPr id="15" name="文本框 14"/>
          <p:cNvSpPr txBox="1"/>
          <p:nvPr/>
        </p:nvSpPr>
        <p:spPr>
          <a:xfrm>
            <a:off x="2317728" y="5013115"/>
            <a:ext cx="5885155" cy="368300"/>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文本框 6">
            <a:extLst>
              <a:ext uri="{FF2B5EF4-FFF2-40B4-BE49-F238E27FC236}">
                <a16:creationId xmlns:a16="http://schemas.microsoft.com/office/drawing/2014/main" id="{02A218AF-4E0B-46A9-B4FA-11ABC544612C}"/>
              </a:ext>
            </a:extLst>
          </p:cNvPr>
          <p:cNvSpPr txBox="1"/>
          <p:nvPr/>
        </p:nvSpPr>
        <p:spPr>
          <a:xfrm>
            <a:off x="2317728" y="730136"/>
            <a:ext cx="5887365" cy="954107"/>
          </a:xfrm>
          <a:prstGeom prst="rect">
            <a:avLst/>
          </a:prstGeom>
          <a:noFill/>
        </p:spPr>
        <p:txBody>
          <a:bodyPr wrap="square" rtlCol="0">
            <a:spAutoFit/>
          </a:bodyPr>
          <a:lstStyle/>
          <a:p>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机器学习</a:t>
            </a:r>
            <a:endParaRPr lang="en-US" altLang="zh-CN"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第</a:t>
            </a:r>
            <a:r>
              <a:rPr lang="en-US" altLang="zh-CN"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3</a:t>
            </a:r>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节</a:t>
            </a:r>
            <a:endPar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8" name="文本框 7">
            <a:extLst>
              <a:ext uri="{FF2B5EF4-FFF2-40B4-BE49-F238E27FC236}">
                <a16:creationId xmlns:a16="http://schemas.microsoft.com/office/drawing/2014/main" id="{461290B1-B0B9-4B1B-9B40-8F86C1E93176}"/>
              </a:ext>
            </a:extLst>
          </p:cNvPr>
          <p:cNvSpPr txBox="1"/>
          <p:nvPr/>
        </p:nvSpPr>
        <p:spPr>
          <a:xfrm>
            <a:off x="2317728" y="1785532"/>
            <a:ext cx="5887365" cy="954107"/>
          </a:xfrm>
          <a:prstGeom prst="rect">
            <a:avLst/>
          </a:prstGeom>
          <a:noFill/>
        </p:spPr>
        <p:txBody>
          <a:bodyPr wrap="square" rtlCol="0">
            <a:spAutoFit/>
          </a:bodyPr>
          <a:lstStyle/>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涉及知识点：</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fontAlgn="ctr"/>
            <a:r>
              <a:rPr lang="zh-CN" altLang="zh-CN" dirty="0">
                <a:solidFill>
                  <a:srgbClr val="000000"/>
                </a:solidFill>
                <a:latin typeface="Arial" panose="020B0604020202020204" pitchFamily="34" charset="0"/>
                <a:ea typeface="微软雅黑" panose="020B0503020204020204" pitchFamily="34" charset="-122"/>
              </a:rPr>
              <a:t>个性化推荐简介</a:t>
            </a:r>
            <a:r>
              <a:rPr lang="zh-CN" altLang="en-US" dirty="0">
                <a:solidFill>
                  <a:srgbClr val="000000"/>
                </a:solidFill>
                <a:latin typeface="Arial" panose="020B0604020202020204" pitchFamily="34" charset="0"/>
                <a:ea typeface="微软雅黑" panose="020B0503020204020204" pitchFamily="34" charset="-122"/>
              </a:rPr>
              <a:t>、</a:t>
            </a:r>
            <a:r>
              <a:rPr lang="en-US" altLang="zh-CN" dirty="0">
                <a:solidFill>
                  <a:srgbClr val="000000"/>
                </a:solidFill>
                <a:latin typeface="Arial" panose="020B0604020202020204" pitchFamily="34" charset="0"/>
                <a:ea typeface="微软雅黑" panose="020B0503020204020204" pitchFamily="34" charset="-122"/>
              </a:rPr>
              <a:t>k</a:t>
            </a:r>
            <a:r>
              <a:rPr lang="zh-CN" altLang="zh-CN" dirty="0">
                <a:solidFill>
                  <a:srgbClr val="000000"/>
                </a:solidFill>
                <a:latin typeface="Arial" panose="020B0604020202020204" pitchFamily="34" charset="0"/>
                <a:ea typeface="微软雅黑" panose="020B0503020204020204" pitchFamily="34" charset="-122"/>
              </a:rPr>
              <a:t>近邻算法</a:t>
            </a:r>
            <a:r>
              <a:rPr lang="zh-CN" altLang="en-US" dirty="0">
                <a:solidFill>
                  <a:srgbClr val="000000"/>
                </a:solidFill>
                <a:latin typeface="Arial" panose="020B0604020202020204" pitchFamily="34" charset="0"/>
                <a:ea typeface="微软雅黑" panose="020B0503020204020204" pitchFamily="34" charset="-122"/>
              </a:rPr>
              <a:t>、</a:t>
            </a:r>
            <a:r>
              <a:rPr lang="zh-CN" altLang="zh-CN" dirty="0">
                <a:solidFill>
                  <a:srgbClr val="000000"/>
                </a:solidFill>
                <a:latin typeface="Arial" panose="020B0604020202020204" pitchFamily="34" charset="0"/>
                <a:ea typeface="微软雅黑" panose="020B0503020204020204" pitchFamily="34" charset="-122"/>
              </a:rPr>
              <a:t>基于近邻算法的协同过滤</a:t>
            </a:r>
            <a:r>
              <a:rPr lang="zh-CN" altLang="en-US" dirty="0">
                <a:solidFill>
                  <a:srgbClr val="000000"/>
                </a:solidFill>
                <a:latin typeface="Arial" panose="020B0604020202020204" pitchFamily="34" charset="0"/>
                <a:ea typeface="微软雅黑" panose="020B0503020204020204" pitchFamily="34" charset="-122"/>
              </a:rPr>
              <a:t>、</a:t>
            </a:r>
            <a:r>
              <a:rPr lang="zh-CN" altLang="zh-CN" dirty="0">
                <a:solidFill>
                  <a:srgbClr val="000000"/>
                </a:solidFill>
                <a:latin typeface="Arial" panose="020B0604020202020204" pitchFamily="34" charset="0"/>
                <a:ea typeface="微软雅黑" panose="020B0503020204020204" pitchFamily="34" charset="-122"/>
              </a:rPr>
              <a:t>矩阵分解的协同过滤算法</a:t>
            </a:r>
            <a:r>
              <a:rPr lang="zh-CN" altLang="en-US" dirty="0">
                <a:solidFill>
                  <a:srgbClr val="000000"/>
                </a:solidFill>
                <a:latin typeface="Arial" panose="020B0604020202020204" pitchFamily="34" charset="0"/>
                <a:ea typeface="微软雅黑" panose="020B0503020204020204" pitchFamily="34" charset="-122"/>
              </a:rPr>
              <a:t>、因子分解机</a:t>
            </a:r>
            <a:endParaRPr lang="zh-CN" altLang="zh-CN" sz="4400" dirty="0">
              <a:latin typeface="Arial" panose="020B0604020202020204" pitchFamily="34" charset="0"/>
            </a:endParaRPr>
          </a:p>
        </p:txBody>
      </p:sp>
    </p:spTree>
    <p:extLst>
      <p:ext uri="{BB962C8B-B14F-4D97-AF65-F5344CB8AC3E}">
        <p14:creationId xmlns:p14="http://schemas.microsoft.com/office/powerpoint/2010/main" val="1708745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物品</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10</a:t>
            </a:fld>
            <a:endParaRPr lang="zh-CN" altLang="en-US" dirty="0"/>
          </a:p>
        </p:txBody>
      </p:sp>
      <p:pic>
        <p:nvPicPr>
          <p:cNvPr id="6" name="Picture 6" descr="C:\Documents and Settings\tluu\Desktop\diagrams\new\new rating matrix.png">
            <a:extLst>
              <a:ext uri="{FF2B5EF4-FFF2-40B4-BE49-F238E27FC236}">
                <a16:creationId xmlns:a16="http://schemas.microsoft.com/office/drawing/2014/main" id="{6C5047F4-74AA-4154-AA71-E1C824B19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2085975"/>
            <a:ext cx="837882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a:extLst>
              <a:ext uri="{FF2B5EF4-FFF2-40B4-BE49-F238E27FC236}">
                <a16:creationId xmlns:a16="http://schemas.microsoft.com/office/drawing/2014/main" id="{FF98B39C-0405-4586-90B9-6C7047BD712D}"/>
              </a:ext>
            </a:extLst>
          </p:cNvPr>
          <p:cNvSpPr>
            <a:spLocks noChangeArrowheads="1"/>
          </p:cNvSpPr>
          <p:nvPr/>
        </p:nvSpPr>
        <p:spPr bwMode="auto">
          <a:xfrm>
            <a:off x="1295400" y="2085975"/>
            <a:ext cx="7466012" cy="126682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SzTx/>
              <a:buFont typeface="Times New Roman" panose="02020603050405020304" pitchFamily="18" charset="0"/>
              <a:buNone/>
            </a:pPr>
            <a:endParaRPr lang="en-US" altLang="en-US" sz="2400">
              <a:solidFill>
                <a:schemeClr val="bg1"/>
              </a:solidFill>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28232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用户</a:t>
            </a:r>
            <a:r>
              <a:rPr lang="en-US" altLang="zh-CN" dirty="0"/>
              <a:t>-</a:t>
            </a:r>
            <a:r>
              <a:rPr lang="zh-CN" altLang="en-US" dirty="0"/>
              <a:t>物品评分</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11</a:t>
            </a:fld>
            <a:endParaRPr lang="zh-CN" altLang="en-US" dirty="0"/>
          </a:p>
        </p:txBody>
      </p:sp>
      <p:pic>
        <p:nvPicPr>
          <p:cNvPr id="6" name="Picture 6" descr="C:\Documents and Settings\tluu\Desktop\diagrams\new\new rating matrix.png">
            <a:extLst>
              <a:ext uri="{FF2B5EF4-FFF2-40B4-BE49-F238E27FC236}">
                <a16:creationId xmlns:a16="http://schemas.microsoft.com/office/drawing/2014/main" id="{6C5047F4-74AA-4154-AA71-E1C824B19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2085975"/>
            <a:ext cx="837882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E97D1A8B-B63E-4DC1-AB68-2D63880C113F}"/>
              </a:ext>
            </a:extLst>
          </p:cNvPr>
          <p:cNvSpPr>
            <a:spLocks noChangeArrowheads="1"/>
          </p:cNvSpPr>
          <p:nvPr/>
        </p:nvSpPr>
        <p:spPr bwMode="auto">
          <a:xfrm>
            <a:off x="3200400" y="3810000"/>
            <a:ext cx="914400" cy="304800"/>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SzTx/>
              <a:buFont typeface="Times New Roman" panose="02020603050405020304" pitchFamily="18" charset="0"/>
              <a:buNone/>
            </a:pPr>
            <a:endParaRPr lang="en-US" altLang="en-US" sz="2400">
              <a:solidFill>
                <a:schemeClr val="bg1"/>
              </a:solidFill>
              <a:latin typeface="Times New Roman" panose="02020603050405020304" pitchFamily="18" charset="0"/>
              <a:cs typeface="Arial" panose="020B0604020202020204" pitchFamily="34" charset="0"/>
            </a:endParaRPr>
          </a:p>
        </p:txBody>
      </p:sp>
      <p:sp>
        <p:nvSpPr>
          <p:cNvPr id="7" name="Line 6">
            <a:extLst>
              <a:ext uri="{FF2B5EF4-FFF2-40B4-BE49-F238E27FC236}">
                <a16:creationId xmlns:a16="http://schemas.microsoft.com/office/drawing/2014/main" id="{DB222A6F-0EFF-4235-A473-EB26CFA391F1}"/>
              </a:ext>
            </a:extLst>
          </p:cNvPr>
          <p:cNvSpPr>
            <a:spLocks noChangeShapeType="1"/>
          </p:cNvSpPr>
          <p:nvPr/>
        </p:nvSpPr>
        <p:spPr bwMode="auto">
          <a:xfrm flipH="1">
            <a:off x="990600" y="3962400"/>
            <a:ext cx="2209800"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Line 7">
            <a:extLst>
              <a:ext uri="{FF2B5EF4-FFF2-40B4-BE49-F238E27FC236}">
                <a16:creationId xmlns:a16="http://schemas.microsoft.com/office/drawing/2014/main" id="{266B477F-6211-474A-8070-3B949A3472B1}"/>
              </a:ext>
            </a:extLst>
          </p:cNvPr>
          <p:cNvSpPr>
            <a:spLocks noChangeShapeType="1"/>
          </p:cNvSpPr>
          <p:nvPr/>
        </p:nvSpPr>
        <p:spPr bwMode="auto">
          <a:xfrm flipV="1">
            <a:off x="3657600" y="3048000"/>
            <a:ext cx="0" cy="76200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899055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用户画像</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12</a:t>
            </a:fld>
            <a:endParaRPr lang="zh-CN" altLang="en-US" dirty="0"/>
          </a:p>
        </p:txBody>
      </p:sp>
      <p:pic>
        <p:nvPicPr>
          <p:cNvPr id="6" name="Picture 6" descr="C:\Documents and Settings\tluu\Desktop\diagrams\new\new rating matrix.png">
            <a:extLst>
              <a:ext uri="{FF2B5EF4-FFF2-40B4-BE49-F238E27FC236}">
                <a16:creationId xmlns:a16="http://schemas.microsoft.com/office/drawing/2014/main" id="{6C5047F4-74AA-4154-AA71-E1C824B19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2085975"/>
            <a:ext cx="837882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2AD25E3E-05A5-42CF-90C1-8220B92CF54C}"/>
              </a:ext>
            </a:extLst>
          </p:cNvPr>
          <p:cNvSpPr>
            <a:spLocks noChangeArrowheads="1"/>
          </p:cNvSpPr>
          <p:nvPr/>
        </p:nvSpPr>
        <p:spPr bwMode="auto">
          <a:xfrm>
            <a:off x="1295400" y="3733800"/>
            <a:ext cx="7467600" cy="457200"/>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SzTx/>
              <a:buFont typeface="Times New Roman" panose="02020603050405020304" pitchFamily="18" charset="0"/>
              <a:buNone/>
            </a:pPr>
            <a:endParaRPr lang="en-US" altLang="en-US" sz="2400">
              <a:solidFill>
                <a:schemeClr val="bg1"/>
              </a:solidFill>
              <a:latin typeface="Times New Roman" panose="02020603050405020304" pitchFamily="18" charset="0"/>
              <a:cs typeface="Arial" panose="020B0604020202020204" pitchFamily="34" charset="0"/>
            </a:endParaRPr>
          </a:p>
        </p:txBody>
      </p:sp>
      <p:sp>
        <p:nvSpPr>
          <p:cNvPr id="7" name="Line 5">
            <a:extLst>
              <a:ext uri="{FF2B5EF4-FFF2-40B4-BE49-F238E27FC236}">
                <a16:creationId xmlns:a16="http://schemas.microsoft.com/office/drawing/2014/main" id="{EFABE51A-EAE2-4972-AE07-FDA86EA81907}"/>
              </a:ext>
            </a:extLst>
          </p:cNvPr>
          <p:cNvSpPr>
            <a:spLocks noChangeShapeType="1"/>
          </p:cNvSpPr>
          <p:nvPr/>
        </p:nvSpPr>
        <p:spPr bwMode="auto">
          <a:xfrm flipH="1">
            <a:off x="990600" y="3962400"/>
            <a:ext cx="304800"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225347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物品画像</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13</a:t>
            </a:fld>
            <a:endParaRPr lang="zh-CN" altLang="en-US" dirty="0"/>
          </a:p>
        </p:txBody>
      </p:sp>
      <p:pic>
        <p:nvPicPr>
          <p:cNvPr id="6" name="Picture 6" descr="C:\Documents and Settings\tluu\Desktop\diagrams\new\new rating matrix.png">
            <a:extLst>
              <a:ext uri="{FF2B5EF4-FFF2-40B4-BE49-F238E27FC236}">
                <a16:creationId xmlns:a16="http://schemas.microsoft.com/office/drawing/2014/main" id="{6C5047F4-74AA-4154-AA71-E1C824B19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2085975"/>
            <a:ext cx="837882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a:extLst>
              <a:ext uri="{FF2B5EF4-FFF2-40B4-BE49-F238E27FC236}">
                <a16:creationId xmlns:a16="http://schemas.microsoft.com/office/drawing/2014/main" id="{9FA4F703-21F7-4C6E-8D82-A1184C8226FC}"/>
              </a:ext>
            </a:extLst>
          </p:cNvPr>
          <p:cNvSpPr>
            <a:spLocks noChangeArrowheads="1"/>
          </p:cNvSpPr>
          <p:nvPr/>
        </p:nvSpPr>
        <p:spPr bwMode="auto">
          <a:xfrm>
            <a:off x="3200400" y="3352800"/>
            <a:ext cx="914400" cy="160020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SzTx/>
              <a:buFont typeface="Times New Roman" panose="02020603050405020304" pitchFamily="18" charset="0"/>
              <a:buNone/>
            </a:pPr>
            <a:endParaRPr lang="en-US" altLang="en-US" sz="2400">
              <a:solidFill>
                <a:schemeClr val="bg1"/>
              </a:solidFill>
              <a:latin typeface="Times New Roman" panose="02020603050405020304" pitchFamily="18" charset="0"/>
              <a:cs typeface="Arial" panose="020B0604020202020204" pitchFamily="34" charset="0"/>
            </a:endParaRPr>
          </a:p>
        </p:txBody>
      </p:sp>
      <p:sp>
        <p:nvSpPr>
          <p:cNvPr id="9" name="Line 5">
            <a:extLst>
              <a:ext uri="{FF2B5EF4-FFF2-40B4-BE49-F238E27FC236}">
                <a16:creationId xmlns:a16="http://schemas.microsoft.com/office/drawing/2014/main" id="{7BCA9966-0665-4E53-91AD-0203FCC55A6E}"/>
              </a:ext>
            </a:extLst>
          </p:cNvPr>
          <p:cNvSpPr>
            <a:spLocks noChangeShapeType="1"/>
          </p:cNvSpPr>
          <p:nvPr/>
        </p:nvSpPr>
        <p:spPr bwMode="auto">
          <a:xfrm flipV="1">
            <a:off x="3657600" y="3048000"/>
            <a:ext cx="0" cy="3048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825719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一个空的评分条目</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14</a:t>
            </a:fld>
            <a:endParaRPr lang="zh-CN" altLang="en-US" dirty="0"/>
          </a:p>
        </p:txBody>
      </p:sp>
      <p:pic>
        <p:nvPicPr>
          <p:cNvPr id="6" name="Picture 6" descr="C:\Documents and Settings\tluu\Desktop\diagrams\new\new rating matrix.png">
            <a:extLst>
              <a:ext uri="{FF2B5EF4-FFF2-40B4-BE49-F238E27FC236}">
                <a16:creationId xmlns:a16="http://schemas.microsoft.com/office/drawing/2014/main" id="{6C5047F4-74AA-4154-AA71-E1C824B19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2085975"/>
            <a:ext cx="837882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87CEE4A0-B048-4790-8CD5-6E8CE8B39C4B}"/>
              </a:ext>
            </a:extLst>
          </p:cNvPr>
          <p:cNvSpPr>
            <a:spLocks noChangeArrowheads="1"/>
          </p:cNvSpPr>
          <p:nvPr/>
        </p:nvSpPr>
        <p:spPr bwMode="auto">
          <a:xfrm>
            <a:off x="7848600" y="3429000"/>
            <a:ext cx="914400" cy="304800"/>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SzTx/>
              <a:buFont typeface="Times New Roman" panose="02020603050405020304" pitchFamily="18" charset="0"/>
              <a:buNone/>
            </a:pPr>
            <a:endParaRPr lang="en-US" altLang="en-US" sz="2400">
              <a:solidFill>
                <a:schemeClr val="bg1"/>
              </a:solidFill>
              <a:latin typeface="Times New Roman" panose="02020603050405020304" pitchFamily="18" charset="0"/>
              <a:cs typeface="Arial" panose="020B0604020202020204" pitchFamily="34" charset="0"/>
            </a:endParaRPr>
          </a:p>
        </p:txBody>
      </p:sp>
      <p:sp>
        <p:nvSpPr>
          <p:cNvPr id="7" name="Line 5">
            <a:extLst>
              <a:ext uri="{FF2B5EF4-FFF2-40B4-BE49-F238E27FC236}">
                <a16:creationId xmlns:a16="http://schemas.microsoft.com/office/drawing/2014/main" id="{3F713D9A-9B80-425D-BDCC-49F2F0245B1B}"/>
              </a:ext>
            </a:extLst>
          </p:cNvPr>
          <p:cNvSpPr>
            <a:spLocks noChangeShapeType="1"/>
          </p:cNvSpPr>
          <p:nvPr/>
        </p:nvSpPr>
        <p:spPr bwMode="auto">
          <a:xfrm flipH="1">
            <a:off x="990600" y="3581400"/>
            <a:ext cx="6858000"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Line 6">
            <a:extLst>
              <a:ext uri="{FF2B5EF4-FFF2-40B4-BE49-F238E27FC236}">
                <a16:creationId xmlns:a16="http://schemas.microsoft.com/office/drawing/2014/main" id="{B543AB5C-E0EA-49DA-BA3C-7F3204327864}"/>
              </a:ext>
            </a:extLst>
          </p:cNvPr>
          <p:cNvSpPr>
            <a:spLocks noChangeShapeType="1"/>
          </p:cNvSpPr>
          <p:nvPr/>
        </p:nvSpPr>
        <p:spPr bwMode="auto">
          <a:xfrm flipV="1">
            <a:off x="8305800" y="3200400"/>
            <a:ext cx="0" cy="22860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内容占位符 2">
            <a:extLst>
              <a:ext uri="{FF2B5EF4-FFF2-40B4-BE49-F238E27FC236}">
                <a16:creationId xmlns:a16="http://schemas.microsoft.com/office/drawing/2014/main" id="{BF042584-2854-474F-82F3-88A760D67941}"/>
              </a:ext>
            </a:extLst>
          </p:cNvPr>
          <p:cNvSpPr txBox="1">
            <a:spLocks/>
          </p:cNvSpPr>
          <p:nvPr/>
        </p:nvSpPr>
        <p:spPr>
          <a:xfrm>
            <a:off x="681738" y="5229224"/>
            <a:ext cx="7953661" cy="109855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在显式评分数据上的推荐</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预测空评分</a:t>
            </a:r>
          </a:p>
        </p:txBody>
      </p:sp>
      <p:sp>
        <p:nvSpPr>
          <p:cNvPr id="10" name="AutoShape 11">
            <a:extLst>
              <a:ext uri="{FF2B5EF4-FFF2-40B4-BE49-F238E27FC236}">
                <a16:creationId xmlns:a16="http://schemas.microsoft.com/office/drawing/2014/main" id="{CC33E204-3EDC-4EA0-A3BC-0F83F0910324}"/>
              </a:ext>
            </a:extLst>
          </p:cNvPr>
          <p:cNvSpPr>
            <a:spLocks noChangeArrowheads="1"/>
          </p:cNvSpPr>
          <p:nvPr/>
        </p:nvSpPr>
        <p:spPr bwMode="auto">
          <a:xfrm>
            <a:off x="5452622" y="5137150"/>
            <a:ext cx="2395978" cy="1195388"/>
          </a:xfrm>
          <a:prstGeom prst="wedgeEllipseCallout">
            <a:avLst>
              <a:gd name="adj1" fmla="val -54484"/>
              <a:gd name="adj2" fmla="val 39721"/>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SzTx/>
              <a:buFont typeface="Times New Roman" panose="02020603050405020304" pitchFamily="18" charset="0"/>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如果我看过</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Love Actually</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，我应该怎么给它打分？</a:t>
            </a:r>
            <a:endParaRPr lang="en-GB"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1" name="图片 10">
            <a:extLst>
              <a:ext uri="{FF2B5EF4-FFF2-40B4-BE49-F238E27FC236}">
                <a16:creationId xmlns:a16="http://schemas.microsoft.com/office/drawing/2014/main" id="{2DEC101E-8D88-4A1D-B413-822F296E346F}"/>
              </a:ext>
            </a:extLst>
          </p:cNvPr>
          <p:cNvPicPr>
            <a:picLocks noChangeAspect="1"/>
          </p:cNvPicPr>
          <p:nvPr/>
        </p:nvPicPr>
        <p:blipFill rotWithShape="1">
          <a:blip r:embed="rId4"/>
          <a:srcRect l="69740"/>
          <a:stretch/>
        </p:blipFill>
        <p:spPr>
          <a:xfrm>
            <a:off x="4812286" y="5877720"/>
            <a:ext cx="439667" cy="735168"/>
          </a:xfrm>
          <a:prstGeom prst="rect">
            <a:avLst/>
          </a:prstGeom>
        </p:spPr>
      </p:pic>
    </p:spTree>
    <p:extLst>
      <p:ext uri="{BB962C8B-B14F-4D97-AF65-F5344CB8AC3E}">
        <p14:creationId xmlns:p14="http://schemas.microsoft.com/office/powerpoint/2010/main" val="3179682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基于近邻算法的协同过滤</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702726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一个空的评分条目</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457948" y="6240464"/>
            <a:ext cx="2187227" cy="206381"/>
          </a:xfrm>
        </p:spPr>
        <p:txBody>
          <a:bodyPr/>
          <a:lstStyle/>
          <a:p>
            <a:fld id="{5DD3DB80-B894-403A-B48E-6FDC1A72010E}" type="slidenum">
              <a:rPr lang="zh-CN" altLang="en-US" smtClean="0"/>
              <a:pPr/>
              <a:t>16</a:t>
            </a:fld>
            <a:endParaRPr lang="zh-CN" altLang="en-US" dirty="0"/>
          </a:p>
        </p:txBody>
      </p:sp>
      <p:pic>
        <p:nvPicPr>
          <p:cNvPr id="6" name="Picture 6" descr="C:\Documents and Settings\tluu\Desktop\diagrams\new\new rating matrix.png">
            <a:extLst>
              <a:ext uri="{FF2B5EF4-FFF2-40B4-BE49-F238E27FC236}">
                <a16:creationId xmlns:a16="http://schemas.microsoft.com/office/drawing/2014/main" id="{6C5047F4-74AA-4154-AA71-E1C824B19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7" y="1677196"/>
            <a:ext cx="837882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87CEE4A0-B048-4790-8CD5-6E8CE8B39C4B}"/>
              </a:ext>
            </a:extLst>
          </p:cNvPr>
          <p:cNvSpPr>
            <a:spLocks noChangeArrowheads="1"/>
          </p:cNvSpPr>
          <p:nvPr/>
        </p:nvSpPr>
        <p:spPr bwMode="auto">
          <a:xfrm>
            <a:off x="7848599" y="3020221"/>
            <a:ext cx="914400" cy="304800"/>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SzTx/>
              <a:buFont typeface="Times New Roman" panose="02020603050405020304" pitchFamily="18" charset="0"/>
              <a:buNone/>
            </a:pPr>
            <a:endParaRPr lang="en-US" altLang="en-US" sz="2400">
              <a:solidFill>
                <a:schemeClr val="bg1"/>
              </a:solidFill>
              <a:latin typeface="Times New Roman" panose="02020603050405020304" pitchFamily="18" charset="0"/>
              <a:cs typeface="Arial" panose="020B0604020202020204" pitchFamily="34" charset="0"/>
            </a:endParaRPr>
          </a:p>
        </p:txBody>
      </p:sp>
      <p:sp>
        <p:nvSpPr>
          <p:cNvPr id="7" name="Line 5">
            <a:extLst>
              <a:ext uri="{FF2B5EF4-FFF2-40B4-BE49-F238E27FC236}">
                <a16:creationId xmlns:a16="http://schemas.microsoft.com/office/drawing/2014/main" id="{3F713D9A-9B80-425D-BDCC-49F2F0245B1B}"/>
              </a:ext>
            </a:extLst>
          </p:cNvPr>
          <p:cNvSpPr>
            <a:spLocks noChangeShapeType="1"/>
          </p:cNvSpPr>
          <p:nvPr/>
        </p:nvSpPr>
        <p:spPr bwMode="auto">
          <a:xfrm flipH="1">
            <a:off x="990599" y="3172621"/>
            <a:ext cx="6858000"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Line 6">
            <a:extLst>
              <a:ext uri="{FF2B5EF4-FFF2-40B4-BE49-F238E27FC236}">
                <a16:creationId xmlns:a16="http://schemas.microsoft.com/office/drawing/2014/main" id="{B543AB5C-E0EA-49DA-BA3C-7F3204327864}"/>
              </a:ext>
            </a:extLst>
          </p:cNvPr>
          <p:cNvSpPr>
            <a:spLocks noChangeShapeType="1"/>
          </p:cNvSpPr>
          <p:nvPr/>
        </p:nvSpPr>
        <p:spPr bwMode="auto">
          <a:xfrm flipV="1">
            <a:off x="8305799" y="2791621"/>
            <a:ext cx="0" cy="22860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内容占位符 2">
            <a:extLst>
              <a:ext uri="{FF2B5EF4-FFF2-40B4-BE49-F238E27FC236}">
                <a16:creationId xmlns:a16="http://schemas.microsoft.com/office/drawing/2014/main" id="{BF042584-2854-474F-82F3-88A760D67941}"/>
              </a:ext>
            </a:extLst>
          </p:cNvPr>
          <p:cNvSpPr txBox="1">
            <a:spLocks/>
          </p:cNvSpPr>
          <p:nvPr/>
        </p:nvSpPr>
        <p:spPr>
          <a:xfrm>
            <a:off x="676455" y="4856800"/>
            <a:ext cx="3009641" cy="109855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在显式数据上的推荐</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预测空评分</a:t>
            </a:r>
          </a:p>
        </p:txBody>
      </p:sp>
      <p:sp>
        <p:nvSpPr>
          <p:cNvPr id="10" name="AutoShape 11">
            <a:extLst>
              <a:ext uri="{FF2B5EF4-FFF2-40B4-BE49-F238E27FC236}">
                <a16:creationId xmlns:a16="http://schemas.microsoft.com/office/drawing/2014/main" id="{CC33E204-3EDC-4EA0-A3BC-0F83F0910324}"/>
              </a:ext>
            </a:extLst>
          </p:cNvPr>
          <p:cNvSpPr>
            <a:spLocks noChangeArrowheads="1"/>
          </p:cNvSpPr>
          <p:nvPr/>
        </p:nvSpPr>
        <p:spPr bwMode="auto">
          <a:xfrm>
            <a:off x="5447339" y="4764726"/>
            <a:ext cx="2401260" cy="1195388"/>
          </a:xfrm>
          <a:prstGeom prst="wedgeEllipseCallout">
            <a:avLst>
              <a:gd name="adj1" fmla="val -54484"/>
              <a:gd name="adj2" fmla="val 39721"/>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SzTx/>
              <a:buFont typeface="Times New Roman" panose="02020603050405020304" pitchFamily="18" charset="0"/>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如果我看过</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Love Actually</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，我应该怎么给它打分？</a:t>
            </a:r>
            <a:endParaRPr lang="en-GB"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1" name="图片 10">
            <a:extLst>
              <a:ext uri="{FF2B5EF4-FFF2-40B4-BE49-F238E27FC236}">
                <a16:creationId xmlns:a16="http://schemas.microsoft.com/office/drawing/2014/main" id="{2DEC101E-8D88-4A1D-B413-822F296E346F}"/>
              </a:ext>
            </a:extLst>
          </p:cNvPr>
          <p:cNvPicPr>
            <a:picLocks noChangeAspect="1"/>
          </p:cNvPicPr>
          <p:nvPr/>
        </p:nvPicPr>
        <p:blipFill rotWithShape="1">
          <a:blip r:embed="rId4"/>
          <a:srcRect l="69740"/>
          <a:stretch/>
        </p:blipFill>
        <p:spPr>
          <a:xfrm>
            <a:off x="4807003" y="5505296"/>
            <a:ext cx="439667" cy="735168"/>
          </a:xfrm>
          <a:prstGeom prst="rect">
            <a:avLst/>
          </a:prstGeom>
        </p:spPr>
      </p:pic>
      <p:sp>
        <p:nvSpPr>
          <p:cNvPr id="3" name="文本框 2">
            <a:extLst>
              <a:ext uri="{FF2B5EF4-FFF2-40B4-BE49-F238E27FC236}">
                <a16:creationId xmlns:a16="http://schemas.microsoft.com/office/drawing/2014/main" id="{17467D37-7311-EDD8-7DBF-0A605D51806C}"/>
              </a:ext>
            </a:extLst>
          </p:cNvPr>
          <p:cNvSpPr txBox="1"/>
          <p:nvPr/>
        </p:nvSpPr>
        <p:spPr>
          <a:xfrm>
            <a:off x="498825" y="6248564"/>
            <a:ext cx="1791581" cy="276999"/>
          </a:xfrm>
          <a:prstGeom prst="rect">
            <a:avLst/>
          </a:prstGeom>
          <a:noFill/>
        </p:spPr>
        <p:txBody>
          <a:bodyPr wrap="none" rtlCol="0">
            <a:spAutoFit/>
          </a:bodyPr>
          <a:lstStyle/>
          <a:p>
            <a:r>
              <a:rPr kumimoji="1" lang="en-US" altLang="zh-CN" sz="1200" dirty="0">
                <a:solidFill>
                  <a:srgbClr val="00B0F0"/>
                </a:solidFill>
              </a:rPr>
              <a:t>(slide</a:t>
            </a:r>
            <a:r>
              <a:rPr kumimoji="1" lang="zh-CN" altLang="en-US" sz="1200" dirty="0">
                <a:solidFill>
                  <a:srgbClr val="00B0F0"/>
                </a:solidFill>
              </a:rPr>
              <a:t> </a:t>
            </a:r>
            <a:r>
              <a:rPr kumimoji="1" lang="en-US" altLang="zh-CN" sz="1200" dirty="0">
                <a:solidFill>
                  <a:srgbClr val="00B0F0"/>
                </a:solidFill>
              </a:rPr>
              <a:t>credit:</a:t>
            </a:r>
            <a:r>
              <a:rPr kumimoji="1" lang="zh-CN" altLang="en-US" sz="1200" dirty="0">
                <a:solidFill>
                  <a:srgbClr val="00B0F0"/>
                </a:solidFill>
              </a:rPr>
              <a:t> </a:t>
            </a:r>
            <a:r>
              <a:rPr kumimoji="1" lang="en-US" altLang="zh-CN" sz="1200" dirty="0">
                <a:solidFill>
                  <a:srgbClr val="00B0F0"/>
                </a:solidFill>
              </a:rPr>
              <a:t>Jun</a:t>
            </a:r>
            <a:r>
              <a:rPr kumimoji="1" lang="zh-CN" altLang="en-US" sz="1200" dirty="0">
                <a:solidFill>
                  <a:srgbClr val="00B0F0"/>
                </a:solidFill>
              </a:rPr>
              <a:t> </a:t>
            </a:r>
            <a:r>
              <a:rPr kumimoji="1" lang="en-US" altLang="zh-CN" sz="1200" dirty="0">
                <a:solidFill>
                  <a:srgbClr val="00B0F0"/>
                </a:solidFill>
              </a:rPr>
              <a:t>Wang)</a:t>
            </a:r>
            <a:endParaRPr kumimoji="1" lang="zh-CN" altLang="en-US" sz="1200" dirty="0">
              <a:solidFill>
                <a:srgbClr val="00B0F0"/>
              </a:solidFill>
            </a:endParaRPr>
          </a:p>
        </p:txBody>
      </p:sp>
    </p:spTree>
    <p:extLst>
      <p:ext uri="{BB962C8B-B14F-4D97-AF65-F5344CB8AC3E}">
        <p14:creationId xmlns:p14="http://schemas.microsoft.com/office/powerpoint/2010/main" val="1662935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一个空的评分条目</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17</a:t>
            </a:fld>
            <a:endParaRPr lang="zh-CN" altLang="en-US" dirty="0"/>
          </a:p>
        </p:txBody>
      </p:sp>
      <p:sp>
        <p:nvSpPr>
          <p:cNvPr id="9" name="内容占位符 2">
            <a:extLst>
              <a:ext uri="{FF2B5EF4-FFF2-40B4-BE49-F238E27FC236}">
                <a16:creationId xmlns:a16="http://schemas.microsoft.com/office/drawing/2014/main" id="{BF042584-2854-474F-82F3-88A760D67941}"/>
              </a:ext>
            </a:extLst>
          </p:cNvPr>
          <p:cNvSpPr txBox="1">
            <a:spLocks/>
          </p:cNvSpPr>
          <p:nvPr/>
        </p:nvSpPr>
        <p:spPr>
          <a:xfrm>
            <a:off x="681738" y="4860131"/>
            <a:ext cx="3890262" cy="109855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你觉得它的评分会是多少？</a:t>
            </a:r>
          </a:p>
        </p:txBody>
      </p:sp>
      <p:sp>
        <p:nvSpPr>
          <p:cNvPr id="12" name="Line 12">
            <a:extLst>
              <a:ext uri="{FF2B5EF4-FFF2-40B4-BE49-F238E27FC236}">
                <a16:creationId xmlns:a16="http://schemas.microsoft.com/office/drawing/2014/main" id="{BCA71141-B61A-4011-97CF-994AB1DB6E18}"/>
              </a:ext>
            </a:extLst>
          </p:cNvPr>
          <p:cNvSpPr>
            <a:spLocks noChangeShapeType="1"/>
          </p:cNvSpPr>
          <p:nvPr/>
        </p:nvSpPr>
        <p:spPr bwMode="auto">
          <a:xfrm>
            <a:off x="152399" y="3174999"/>
            <a:ext cx="1524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Line 13">
            <a:extLst>
              <a:ext uri="{FF2B5EF4-FFF2-40B4-BE49-F238E27FC236}">
                <a16:creationId xmlns:a16="http://schemas.microsoft.com/office/drawing/2014/main" id="{CAF5BFCC-5890-44D7-9CCB-9B4EE43D61DB}"/>
              </a:ext>
            </a:extLst>
          </p:cNvPr>
          <p:cNvSpPr>
            <a:spLocks noChangeShapeType="1"/>
          </p:cNvSpPr>
          <p:nvPr/>
        </p:nvSpPr>
        <p:spPr bwMode="auto">
          <a:xfrm flipH="1">
            <a:off x="8839199" y="3174999"/>
            <a:ext cx="1524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4" name="Picture 14" descr="C:\Documents and Settings\tluu\Desktop\diagrams\new\new ubr1.png">
            <a:extLst>
              <a:ext uri="{FF2B5EF4-FFF2-40B4-BE49-F238E27FC236}">
                <a16:creationId xmlns:a16="http://schemas.microsoft.com/office/drawing/2014/main" id="{9116979D-5842-4376-A492-65E2F4317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7" y="1679574"/>
            <a:ext cx="837882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8662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基于用户的</a:t>
            </a:r>
            <a:r>
              <a:rPr lang="en-US" altLang="zh-CN" dirty="0"/>
              <a:t>KNN</a:t>
            </a:r>
            <a:r>
              <a:rPr lang="zh-CN" altLang="en-US" dirty="0"/>
              <a:t>解决方法</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18</a:t>
            </a:fld>
            <a:endParaRPr lang="zh-CN" altLang="en-US" dirty="0"/>
          </a:p>
        </p:txBody>
      </p:sp>
      <p:sp>
        <p:nvSpPr>
          <p:cNvPr id="9" name="内容占位符 2">
            <a:extLst>
              <a:ext uri="{FF2B5EF4-FFF2-40B4-BE49-F238E27FC236}">
                <a16:creationId xmlns:a16="http://schemas.microsoft.com/office/drawing/2014/main" id="{BF042584-2854-474F-82F3-88A760D67941}"/>
              </a:ext>
            </a:extLst>
          </p:cNvPr>
          <p:cNvSpPr txBox="1">
            <a:spLocks/>
          </p:cNvSpPr>
          <p:nvPr/>
        </p:nvSpPr>
        <p:spPr>
          <a:xfrm>
            <a:off x="686704" y="4860131"/>
            <a:ext cx="7953661" cy="109855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寻找</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Boris</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的类似用户（邻居）</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Dave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George</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8" name="Picture 10" descr="C:\Documents and Settings\tluu\Desktop\diagrams\new\new ubr1.png">
            <a:extLst>
              <a:ext uri="{FF2B5EF4-FFF2-40B4-BE49-F238E27FC236}">
                <a16:creationId xmlns:a16="http://schemas.microsoft.com/office/drawing/2014/main" id="{D5A27933-67E5-43EA-ADCF-F92E681BA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7" y="1679574"/>
            <a:ext cx="837882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4">
            <a:extLst>
              <a:ext uri="{FF2B5EF4-FFF2-40B4-BE49-F238E27FC236}">
                <a16:creationId xmlns:a16="http://schemas.microsoft.com/office/drawing/2014/main" id="{5FF43481-A479-4569-9A1A-D4D784AE6B9F}"/>
              </a:ext>
            </a:extLst>
          </p:cNvPr>
          <p:cNvSpPr>
            <a:spLocks noChangeShapeType="1"/>
          </p:cNvSpPr>
          <p:nvPr/>
        </p:nvSpPr>
        <p:spPr bwMode="auto">
          <a:xfrm>
            <a:off x="152399" y="3555999"/>
            <a:ext cx="152400"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5">
            <a:extLst>
              <a:ext uri="{FF2B5EF4-FFF2-40B4-BE49-F238E27FC236}">
                <a16:creationId xmlns:a16="http://schemas.microsoft.com/office/drawing/2014/main" id="{7ACDD4C4-3CBC-4C8C-9184-3FFEE0987FEB}"/>
              </a:ext>
            </a:extLst>
          </p:cNvPr>
          <p:cNvSpPr>
            <a:spLocks noChangeShapeType="1"/>
          </p:cNvSpPr>
          <p:nvPr/>
        </p:nvSpPr>
        <p:spPr bwMode="auto">
          <a:xfrm>
            <a:off x="152399" y="4394199"/>
            <a:ext cx="152400"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Line 6">
            <a:extLst>
              <a:ext uri="{FF2B5EF4-FFF2-40B4-BE49-F238E27FC236}">
                <a16:creationId xmlns:a16="http://schemas.microsoft.com/office/drawing/2014/main" id="{53629F1A-7FAE-4A09-B8F0-B671F22EBCB2}"/>
              </a:ext>
            </a:extLst>
          </p:cNvPr>
          <p:cNvSpPr>
            <a:spLocks noChangeShapeType="1"/>
          </p:cNvSpPr>
          <p:nvPr/>
        </p:nvSpPr>
        <p:spPr bwMode="auto">
          <a:xfrm flipH="1">
            <a:off x="8839199" y="3555999"/>
            <a:ext cx="152400"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Line 7">
            <a:extLst>
              <a:ext uri="{FF2B5EF4-FFF2-40B4-BE49-F238E27FC236}">
                <a16:creationId xmlns:a16="http://schemas.microsoft.com/office/drawing/2014/main" id="{A4E8C5DF-175E-4A13-AA44-6DF44A95BE12}"/>
              </a:ext>
            </a:extLst>
          </p:cNvPr>
          <p:cNvSpPr>
            <a:spLocks noChangeShapeType="1"/>
          </p:cNvSpPr>
          <p:nvPr/>
        </p:nvSpPr>
        <p:spPr bwMode="auto">
          <a:xfrm flipH="1">
            <a:off x="8839199" y="4394199"/>
            <a:ext cx="152400"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Line 8">
            <a:extLst>
              <a:ext uri="{FF2B5EF4-FFF2-40B4-BE49-F238E27FC236}">
                <a16:creationId xmlns:a16="http://schemas.microsoft.com/office/drawing/2014/main" id="{F642C391-F4A2-4338-AA02-11E09ABD5557}"/>
              </a:ext>
            </a:extLst>
          </p:cNvPr>
          <p:cNvSpPr>
            <a:spLocks noChangeShapeType="1"/>
          </p:cNvSpPr>
          <p:nvPr/>
        </p:nvSpPr>
        <p:spPr bwMode="auto">
          <a:xfrm>
            <a:off x="152399" y="3174999"/>
            <a:ext cx="1524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9">
            <a:extLst>
              <a:ext uri="{FF2B5EF4-FFF2-40B4-BE49-F238E27FC236}">
                <a16:creationId xmlns:a16="http://schemas.microsoft.com/office/drawing/2014/main" id="{C47E5826-5E3A-4244-AD1E-B1E79AE97F64}"/>
              </a:ext>
            </a:extLst>
          </p:cNvPr>
          <p:cNvSpPr>
            <a:spLocks noChangeShapeType="1"/>
          </p:cNvSpPr>
          <p:nvPr/>
        </p:nvSpPr>
        <p:spPr bwMode="auto">
          <a:xfrm flipH="1">
            <a:off x="8839199" y="3174999"/>
            <a:ext cx="1524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435764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评分预测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19</a:t>
            </a:fld>
            <a:endParaRPr lang="zh-CN" altLang="en-US" dirty="0"/>
          </a:p>
        </p:txBody>
      </p:sp>
      <p:sp>
        <p:nvSpPr>
          <p:cNvPr id="9" name="内容占位符 2">
            <a:extLst>
              <a:ext uri="{FF2B5EF4-FFF2-40B4-BE49-F238E27FC236}">
                <a16:creationId xmlns:a16="http://schemas.microsoft.com/office/drawing/2014/main" id="{BF042584-2854-474F-82F3-88A760D67941}"/>
              </a:ext>
            </a:extLst>
          </p:cNvPr>
          <p:cNvSpPr txBox="1">
            <a:spLocks/>
          </p:cNvSpPr>
          <p:nvPr/>
        </p:nvSpPr>
        <p:spPr>
          <a:xfrm>
            <a:off x="686704" y="4860131"/>
            <a:ext cx="7953661" cy="109855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平均</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Dave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George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Love Actually</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上的评分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(1+2)/2 = 1.5</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8" name="Picture 10" descr="C:\Documents and Settings\tluu\Desktop\diagrams\new\new ubr1.png">
            <a:extLst>
              <a:ext uri="{FF2B5EF4-FFF2-40B4-BE49-F238E27FC236}">
                <a16:creationId xmlns:a16="http://schemas.microsoft.com/office/drawing/2014/main" id="{D5A27933-67E5-43EA-ADCF-F92E681BA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7" y="1679574"/>
            <a:ext cx="837882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4">
            <a:extLst>
              <a:ext uri="{FF2B5EF4-FFF2-40B4-BE49-F238E27FC236}">
                <a16:creationId xmlns:a16="http://schemas.microsoft.com/office/drawing/2014/main" id="{5FF43481-A479-4569-9A1A-D4D784AE6B9F}"/>
              </a:ext>
            </a:extLst>
          </p:cNvPr>
          <p:cNvSpPr>
            <a:spLocks noChangeShapeType="1"/>
          </p:cNvSpPr>
          <p:nvPr/>
        </p:nvSpPr>
        <p:spPr bwMode="auto">
          <a:xfrm>
            <a:off x="152399" y="3555999"/>
            <a:ext cx="152400"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5">
            <a:extLst>
              <a:ext uri="{FF2B5EF4-FFF2-40B4-BE49-F238E27FC236}">
                <a16:creationId xmlns:a16="http://schemas.microsoft.com/office/drawing/2014/main" id="{7ACDD4C4-3CBC-4C8C-9184-3FFEE0987FEB}"/>
              </a:ext>
            </a:extLst>
          </p:cNvPr>
          <p:cNvSpPr>
            <a:spLocks noChangeShapeType="1"/>
          </p:cNvSpPr>
          <p:nvPr/>
        </p:nvSpPr>
        <p:spPr bwMode="auto">
          <a:xfrm>
            <a:off x="152399" y="4394199"/>
            <a:ext cx="152400"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Line 6">
            <a:extLst>
              <a:ext uri="{FF2B5EF4-FFF2-40B4-BE49-F238E27FC236}">
                <a16:creationId xmlns:a16="http://schemas.microsoft.com/office/drawing/2014/main" id="{53629F1A-7FAE-4A09-B8F0-B671F22EBCB2}"/>
              </a:ext>
            </a:extLst>
          </p:cNvPr>
          <p:cNvSpPr>
            <a:spLocks noChangeShapeType="1"/>
          </p:cNvSpPr>
          <p:nvPr/>
        </p:nvSpPr>
        <p:spPr bwMode="auto">
          <a:xfrm flipH="1">
            <a:off x="8839199" y="3555999"/>
            <a:ext cx="152400"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Line 7">
            <a:extLst>
              <a:ext uri="{FF2B5EF4-FFF2-40B4-BE49-F238E27FC236}">
                <a16:creationId xmlns:a16="http://schemas.microsoft.com/office/drawing/2014/main" id="{A4E8C5DF-175E-4A13-AA44-6DF44A95BE12}"/>
              </a:ext>
            </a:extLst>
          </p:cNvPr>
          <p:cNvSpPr>
            <a:spLocks noChangeShapeType="1"/>
          </p:cNvSpPr>
          <p:nvPr/>
        </p:nvSpPr>
        <p:spPr bwMode="auto">
          <a:xfrm flipH="1">
            <a:off x="8839199" y="4394199"/>
            <a:ext cx="152400"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Line 8">
            <a:extLst>
              <a:ext uri="{FF2B5EF4-FFF2-40B4-BE49-F238E27FC236}">
                <a16:creationId xmlns:a16="http://schemas.microsoft.com/office/drawing/2014/main" id="{F642C391-F4A2-4338-AA02-11E09ABD5557}"/>
              </a:ext>
            </a:extLst>
          </p:cNvPr>
          <p:cNvSpPr>
            <a:spLocks noChangeShapeType="1"/>
          </p:cNvSpPr>
          <p:nvPr/>
        </p:nvSpPr>
        <p:spPr bwMode="auto">
          <a:xfrm>
            <a:off x="152399" y="3174999"/>
            <a:ext cx="1524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9">
            <a:extLst>
              <a:ext uri="{FF2B5EF4-FFF2-40B4-BE49-F238E27FC236}">
                <a16:creationId xmlns:a16="http://schemas.microsoft.com/office/drawing/2014/main" id="{C47E5826-5E3A-4244-AD1E-B1E79AE97F64}"/>
              </a:ext>
            </a:extLst>
          </p:cNvPr>
          <p:cNvSpPr>
            <a:spLocks noChangeShapeType="1"/>
          </p:cNvSpPr>
          <p:nvPr/>
        </p:nvSpPr>
        <p:spPr bwMode="auto">
          <a:xfrm flipH="1">
            <a:off x="8839199" y="3174999"/>
            <a:ext cx="1524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473441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个性化推荐简介</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42686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用于推荐的协同过滤</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20</a:t>
            </a:fld>
            <a:endParaRPr lang="zh-CN" altLang="en-US" dirty="0"/>
          </a:p>
        </p:txBody>
      </p:sp>
      <p:sp>
        <p:nvSpPr>
          <p:cNvPr id="9" name="内容占位符 2">
            <a:extLst>
              <a:ext uri="{FF2B5EF4-FFF2-40B4-BE49-F238E27FC236}">
                <a16:creationId xmlns:a16="http://schemas.microsoft.com/office/drawing/2014/main" id="{BF042584-2854-474F-82F3-88A760D67941}"/>
              </a:ext>
            </a:extLst>
          </p:cNvPr>
          <p:cNvSpPr txBox="1">
            <a:spLocks/>
          </p:cNvSpPr>
          <p:nvPr/>
        </p:nvSpPr>
        <p:spPr>
          <a:xfrm>
            <a:off x="686704" y="1310481"/>
            <a:ext cx="7953661" cy="328692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基于用户的基本</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KNN</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算法</a:t>
            </a: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为每个目标用户提供推荐</a:t>
            </a:r>
          </a:p>
          <a:p>
            <a:pPr lvl="2"/>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寻找类似用户</a:t>
            </a:r>
          </a:p>
          <a:p>
            <a:pPr lvl="2"/>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基于类似用户推荐新物品</a:t>
            </a:r>
          </a:p>
        </p:txBody>
      </p:sp>
      <p:pic>
        <p:nvPicPr>
          <p:cNvPr id="8" name="Picture 10" descr="C:\Documents and Settings\tluu\Desktop\diagrams\new\new ubr1.png">
            <a:extLst>
              <a:ext uri="{FF2B5EF4-FFF2-40B4-BE49-F238E27FC236}">
                <a16:creationId xmlns:a16="http://schemas.microsoft.com/office/drawing/2014/main" id="{D5A27933-67E5-43EA-ADCF-F92E681BA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7" y="2966513"/>
            <a:ext cx="837882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4">
            <a:extLst>
              <a:ext uri="{FF2B5EF4-FFF2-40B4-BE49-F238E27FC236}">
                <a16:creationId xmlns:a16="http://schemas.microsoft.com/office/drawing/2014/main" id="{5FF43481-A479-4569-9A1A-D4D784AE6B9F}"/>
              </a:ext>
            </a:extLst>
          </p:cNvPr>
          <p:cNvSpPr>
            <a:spLocks noChangeShapeType="1"/>
          </p:cNvSpPr>
          <p:nvPr/>
        </p:nvSpPr>
        <p:spPr bwMode="auto">
          <a:xfrm>
            <a:off x="152399" y="4842938"/>
            <a:ext cx="152400"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5">
            <a:extLst>
              <a:ext uri="{FF2B5EF4-FFF2-40B4-BE49-F238E27FC236}">
                <a16:creationId xmlns:a16="http://schemas.microsoft.com/office/drawing/2014/main" id="{7ACDD4C4-3CBC-4C8C-9184-3FFEE0987FEB}"/>
              </a:ext>
            </a:extLst>
          </p:cNvPr>
          <p:cNvSpPr>
            <a:spLocks noChangeShapeType="1"/>
          </p:cNvSpPr>
          <p:nvPr/>
        </p:nvSpPr>
        <p:spPr bwMode="auto">
          <a:xfrm>
            <a:off x="152399" y="5681138"/>
            <a:ext cx="152400"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Line 6">
            <a:extLst>
              <a:ext uri="{FF2B5EF4-FFF2-40B4-BE49-F238E27FC236}">
                <a16:creationId xmlns:a16="http://schemas.microsoft.com/office/drawing/2014/main" id="{53629F1A-7FAE-4A09-B8F0-B671F22EBCB2}"/>
              </a:ext>
            </a:extLst>
          </p:cNvPr>
          <p:cNvSpPr>
            <a:spLocks noChangeShapeType="1"/>
          </p:cNvSpPr>
          <p:nvPr/>
        </p:nvSpPr>
        <p:spPr bwMode="auto">
          <a:xfrm flipH="1">
            <a:off x="8839199" y="4842938"/>
            <a:ext cx="152400"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Line 7">
            <a:extLst>
              <a:ext uri="{FF2B5EF4-FFF2-40B4-BE49-F238E27FC236}">
                <a16:creationId xmlns:a16="http://schemas.microsoft.com/office/drawing/2014/main" id="{A4E8C5DF-175E-4A13-AA44-6DF44A95BE12}"/>
              </a:ext>
            </a:extLst>
          </p:cNvPr>
          <p:cNvSpPr>
            <a:spLocks noChangeShapeType="1"/>
          </p:cNvSpPr>
          <p:nvPr/>
        </p:nvSpPr>
        <p:spPr bwMode="auto">
          <a:xfrm flipH="1">
            <a:off x="8839199" y="5681138"/>
            <a:ext cx="152400"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Line 8">
            <a:extLst>
              <a:ext uri="{FF2B5EF4-FFF2-40B4-BE49-F238E27FC236}">
                <a16:creationId xmlns:a16="http://schemas.microsoft.com/office/drawing/2014/main" id="{F642C391-F4A2-4338-AA02-11E09ABD5557}"/>
              </a:ext>
            </a:extLst>
          </p:cNvPr>
          <p:cNvSpPr>
            <a:spLocks noChangeShapeType="1"/>
          </p:cNvSpPr>
          <p:nvPr/>
        </p:nvSpPr>
        <p:spPr bwMode="auto">
          <a:xfrm>
            <a:off x="152399" y="4461938"/>
            <a:ext cx="1524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9">
            <a:extLst>
              <a:ext uri="{FF2B5EF4-FFF2-40B4-BE49-F238E27FC236}">
                <a16:creationId xmlns:a16="http://schemas.microsoft.com/office/drawing/2014/main" id="{C47E5826-5E3A-4244-AD1E-B1E79AE97F64}"/>
              </a:ext>
            </a:extLst>
          </p:cNvPr>
          <p:cNvSpPr>
            <a:spLocks noChangeShapeType="1"/>
          </p:cNvSpPr>
          <p:nvPr/>
        </p:nvSpPr>
        <p:spPr bwMode="auto">
          <a:xfrm flipH="1">
            <a:off x="8839199" y="4461938"/>
            <a:ext cx="1524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596873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用户的相似度</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21</a:t>
            </a:fld>
            <a:endParaRPr lang="zh-CN" altLang="en-US" dirty="0"/>
          </a:p>
        </p:txBody>
      </p:sp>
      <p:sp>
        <p:nvSpPr>
          <p:cNvPr id="9" name="内容占位符 2">
            <a:extLst>
              <a:ext uri="{FF2B5EF4-FFF2-40B4-BE49-F238E27FC236}">
                <a16:creationId xmlns:a16="http://schemas.microsoft.com/office/drawing/2014/main" id="{BF042584-2854-474F-82F3-88A760D67941}"/>
              </a:ext>
            </a:extLst>
          </p:cNvPr>
          <p:cNvSpPr txBox="1">
            <a:spLocks/>
          </p:cNvSpPr>
          <p:nvPr/>
        </p:nvSpPr>
        <p:spPr>
          <a:xfrm>
            <a:off x="686704" y="5258067"/>
            <a:ext cx="7953661" cy="69505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每个用户的画像可以根据其选择的物品评级直接构建为向量</a:t>
            </a:r>
          </a:p>
        </p:txBody>
      </p:sp>
      <p:sp>
        <p:nvSpPr>
          <p:cNvPr id="12" name="Line 2">
            <a:extLst>
              <a:ext uri="{FF2B5EF4-FFF2-40B4-BE49-F238E27FC236}">
                <a16:creationId xmlns:a16="http://schemas.microsoft.com/office/drawing/2014/main" id="{08DE8B29-D394-4AA9-8DDF-4F05D84BCC94}"/>
              </a:ext>
            </a:extLst>
          </p:cNvPr>
          <p:cNvSpPr>
            <a:spLocks noChangeShapeType="1"/>
          </p:cNvSpPr>
          <p:nvPr/>
        </p:nvSpPr>
        <p:spPr bwMode="auto">
          <a:xfrm flipV="1">
            <a:off x="1208617" y="2576249"/>
            <a:ext cx="3175" cy="1016000"/>
          </a:xfrm>
          <a:prstGeom prst="line">
            <a:avLst/>
          </a:prstGeom>
          <a:noFill/>
          <a:ln w="50760">
            <a:solidFill>
              <a:srgbClr val="CC99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Line 3">
            <a:extLst>
              <a:ext uri="{FF2B5EF4-FFF2-40B4-BE49-F238E27FC236}">
                <a16:creationId xmlns:a16="http://schemas.microsoft.com/office/drawing/2014/main" id="{3A195A77-4222-43BF-B082-F73E4EAE8D8D}"/>
              </a:ext>
            </a:extLst>
          </p:cNvPr>
          <p:cNvSpPr>
            <a:spLocks noChangeShapeType="1"/>
          </p:cNvSpPr>
          <p:nvPr/>
        </p:nvSpPr>
        <p:spPr bwMode="auto">
          <a:xfrm>
            <a:off x="4418542" y="4743186"/>
            <a:ext cx="1057275" cy="1588"/>
          </a:xfrm>
          <a:prstGeom prst="line">
            <a:avLst/>
          </a:prstGeom>
          <a:noFill/>
          <a:ln w="50760">
            <a:solidFill>
              <a:srgbClr val="CC99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Text Box 4">
            <a:extLst>
              <a:ext uri="{FF2B5EF4-FFF2-40B4-BE49-F238E27FC236}">
                <a16:creationId xmlns:a16="http://schemas.microsoft.com/office/drawing/2014/main" id="{9EB54AB4-4F56-4FA7-BDAE-22411562462F}"/>
              </a:ext>
            </a:extLst>
          </p:cNvPr>
          <p:cNvSpPr txBox="1">
            <a:spLocks noChangeArrowheads="1"/>
          </p:cNvSpPr>
          <p:nvPr/>
        </p:nvSpPr>
        <p:spPr bwMode="auto">
          <a:xfrm>
            <a:off x="4554545" y="4755886"/>
            <a:ext cx="701131"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Verdana" panose="020B0604030504040204" pitchFamily="34" charset="0"/>
              <a:buNone/>
            </a:pPr>
            <a:r>
              <a:rPr lang="zh-CN" altLang="en-US" sz="2000" b="1"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物品</a:t>
            </a:r>
            <a:endParaRPr lang="en-GB" altLang="en-US" sz="2000" b="1"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9" name="Text Box 5">
            <a:extLst>
              <a:ext uri="{FF2B5EF4-FFF2-40B4-BE49-F238E27FC236}">
                <a16:creationId xmlns:a16="http://schemas.microsoft.com/office/drawing/2014/main" id="{4EA3E0AF-E8C4-47A6-9513-7FFBAE28391D}"/>
              </a:ext>
            </a:extLst>
          </p:cNvPr>
          <p:cNvSpPr txBox="1">
            <a:spLocks noChangeArrowheads="1"/>
          </p:cNvSpPr>
          <p:nvPr/>
        </p:nvSpPr>
        <p:spPr bwMode="auto">
          <a:xfrm>
            <a:off x="368899" y="3013277"/>
            <a:ext cx="69792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SzTx/>
              <a:buFont typeface="Verdana" panose="020B0604030504040204" pitchFamily="34" charset="0"/>
              <a:buNone/>
            </a:pPr>
            <a:r>
              <a:rPr lang="zh-CN" altLang="en-US" sz="2000" b="1"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评分</a:t>
            </a:r>
            <a:endParaRPr lang="en-GB" altLang="en-US" sz="2000" b="1"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2" name="Line 8">
            <a:extLst>
              <a:ext uri="{FF2B5EF4-FFF2-40B4-BE49-F238E27FC236}">
                <a16:creationId xmlns:a16="http://schemas.microsoft.com/office/drawing/2014/main" id="{A94F65EC-322C-4457-8B40-E4C71B1784F1}"/>
              </a:ext>
            </a:extLst>
          </p:cNvPr>
          <p:cNvSpPr>
            <a:spLocks noChangeShapeType="1"/>
          </p:cNvSpPr>
          <p:nvPr/>
        </p:nvSpPr>
        <p:spPr bwMode="auto">
          <a:xfrm>
            <a:off x="1862667" y="4374886"/>
            <a:ext cx="1588" cy="228600"/>
          </a:xfrm>
          <a:prstGeom prst="line">
            <a:avLst/>
          </a:prstGeom>
          <a:noFill/>
          <a:ln w="507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134BF14A-E8F9-4DB0-86DC-14F533605413}"/>
              </a:ext>
            </a:extLst>
          </p:cNvPr>
          <p:cNvSpPr>
            <a:spLocks noChangeShapeType="1"/>
          </p:cNvSpPr>
          <p:nvPr/>
        </p:nvSpPr>
        <p:spPr bwMode="auto">
          <a:xfrm>
            <a:off x="2540530" y="4374886"/>
            <a:ext cx="1587" cy="228600"/>
          </a:xfrm>
          <a:prstGeom prst="line">
            <a:avLst/>
          </a:prstGeom>
          <a:noFill/>
          <a:ln w="507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3A487E0A-2628-4166-BF52-89F118D7D364}"/>
              </a:ext>
            </a:extLst>
          </p:cNvPr>
          <p:cNvSpPr>
            <a:spLocks noChangeShapeType="1"/>
          </p:cNvSpPr>
          <p:nvPr/>
        </p:nvSpPr>
        <p:spPr bwMode="auto">
          <a:xfrm>
            <a:off x="7941205" y="4374886"/>
            <a:ext cx="1587" cy="228600"/>
          </a:xfrm>
          <a:prstGeom prst="line">
            <a:avLst/>
          </a:prstGeom>
          <a:noFill/>
          <a:ln w="507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grpSp>
        <p:nvGrpSpPr>
          <p:cNvPr id="26" name="Group 12">
            <a:extLst>
              <a:ext uri="{FF2B5EF4-FFF2-40B4-BE49-F238E27FC236}">
                <a16:creationId xmlns:a16="http://schemas.microsoft.com/office/drawing/2014/main" id="{EEB41FDC-1707-4C3B-9CD0-665A2B04FB63}"/>
              </a:ext>
            </a:extLst>
          </p:cNvPr>
          <p:cNvGrpSpPr>
            <a:grpSpLocks/>
          </p:cNvGrpSpPr>
          <p:nvPr/>
        </p:nvGrpSpPr>
        <p:grpSpPr bwMode="auto">
          <a:xfrm>
            <a:off x="1492780" y="1860286"/>
            <a:ext cx="6751637" cy="2640013"/>
            <a:chOff x="999" y="1320"/>
            <a:chExt cx="4253" cy="1663"/>
          </a:xfrm>
        </p:grpSpPr>
        <p:sp>
          <p:nvSpPr>
            <p:cNvPr id="27" name="Freeform 13">
              <a:extLst>
                <a:ext uri="{FF2B5EF4-FFF2-40B4-BE49-F238E27FC236}">
                  <a16:creationId xmlns:a16="http://schemas.microsoft.com/office/drawing/2014/main" id="{011FB82C-6FE4-41F6-82CC-DC1A290E81F8}"/>
                </a:ext>
              </a:extLst>
            </p:cNvPr>
            <p:cNvSpPr>
              <a:spLocks noChangeArrowheads="1"/>
            </p:cNvSpPr>
            <p:nvPr/>
          </p:nvSpPr>
          <p:spPr bwMode="auto">
            <a:xfrm>
              <a:off x="1229" y="1633"/>
              <a:ext cx="3815" cy="1176"/>
            </a:xfrm>
            <a:custGeom>
              <a:avLst/>
              <a:gdLst>
                <a:gd name="T0" fmla="*/ 0 w 2367"/>
                <a:gd name="T1" fmla="*/ 5640991 h 771"/>
                <a:gd name="T2" fmla="*/ 15488044 w 2367"/>
                <a:gd name="T3" fmla="*/ 10332161 h 771"/>
                <a:gd name="T4" fmla="*/ 31125134 w 2367"/>
                <a:gd name="T5" fmla="*/ 12019690 h 771"/>
                <a:gd name="T6" fmla="*/ 46052739 w 2367"/>
                <a:gd name="T7" fmla="*/ 12710304 h 771"/>
                <a:gd name="T8" fmla="*/ 62405425 w 2367"/>
                <a:gd name="T9" fmla="*/ 8849909 h 771"/>
                <a:gd name="T10" fmla="*/ 76995508 w 2367"/>
                <a:gd name="T11" fmla="*/ 2968694 h 771"/>
                <a:gd name="T12" fmla="*/ 92987522 w 2367"/>
                <a:gd name="T13" fmla="*/ 0 h 771"/>
                <a:gd name="T14" fmla="*/ 108285756 w 2367"/>
                <a:gd name="T15" fmla="*/ 2766327 h 771"/>
                <a:gd name="T16" fmla="*/ 123912497 w 2367"/>
                <a:gd name="T17" fmla="*/ 9446154 h 771"/>
                <a:gd name="T18" fmla="*/ 138688985 w 2367"/>
                <a:gd name="T19" fmla="*/ 9736873 h 771"/>
                <a:gd name="T20" fmla="*/ 124293037 w 2367"/>
                <a:gd name="T21" fmla="*/ 11172917 h 771"/>
                <a:gd name="T22" fmla="*/ 108614721 w 2367"/>
                <a:gd name="T23" fmla="*/ 691087 h 771"/>
                <a:gd name="T24" fmla="*/ 77859581 w 2367"/>
                <a:gd name="T25" fmla="*/ 538866 h 771"/>
                <a:gd name="T26" fmla="*/ 46570970 w 2367"/>
                <a:gd name="T27" fmla="*/ 11172917 h 771"/>
                <a:gd name="T28" fmla="*/ 31295290 w 2367"/>
                <a:gd name="T29" fmla="*/ 10332161 h 771"/>
                <a:gd name="T30" fmla="*/ 15629014 w 2367"/>
                <a:gd name="T31" fmla="*/ 11172917 h 771"/>
                <a:gd name="T32" fmla="*/ 183853 w 2367"/>
                <a:gd name="T33" fmla="*/ 2265922 h 771"/>
                <a:gd name="T34" fmla="*/ 0 w 2367"/>
                <a:gd name="T35" fmla="*/ 5640991 h 77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67"/>
                <a:gd name="T55" fmla="*/ 0 h 771"/>
                <a:gd name="T56" fmla="*/ 2367 w 2367"/>
                <a:gd name="T57" fmla="*/ 771 h 77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67" h="771">
                  <a:moveTo>
                    <a:pt x="0" y="342"/>
                  </a:moveTo>
                  <a:lnTo>
                    <a:pt x="264" y="627"/>
                  </a:lnTo>
                  <a:lnTo>
                    <a:pt x="531" y="729"/>
                  </a:lnTo>
                  <a:lnTo>
                    <a:pt x="786" y="771"/>
                  </a:lnTo>
                  <a:lnTo>
                    <a:pt x="1065" y="537"/>
                  </a:lnTo>
                  <a:lnTo>
                    <a:pt x="1314" y="180"/>
                  </a:lnTo>
                  <a:lnTo>
                    <a:pt x="1587" y="0"/>
                  </a:lnTo>
                  <a:lnTo>
                    <a:pt x="1848" y="168"/>
                  </a:lnTo>
                  <a:lnTo>
                    <a:pt x="2115" y="573"/>
                  </a:lnTo>
                  <a:lnTo>
                    <a:pt x="2367" y="591"/>
                  </a:lnTo>
                  <a:lnTo>
                    <a:pt x="2121" y="678"/>
                  </a:lnTo>
                  <a:lnTo>
                    <a:pt x="1854" y="42"/>
                  </a:lnTo>
                  <a:lnTo>
                    <a:pt x="1329" y="33"/>
                  </a:lnTo>
                  <a:lnTo>
                    <a:pt x="795" y="678"/>
                  </a:lnTo>
                  <a:lnTo>
                    <a:pt x="534" y="627"/>
                  </a:lnTo>
                  <a:lnTo>
                    <a:pt x="267" y="678"/>
                  </a:lnTo>
                  <a:lnTo>
                    <a:pt x="3" y="138"/>
                  </a:lnTo>
                  <a:lnTo>
                    <a:pt x="0" y="34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8" name="Freeform 14">
              <a:extLst>
                <a:ext uri="{FF2B5EF4-FFF2-40B4-BE49-F238E27FC236}">
                  <a16:creationId xmlns:a16="http://schemas.microsoft.com/office/drawing/2014/main" id="{0AC6AFCC-B3C7-4E2E-9281-D528631162E8}"/>
                </a:ext>
              </a:extLst>
            </p:cNvPr>
            <p:cNvSpPr>
              <a:spLocks noChangeArrowheads="1"/>
            </p:cNvSpPr>
            <p:nvPr/>
          </p:nvSpPr>
          <p:spPr bwMode="auto">
            <a:xfrm>
              <a:off x="1234" y="1688"/>
              <a:ext cx="3834" cy="1195"/>
            </a:xfrm>
            <a:custGeom>
              <a:avLst/>
              <a:gdLst>
                <a:gd name="T0" fmla="*/ 366215 w 2379"/>
                <a:gd name="T1" fmla="*/ 1650332 h 783"/>
                <a:gd name="T2" fmla="*/ 15785034 w 2379"/>
                <a:gd name="T3" fmla="*/ 10729978 h 783"/>
                <a:gd name="T4" fmla="*/ 31244239 w 2379"/>
                <a:gd name="T5" fmla="*/ 9720559 h 783"/>
                <a:gd name="T6" fmla="*/ 46273231 w 2379"/>
                <a:gd name="T7" fmla="*/ 10729978 h 783"/>
                <a:gd name="T8" fmla="*/ 77524028 w 2379"/>
                <a:gd name="T9" fmla="*/ 0 h 783"/>
                <a:gd name="T10" fmla="*/ 108398020 w 2379"/>
                <a:gd name="T11" fmla="*/ 54637 h 783"/>
                <a:gd name="T12" fmla="*/ 123676977 w 2379"/>
                <a:gd name="T13" fmla="*/ 10674244 h 783"/>
                <a:gd name="T14" fmla="*/ 138402473 w 2379"/>
                <a:gd name="T15" fmla="*/ 9369862 h 783"/>
                <a:gd name="T16" fmla="*/ 139097164 w 2379"/>
                <a:gd name="T17" fmla="*/ 13086524 h 783"/>
                <a:gd name="T18" fmla="*/ 122967394 w 2379"/>
                <a:gd name="T19" fmla="*/ 12981363 h 783"/>
                <a:gd name="T20" fmla="*/ 107362090 w 2379"/>
                <a:gd name="T21" fmla="*/ 8219541 h 783"/>
                <a:gd name="T22" fmla="*/ 92797040 w 2379"/>
                <a:gd name="T23" fmla="*/ 6819334 h 783"/>
                <a:gd name="T24" fmla="*/ 77340462 w 2379"/>
                <a:gd name="T25" fmla="*/ 6261701 h 783"/>
                <a:gd name="T26" fmla="*/ 61210727 w 2379"/>
                <a:gd name="T27" fmla="*/ 9119442 h 783"/>
                <a:gd name="T28" fmla="*/ 45971655 w 2379"/>
                <a:gd name="T29" fmla="*/ 11235996 h 783"/>
                <a:gd name="T30" fmla="*/ 30189677 w 2379"/>
                <a:gd name="T31" fmla="*/ 12229809 h 783"/>
                <a:gd name="T32" fmla="*/ 15262666 w 2379"/>
                <a:gd name="T33" fmla="*/ 11981259 h 783"/>
                <a:gd name="T34" fmla="*/ 0 w 2379"/>
                <a:gd name="T35" fmla="*/ 11681815 h 783"/>
                <a:gd name="T36" fmla="*/ 183621 w 2379"/>
                <a:gd name="T37" fmla="*/ 1555837 h 7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79"/>
                <a:gd name="T58" fmla="*/ 0 h 783"/>
                <a:gd name="T59" fmla="*/ 2379 w 2379"/>
                <a:gd name="T60" fmla="*/ 783 h 7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79" h="783">
                  <a:moveTo>
                    <a:pt x="6" y="99"/>
                  </a:moveTo>
                  <a:lnTo>
                    <a:pt x="270" y="642"/>
                  </a:lnTo>
                  <a:lnTo>
                    <a:pt x="534" y="582"/>
                  </a:lnTo>
                  <a:lnTo>
                    <a:pt x="792" y="642"/>
                  </a:lnTo>
                  <a:lnTo>
                    <a:pt x="1326" y="0"/>
                  </a:lnTo>
                  <a:lnTo>
                    <a:pt x="1854" y="3"/>
                  </a:lnTo>
                  <a:lnTo>
                    <a:pt x="2115" y="639"/>
                  </a:lnTo>
                  <a:lnTo>
                    <a:pt x="2367" y="561"/>
                  </a:lnTo>
                  <a:lnTo>
                    <a:pt x="2379" y="783"/>
                  </a:lnTo>
                  <a:lnTo>
                    <a:pt x="2103" y="777"/>
                  </a:lnTo>
                  <a:lnTo>
                    <a:pt x="1836" y="492"/>
                  </a:lnTo>
                  <a:lnTo>
                    <a:pt x="1587" y="408"/>
                  </a:lnTo>
                  <a:lnTo>
                    <a:pt x="1323" y="375"/>
                  </a:lnTo>
                  <a:lnTo>
                    <a:pt x="1047" y="546"/>
                  </a:lnTo>
                  <a:lnTo>
                    <a:pt x="786" y="672"/>
                  </a:lnTo>
                  <a:lnTo>
                    <a:pt x="516" y="732"/>
                  </a:lnTo>
                  <a:lnTo>
                    <a:pt x="261" y="717"/>
                  </a:lnTo>
                  <a:lnTo>
                    <a:pt x="0" y="699"/>
                  </a:lnTo>
                  <a:lnTo>
                    <a:pt x="3" y="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9" name="Line 15">
              <a:extLst>
                <a:ext uri="{FF2B5EF4-FFF2-40B4-BE49-F238E27FC236}">
                  <a16:creationId xmlns:a16="http://schemas.microsoft.com/office/drawing/2014/main" id="{E8EDEA11-5918-46CF-B065-890908F93B96}"/>
                </a:ext>
              </a:extLst>
            </p:cNvPr>
            <p:cNvSpPr>
              <a:spLocks noChangeShapeType="1"/>
            </p:cNvSpPr>
            <p:nvPr/>
          </p:nvSpPr>
          <p:spPr bwMode="auto">
            <a:xfrm flipV="1">
              <a:off x="1231" y="1331"/>
              <a:ext cx="1" cy="1638"/>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0" name="Line 16">
              <a:extLst>
                <a:ext uri="{FF2B5EF4-FFF2-40B4-BE49-F238E27FC236}">
                  <a16:creationId xmlns:a16="http://schemas.microsoft.com/office/drawing/2014/main" id="{E36AD262-EA1D-4771-8AE0-E00D9099C457}"/>
                </a:ext>
              </a:extLst>
            </p:cNvPr>
            <p:cNvSpPr>
              <a:spLocks noChangeShapeType="1"/>
            </p:cNvSpPr>
            <p:nvPr/>
          </p:nvSpPr>
          <p:spPr bwMode="auto">
            <a:xfrm flipV="1">
              <a:off x="1656" y="1319"/>
              <a:ext cx="1" cy="1638"/>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1" name="Line 17">
              <a:extLst>
                <a:ext uri="{FF2B5EF4-FFF2-40B4-BE49-F238E27FC236}">
                  <a16:creationId xmlns:a16="http://schemas.microsoft.com/office/drawing/2014/main" id="{BE2ED471-5178-4669-A874-D4F60840EF24}"/>
                </a:ext>
              </a:extLst>
            </p:cNvPr>
            <p:cNvSpPr>
              <a:spLocks noChangeShapeType="1"/>
            </p:cNvSpPr>
            <p:nvPr/>
          </p:nvSpPr>
          <p:spPr bwMode="auto">
            <a:xfrm flipV="1">
              <a:off x="2082" y="1331"/>
              <a:ext cx="1" cy="1638"/>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
              <a:extLst>
                <a:ext uri="{FF2B5EF4-FFF2-40B4-BE49-F238E27FC236}">
                  <a16:creationId xmlns:a16="http://schemas.microsoft.com/office/drawing/2014/main" id="{11246020-E7A4-4CB6-8740-4A5A9B99C54E}"/>
                </a:ext>
              </a:extLst>
            </p:cNvPr>
            <p:cNvSpPr>
              <a:spLocks noChangeShapeType="1"/>
            </p:cNvSpPr>
            <p:nvPr/>
          </p:nvSpPr>
          <p:spPr bwMode="auto">
            <a:xfrm flipH="1" flipV="1">
              <a:off x="2506" y="1319"/>
              <a:ext cx="23" cy="1666"/>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3" name="Line 19">
              <a:extLst>
                <a:ext uri="{FF2B5EF4-FFF2-40B4-BE49-F238E27FC236}">
                  <a16:creationId xmlns:a16="http://schemas.microsoft.com/office/drawing/2014/main" id="{B1705930-15B3-48B9-8AB3-E1BB732F4A69}"/>
                </a:ext>
              </a:extLst>
            </p:cNvPr>
            <p:cNvSpPr>
              <a:spLocks noChangeShapeType="1"/>
            </p:cNvSpPr>
            <p:nvPr/>
          </p:nvSpPr>
          <p:spPr bwMode="auto">
            <a:xfrm flipV="1">
              <a:off x="2932" y="1331"/>
              <a:ext cx="1" cy="1638"/>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4" name="Line 20">
              <a:extLst>
                <a:ext uri="{FF2B5EF4-FFF2-40B4-BE49-F238E27FC236}">
                  <a16:creationId xmlns:a16="http://schemas.microsoft.com/office/drawing/2014/main" id="{C1BD17D5-2E0B-4497-AD20-C1D49E5760F9}"/>
                </a:ext>
              </a:extLst>
            </p:cNvPr>
            <p:cNvSpPr>
              <a:spLocks noChangeShapeType="1"/>
            </p:cNvSpPr>
            <p:nvPr/>
          </p:nvSpPr>
          <p:spPr bwMode="auto">
            <a:xfrm flipV="1">
              <a:off x="3358" y="1321"/>
              <a:ext cx="1" cy="1638"/>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5" name="Line 21">
              <a:extLst>
                <a:ext uri="{FF2B5EF4-FFF2-40B4-BE49-F238E27FC236}">
                  <a16:creationId xmlns:a16="http://schemas.microsoft.com/office/drawing/2014/main" id="{4A574DF0-5DDE-4786-9442-CC9F1BD52A40}"/>
                </a:ext>
              </a:extLst>
            </p:cNvPr>
            <p:cNvSpPr>
              <a:spLocks noChangeShapeType="1"/>
            </p:cNvSpPr>
            <p:nvPr/>
          </p:nvSpPr>
          <p:spPr bwMode="auto">
            <a:xfrm flipV="1">
              <a:off x="3776" y="1319"/>
              <a:ext cx="7" cy="1666"/>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6" name="Line 22">
              <a:extLst>
                <a:ext uri="{FF2B5EF4-FFF2-40B4-BE49-F238E27FC236}">
                  <a16:creationId xmlns:a16="http://schemas.microsoft.com/office/drawing/2014/main" id="{376AC3B2-4C86-47B2-81A4-F414D3754D2E}"/>
                </a:ext>
              </a:extLst>
            </p:cNvPr>
            <p:cNvSpPr>
              <a:spLocks noChangeShapeType="1"/>
            </p:cNvSpPr>
            <p:nvPr/>
          </p:nvSpPr>
          <p:spPr bwMode="auto">
            <a:xfrm flipV="1">
              <a:off x="4209" y="1334"/>
              <a:ext cx="1" cy="1638"/>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7" name="Line 23">
              <a:extLst>
                <a:ext uri="{FF2B5EF4-FFF2-40B4-BE49-F238E27FC236}">
                  <a16:creationId xmlns:a16="http://schemas.microsoft.com/office/drawing/2014/main" id="{EF99B2C9-958E-4910-954E-516D409960EC}"/>
                </a:ext>
              </a:extLst>
            </p:cNvPr>
            <p:cNvSpPr>
              <a:spLocks noChangeShapeType="1"/>
            </p:cNvSpPr>
            <p:nvPr/>
          </p:nvSpPr>
          <p:spPr bwMode="auto">
            <a:xfrm flipH="1" flipV="1">
              <a:off x="4633" y="1319"/>
              <a:ext cx="8" cy="1666"/>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8" name="Line 24">
              <a:extLst>
                <a:ext uri="{FF2B5EF4-FFF2-40B4-BE49-F238E27FC236}">
                  <a16:creationId xmlns:a16="http://schemas.microsoft.com/office/drawing/2014/main" id="{E6F9D3C1-1234-430C-913A-A2569461967C}"/>
                </a:ext>
              </a:extLst>
            </p:cNvPr>
            <p:cNvSpPr>
              <a:spLocks noChangeShapeType="1"/>
            </p:cNvSpPr>
            <p:nvPr/>
          </p:nvSpPr>
          <p:spPr bwMode="auto">
            <a:xfrm flipV="1">
              <a:off x="5060" y="1343"/>
              <a:ext cx="1" cy="1638"/>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25">
              <a:extLst>
                <a:ext uri="{FF2B5EF4-FFF2-40B4-BE49-F238E27FC236}">
                  <a16:creationId xmlns:a16="http://schemas.microsoft.com/office/drawing/2014/main" id="{5BA70AD2-8DA8-459F-9A56-D8B00302E63F}"/>
                </a:ext>
              </a:extLst>
            </p:cNvPr>
            <p:cNvSpPr>
              <a:spLocks noChangeArrowheads="1"/>
            </p:cNvSpPr>
            <p:nvPr/>
          </p:nvSpPr>
          <p:spPr bwMode="auto">
            <a:xfrm>
              <a:off x="1229" y="2260"/>
              <a:ext cx="3829" cy="632"/>
            </a:xfrm>
            <a:custGeom>
              <a:avLst/>
              <a:gdLst>
                <a:gd name="T0" fmla="*/ 0 w 2376"/>
                <a:gd name="T1" fmla="*/ 5589153 h 414"/>
                <a:gd name="T2" fmla="*/ 15589949 w 2376"/>
                <a:gd name="T3" fmla="*/ 5706533 h 414"/>
                <a:gd name="T4" fmla="*/ 31012892 w 2376"/>
                <a:gd name="T5" fmla="*/ 5941093 h 414"/>
                <a:gd name="T6" fmla="*/ 46419836 w 2376"/>
                <a:gd name="T7" fmla="*/ 4942559 h 414"/>
                <a:gd name="T8" fmla="*/ 62008096 w 2376"/>
                <a:gd name="T9" fmla="*/ 2819228 h 414"/>
                <a:gd name="T10" fmla="*/ 77279071 w 2376"/>
                <a:gd name="T11" fmla="*/ 0 h 414"/>
                <a:gd name="T12" fmla="*/ 93230421 w 2376"/>
                <a:gd name="T13" fmla="*/ 662574 h 414"/>
                <a:gd name="T14" fmla="*/ 107942843 w 2376"/>
                <a:gd name="T15" fmla="*/ 2070085 h 414"/>
                <a:gd name="T16" fmla="*/ 123532141 w 2376"/>
                <a:gd name="T17" fmla="*/ 6756631 h 414"/>
                <a:gd name="T18" fmla="*/ 138802974 w 2376"/>
                <a:gd name="T19" fmla="*/ 6960088 h 4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76"/>
                <a:gd name="T31" fmla="*/ 0 h 414"/>
                <a:gd name="T32" fmla="*/ 2376 w 2376"/>
                <a:gd name="T33" fmla="*/ 414 h 4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76" h="414">
                  <a:moveTo>
                    <a:pt x="0" y="333"/>
                  </a:moveTo>
                  <a:lnTo>
                    <a:pt x="267" y="339"/>
                  </a:lnTo>
                  <a:lnTo>
                    <a:pt x="531" y="354"/>
                  </a:lnTo>
                  <a:lnTo>
                    <a:pt x="795" y="294"/>
                  </a:lnTo>
                  <a:lnTo>
                    <a:pt x="1062" y="168"/>
                  </a:lnTo>
                  <a:lnTo>
                    <a:pt x="1323" y="0"/>
                  </a:lnTo>
                  <a:lnTo>
                    <a:pt x="1596" y="39"/>
                  </a:lnTo>
                  <a:lnTo>
                    <a:pt x="1848" y="123"/>
                  </a:lnTo>
                  <a:lnTo>
                    <a:pt x="2115" y="402"/>
                  </a:lnTo>
                  <a:lnTo>
                    <a:pt x="2376" y="414"/>
                  </a:lnTo>
                </a:path>
              </a:pathLst>
            </a:custGeom>
            <a:noFill/>
            <a:ln w="50760">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Freeform 26">
              <a:extLst>
                <a:ext uri="{FF2B5EF4-FFF2-40B4-BE49-F238E27FC236}">
                  <a16:creationId xmlns:a16="http://schemas.microsoft.com/office/drawing/2014/main" id="{51343642-D2C8-406D-A4B6-5A9281AB07A1}"/>
                </a:ext>
              </a:extLst>
            </p:cNvPr>
            <p:cNvSpPr>
              <a:spLocks noChangeArrowheads="1"/>
            </p:cNvSpPr>
            <p:nvPr/>
          </p:nvSpPr>
          <p:spPr bwMode="auto">
            <a:xfrm>
              <a:off x="1221" y="1666"/>
              <a:ext cx="3842" cy="1182"/>
            </a:xfrm>
            <a:custGeom>
              <a:avLst/>
              <a:gdLst>
                <a:gd name="T0" fmla="*/ 0 w 2384"/>
                <a:gd name="T1" fmla="*/ 0 h 774"/>
                <a:gd name="T2" fmla="*/ 16140750 w 2384"/>
                <a:gd name="T3" fmla="*/ 713256 h 774"/>
                <a:gd name="T4" fmla="*/ 31237842 w 2384"/>
                <a:gd name="T5" fmla="*/ 2484692 h 774"/>
                <a:gd name="T6" fmla="*/ 46628125 w 2384"/>
                <a:gd name="T7" fmla="*/ 1417751 h 774"/>
                <a:gd name="T8" fmla="*/ 61902170 w 2384"/>
                <a:gd name="T9" fmla="*/ 1100211 h 774"/>
                <a:gd name="T10" fmla="*/ 77207058 w 2384"/>
                <a:gd name="T11" fmla="*/ 12565853 h 774"/>
                <a:gd name="T12" fmla="*/ 93096416 w 2384"/>
                <a:gd name="T13" fmla="*/ 13116906 h 774"/>
                <a:gd name="T14" fmla="*/ 109351703 w 2384"/>
                <a:gd name="T15" fmla="*/ 12736047 h 774"/>
                <a:gd name="T16" fmla="*/ 123757821 w 2384"/>
                <a:gd name="T17" fmla="*/ 928375 h 774"/>
                <a:gd name="T18" fmla="*/ 139348950 w 2384"/>
                <a:gd name="T19" fmla="*/ 740230 h 7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84"/>
                <a:gd name="T31" fmla="*/ 0 h 774"/>
                <a:gd name="T32" fmla="*/ 2384 w 2384"/>
                <a:gd name="T33" fmla="*/ 774 h 7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84" h="774">
                  <a:moveTo>
                    <a:pt x="0" y="0"/>
                  </a:moveTo>
                  <a:lnTo>
                    <a:pt x="276" y="42"/>
                  </a:lnTo>
                  <a:lnTo>
                    <a:pt x="534" y="147"/>
                  </a:lnTo>
                  <a:lnTo>
                    <a:pt x="798" y="84"/>
                  </a:lnTo>
                  <a:lnTo>
                    <a:pt x="1059" y="65"/>
                  </a:lnTo>
                  <a:lnTo>
                    <a:pt x="1321" y="741"/>
                  </a:lnTo>
                  <a:lnTo>
                    <a:pt x="1593" y="774"/>
                  </a:lnTo>
                  <a:lnTo>
                    <a:pt x="1871" y="751"/>
                  </a:lnTo>
                  <a:lnTo>
                    <a:pt x="2117" y="55"/>
                  </a:lnTo>
                  <a:lnTo>
                    <a:pt x="2384" y="44"/>
                  </a:lnTo>
                </a:path>
              </a:pathLst>
            </a:custGeom>
            <a:noFill/>
            <a:ln w="5076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Freeform 27">
              <a:extLst>
                <a:ext uri="{FF2B5EF4-FFF2-40B4-BE49-F238E27FC236}">
                  <a16:creationId xmlns:a16="http://schemas.microsoft.com/office/drawing/2014/main" id="{06E742D0-4092-49D0-A00E-95B2E1089FAC}"/>
                </a:ext>
              </a:extLst>
            </p:cNvPr>
            <p:cNvSpPr>
              <a:spLocks noChangeArrowheads="1"/>
            </p:cNvSpPr>
            <p:nvPr/>
          </p:nvSpPr>
          <p:spPr bwMode="auto">
            <a:xfrm>
              <a:off x="1232" y="1634"/>
              <a:ext cx="3810" cy="1172"/>
            </a:xfrm>
            <a:custGeom>
              <a:avLst/>
              <a:gdLst>
                <a:gd name="T0" fmla="*/ 0 w 2364"/>
                <a:gd name="T1" fmla="*/ 11122231 h 768"/>
                <a:gd name="T2" fmla="*/ 14737339 w 2364"/>
                <a:gd name="T3" fmla="*/ 10360295 h 768"/>
                <a:gd name="T4" fmla="*/ 30351437 w 2364"/>
                <a:gd name="T5" fmla="*/ 12109539 h 768"/>
                <a:gd name="T6" fmla="*/ 46011995 w 2364"/>
                <a:gd name="T7" fmla="*/ 12807044 h 768"/>
                <a:gd name="T8" fmla="*/ 61627358 w 2364"/>
                <a:gd name="T9" fmla="*/ 9104036 h 768"/>
                <a:gd name="T10" fmla="*/ 76548431 w 2364"/>
                <a:gd name="T11" fmla="*/ 3102157 h 768"/>
                <a:gd name="T12" fmla="*/ 91843639 w 2364"/>
                <a:gd name="T13" fmla="*/ 0 h 768"/>
                <a:gd name="T14" fmla="*/ 107458096 w 2364"/>
                <a:gd name="T15" fmla="*/ 2547783 h 768"/>
                <a:gd name="T16" fmla="*/ 122933465 w 2364"/>
                <a:gd name="T17" fmla="*/ 9448424 h 768"/>
                <a:gd name="T18" fmla="*/ 138358687 w 2364"/>
                <a:gd name="T19" fmla="*/ 9853790 h 7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64"/>
                <a:gd name="T31" fmla="*/ 0 h 768"/>
                <a:gd name="T32" fmla="*/ 2364 w 2364"/>
                <a:gd name="T33" fmla="*/ 768 h 7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64" h="768">
                  <a:moveTo>
                    <a:pt x="0" y="667"/>
                  </a:moveTo>
                  <a:lnTo>
                    <a:pt x="252" y="621"/>
                  </a:lnTo>
                  <a:lnTo>
                    <a:pt x="519" y="726"/>
                  </a:lnTo>
                  <a:lnTo>
                    <a:pt x="786" y="768"/>
                  </a:lnTo>
                  <a:lnTo>
                    <a:pt x="1053" y="546"/>
                  </a:lnTo>
                  <a:lnTo>
                    <a:pt x="1308" y="186"/>
                  </a:lnTo>
                  <a:lnTo>
                    <a:pt x="1569" y="0"/>
                  </a:lnTo>
                  <a:lnTo>
                    <a:pt x="1836" y="153"/>
                  </a:lnTo>
                  <a:lnTo>
                    <a:pt x="2100" y="567"/>
                  </a:lnTo>
                  <a:lnTo>
                    <a:pt x="2364" y="591"/>
                  </a:lnTo>
                </a:path>
              </a:pathLst>
            </a:custGeom>
            <a:noFill/>
            <a:ln w="5076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Freeform 28">
              <a:extLst>
                <a:ext uri="{FF2B5EF4-FFF2-40B4-BE49-F238E27FC236}">
                  <a16:creationId xmlns:a16="http://schemas.microsoft.com/office/drawing/2014/main" id="{EBBD29E9-ACF2-4CB1-925A-D6ADCB41B2D9}"/>
                </a:ext>
              </a:extLst>
            </p:cNvPr>
            <p:cNvSpPr>
              <a:spLocks noChangeArrowheads="1"/>
            </p:cNvSpPr>
            <p:nvPr/>
          </p:nvSpPr>
          <p:spPr bwMode="auto">
            <a:xfrm>
              <a:off x="1240" y="1671"/>
              <a:ext cx="3826" cy="1006"/>
            </a:xfrm>
            <a:custGeom>
              <a:avLst/>
              <a:gdLst>
                <a:gd name="T0" fmla="*/ 0 w 2374"/>
                <a:gd name="T1" fmla="*/ 11077211 h 659"/>
                <a:gd name="T2" fmla="*/ 15493000 w 2374"/>
                <a:gd name="T3" fmla="*/ 10986729 h 659"/>
                <a:gd name="T4" fmla="*/ 30776697 w 2374"/>
                <a:gd name="T5" fmla="*/ 10081375 h 659"/>
                <a:gd name="T6" fmla="*/ 46576074 w 2374"/>
                <a:gd name="T7" fmla="*/ 10986729 h 659"/>
                <a:gd name="T8" fmla="*/ 61295548 w 2374"/>
                <a:gd name="T9" fmla="*/ 5705469 h 659"/>
                <a:gd name="T10" fmla="*/ 77084928 w 2374"/>
                <a:gd name="T11" fmla="*/ 194866 h 659"/>
                <a:gd name="T12" fmla="*/ 92680188 w 2374"/>
                <a:gd name="T13" fmla="*/ 0 h 659"/>
                <a:gd name="T14" fmla="*/ 107985595 w 2374"/>
                <a:gd name="T15" fmla="*/ 251210 h 659"/>
                <a:gd name="T16" fmla="*/ 123414781 w 2374"/>
                <a:gd name="T17" fmla="*/ 11040181 h 659"/>
                <a:gd name="T18" fmla="*/ 138849150 w 2374"/>
                <a:gd name="T19" fmla="*/ 9572548 h 6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74"/>
                <a:gd name="T31" fmla="*/ 0 h 659"/>
                <a:gd name="T32" fmla="*/ 2374 w 2374"/>
                <a:gd name="T33" fmla="*/ 659 h 6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74" h="659">
                  <a:moveTo>
                    <a:pt x="0" y="659"/>
                  </a:moveTo>
                  <a:lnTo>
                    <a:pt x="265" y="654"/>
                  </a:lnTo>
                  <a:lnTo>
                    <a:pt x="526" y="600"/>
                  </a:lnTo>
                  <a:lnTo>
                    <a:pt x="796" y="654"/>
                  </a:lnTo>
                  <a:lnTo>
                    <a:pt x="1048" y="339"/>
                  </a:lnTo>
                  <a:lnTo>
                    <a:pt x="1318" y="12"/>
                  </a:lnTo>
                  <a:lnTo>
                    <a:pt x="1585" y="0"/>
                  </a:lnTo>
                  <a:lnTo>
                    <a:pt x="1846" y="15"/>
                  </a:lnTo>
                  <a:lnTo>
                    <a:pt x="2110" y="657"/>
                  </a:lnTo>
                  <a:lnTo>
                    <a:pt x="2374" y="570"/>
                  </a:lnTo>
                </a:path>
              </a:pathLst>
            </a:custGeom>
            <a:noFill/>
            <a:ln w="5076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Freeform 29">
              <a:extLst>
                <a:ext uri="{FF2B5EF4-FFF2-40B4-BE49-F238E27FC236}">
                  <a16:creationId xmlns:a16="http://schemas.microsoft.com/office/drawing/2014/main" id="{8D9AC0E4-B963-4332-84DB-29A51ACF7DEE}"/>
                </a:ext>
              </a:extLst>
            </p:cNvPr>
            <p:cNvSpPr>
              <a:spLocks noChangeArrowheads="1"/>
            </p:cNvSpPr>
            <p:nvPr/>
          </p:nvSpPr>
          <p:spPr bwMode="auto">
            <a:xfrm>
              <a:off x="1234" y="1532"/>
              <a:ext cx="3824" cy="1282"/>
            </a:xfrm>
            <a:custGeom>
              <a:avLst/>
              <a:gdLst>
                <a:gd name="T0" fmla="*/ 0 w 2373"/>
                <a:gd name="T1" fmla="*/ 12132604 h 840"/>
                <a:gd name="T2" fmla="*/ 15238260 w 2373"/>
                <a:gd name="T3" fmla="*/ 545047 h 840"/>
                <a:gd name="T4" fmla="*/ 31166881 w 2373"/>
                <a:gd name="T5" fmla="*/ 0 h 840"/>
                <a:gd name="T6" fmla="*/ 45708262 w 2373"/>
                <a:gd name="T7" fmla="*/ 601153 h 840"/>
                <a:gd name="T8" fmla="*/ 61634367 w 2373"/>
                <a:gd name="T9" fmla="*/ 13487617 h 840"/>
                <a:gd name="T10" fmla="*/ 77396340 w 2373"/>
                <a:gd name="T11" fmla="*/ 13983641 h 840"/>
                <a:gd name="T12" fmla="*/ 92972975 w 2373"/>
                <a:gd name="T13" fmla="*/ 13087353 h 840"/>
                <a:gd name="T14" fmla="*/ 107665153 w 2373"/>
                <a:gd name="T15" fmla="*/ 14042443 h 840"/>
                <a:gd name="T16" fmla="*/ 122895461 w 2373"/>
                <a:gd name="T17" fmla="*/ 13589919 h 840"/>
                <a:gd name="T18" fmla="*/ 138472630 w 2373"/>
                <a:gd name="T19" fmla="*/ 13784381 h 8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73"/>
                <a:gd name="T31" fmla="*/ 0 h 840"/>
                <a:gd name="T32" fmla="*/ 2373 w 2373"/>
                <a:gd name="T33" fmla="*/ 840 h 8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73" h="840">
                  <a:moveTo>
                    <a:pt x="0" y="726"/>
                  </a:moveTo>
                  <a:lnTo>
                    <a:pt x="261" y="33"/>
                  </a:lnTo>
                  <a:lnTo>
                    <a:pt x="534" y="0"/>
                  </a:lnTo>
                  <a:lnTo>
                    <a:pt x="783" y="36"/>
                  </a:lnTo>
                  <a:lnTo>
                    <a:pt x="1056" y="807"/>
                  </a:lnTo>
                  <a:lnTo>
                    <a:pt x="1326" y="837"/>
                  </a:lnTo>
                  <a:lnTo>
                    <a:pt x="1593" y="783"/>
                  </a:lnTo>
                  <a:lnTo>
                    <a:pt x="1845" y="840"/>
                  </a:lnTo>
                  <a:lnTo>
                    <a:pt x="2106" y="813"/>
                  </a:lnTo>
                  <a:lnTo>
                    <a:pt x="2373" y="825"/>
                  </a:lnTo>
                </a:path>
              </a:pathLst>
            </a:custGeom>
            <a:noFill/>
            <a:ln w="5076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Freeform 30">
              <a:extLst>
                <a:ext uri="{FF2B5EF4-FFF2-40B4-BE49-F238E27FC236}">
                  <a16:creationId xmlns:a16="http://schemas.microsoft.com/office/drawing/2014/main" id="{96AFAB1B-9EFF-4281-ABAF-27450BC73A3F}"/>
                </a:ext>
              </a:extLst>
            </p:cNvPr>
            <p:cNvSpPr>
              <a:spLocks noChangeArrowheads="1"/>
            </p:cNvSpPr>
            <p:nvPr/>
          </p:nvSpPr>
          <p:spPr bwMode="auto">
            <a:xfrm flipV="1">
              <a:off x="1230" y="1600"/>
              <a:ext cx="3842" cy="528"/>
            </a:xfrm>
            <a:custGeom>
              <a:avLst/>
              <a:gdLst>
                <a:gd name="T0" fmla="*/ 0 w 2384"/>
                <a:gd name="T1" fmla="*/ 0 h 774"/>
                <a:gd name="T2" fmla="*/ 16140750 w 2384"/>
                <a:gd name="T3" fmla="*/ 1 h 774"/>
                <a:gd name="T4" fmla="*/ 31237842 w 2384"/>
                <a:gd name="T5" fmla="*/ 1 h 774"/>
                <a:gd name="T6" fmla="*/ 46628125 w 2384"/>
                <a:gd name="T7" fmla="*/ 1 h 774"/>
                <a:gd name="T8" fmla="*/ 61902170 w 2384"/>
                <a:gd name="T9" fmla="*/ 1 h 774"/>
                <a:gd name="T10" fmla="*/ 77207058 w 2384"/>
                <a:gd name="T11" fmla="*/ 1 h 774"/>
                <a:gd name="T12" fmla="*/ 93096416 w 2384"/>
                <a:gd name="T13" fmla="*/ 1 h 774"/>
                <a:gd name="T14" fmla="*/ 109351703 w 2384"/>
                <a:gd name="T15" fmla="*/ 1 h 774"/>
                <a:gd name="T16" fmla="*/ 123757821 w 2384"/>
                <a:gd name="T17" fmla="*/ 1 h 774"/>
                <a:gd name="T18" fmla="*/ 139348950 w 2384"/>
                <a:gd name="T19" fmla="*/ 1 h 7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84"/>
                <a:gd name="T31" fmla="*/ 0 h 774"/>
                <a:gd name="T32" fmla="*/ 2384 w 2384"/>
                <a:gd name="T33" fmla="*/ 774 h 7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84" h="774">
                  <a:moveTo>
                    <a:pt x="0" y="0"/>
                  </a:moveTo>
                  <a:lnTo>
                    <a:pt x="276" y="42"/>
                  </a:lnTo>
                  <a:lnTo>
                    <a:pt x="534" y="147"/>
                  </a:lnTo>
                  <a:lnTo>
                    <a:pt x="798" y="84"/>
                  </a:lnTo>
                  <a:lnTo>
                    <a:pt x="1059" y="65"/>
                  </a:lnTo>
                  <a:lnTo>
                    <a:pt x="1321" y="741"/>
                  </a:lnTo>
                  <a:lnTo>
                    <a:pt x="1593" y="774"/>
                  </a:lnTo>
                  <a:lnTo>
                    <a:pt x="1871" y="751"/>
                  </a:lnTo>
                  <a:lnTo>
                    <a:pt x="2117" y="55"/>
                  </a:lnTo>
                  <a:lnTo>
                    <a:pt x="2384" y="44"/>
                  </a:lnTo>
                </a:path>
              </a:pathLst>
            </a:custGeom>
            <a:noFill/>
            <a:ln w="50760">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Rectangle 31">
              <a:extLst>
                <a:ext uri="{FF2B5EF4-FFF2-40B4-BE49-F238E27FC236}">
                  <a16:creationId xmlns:a16="http://schemas.microsoft.com/office/drawing/2014/main" id="{1557F5AF-2E19-46E6-B3F2-1D3AB1A1C61F}"/>
                </a:ext>
              </a:extLst>
            </p:cNvPr>
            <p:cNvSpPr>
              <a:spLocks noChangeArrowheads="1"/>
            </p:cNvSpPr>
            <p:nvPr/>
          </p:nvSpPr>
          <p:spPr bwMode="auto">
            <a:xfrm>
              <a:off x="999" y="1332"/>
              <a:ext cx="4254" cy="1648"/>
            </a:xfrm>
            <a:prstGeom prst="rect">
              <a:avLst/>
            </a:prstGeom>
            <a:noFill/>
            <a:ln w="50760">
              <a:solidFill>
                <a:srgbClr val="CC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SzTx/>
                <a:buFont typeface="Times New Roman" panose="02020603050405020304" pitchFamily="18" charset="0"/>
                <a:buNone/>
              </a:pPr>
              <a:endParaRPr lang="en-US" altLang="en-US" sz="2400">
                <a:solidFill>
                  <a:schemeClr val="bg1"/>
                </a:solidFill>
                <a:latin typeface="Times New Roman" panose="02020603050405020304" pitchFamily="18" charset="0"/>
                <a:cs typeface="Arial" panose="020B0604020202020204" pitchFamily="34" charset="0"/>
              </a:endParaRPr>
            </a:p>
          </p:txBody>
        </p:sp>
      </p:grpSp>
      <p:sp>
        <p:nvSpPr>
          <p:cNvPr id="46" name="Line 32">
            <a:extLst>
              <a:ext uri="{FF2B5EF4-FFF2-40B4-BE49-F238E27FC236}">
                <a16:creationId xmlns:a16="http://schemas.microsoft.com/office/drawing/2014/main" id="{32BE10E3-C54E-48A2-8E35-ACF8891B298E}"/>
              </a:ext>
            </a:extLst>
          </p:cNvPr>
          <p:cNvSpPr>
            <a:spLocks noChangeShapeType="1"/>
          </p:cNvSpPr>
          <p:nvPr/>
        </p:nvSpPr>
        <p:spPr bwMode="auto">
          <a:xfrm flipH="1">
            <a:off x="3621617" y="1607874"/>
            <a:ext cx="393700" cy="571500"/>
          </a:xfrm>
          <a:prstGeom prst="line">
            <a:avLst/>
          </a:prstGeom>
          <a:noFill/>
          <a:ln w="64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 name="Rectangle 33">
            <a:extLst>
              <a:ext uri="{FF2B5EF4-FFF2-40B4-BE49-F238E27FC236}">
                <a16:creationId xmlns:a16="http://schemas.microsoft.com/office/drawing/2014/main" id="{A8B64978-1C48-488B-839F-63B204AA6541}"/>
              </a:ext>
            </a:extLst>
          </p:cNvPr>
          <p:cNvSpPr>
            <a:spLocks noChangeArrowheads="1"/>
          </p:cNvSpPr>
          <p:nvPr/>
        </p:nvSpPr>
        <p:spPr bwMode="auto">
          <a:xfrm>
            <a:off x="3485092" y="1318949"/>
            <a:ext cx="1301750" cy="430212"/>
          </a:xfrm>
          <a:prstGeom prst="rect">
            <a:avLst/>
          </a:prstGeom>
          <a:solidFill>
            <a:srgbClr val="FFFFFF"/>
          </a:solidFill>
          <a:ln w="648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一个用户</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6AAA827-59EE-47E4-A194-87B70B0F4AF9}"/>
                  </a:ext>
                </a:extLst>
              </p:cNvPr>
              <p:cNvSpPr txBox="1"/>
              <p:nvPr/>
            </p:nvSpPr>
            <p:spPr>
              <a:xfrm>
                <a:off x="7704680" y="4595426"/>
                <a:ext cx="4635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𝑁</m:t>
                          </m:r>
                        </m:sub>
                      </m:sSub>
                    </m:oMath>
                  </m:oMathPara>
                </a14:m>
                <a:endParaRPr lang="zh-CN" altLang="en-US" dirty="0"/>
              </a:p>
            </p:txBody>
          </p:sp>
        </mc:Choice>
        <mc:Fallback xmlns="">
          <p:sp>
            <p:nvSpPr>
              <p:cNvPr id="5" name="文本框 4">
                <a:extLst>
                  <a:ext uri="{FF2B5EF4-FFF2-40B4-BE49-F238E27FC236}">
                    <a16:creationId xmlns:a16="http://schemas.microsoft.com/office/drawing/2014/main" id="{16AAA827-59EE-47E4-A194-87B70B0F4AF9}"/>
                  </a:ext>
                </a:extLst>
              </p:cNvPr>
              <p:cNvSpPr txBox="1">
                <a:spLocks noRot="1" noChangeAspect="1" noMove="1" noResize="1" noEditPoints="1" noAdjustHandles="1" noChangeArrowheads="1" noChangeShapeType="1" noTextEdit="1"/>
              </p:cNvSpPr>
              <p:nvPr/>
            </p:nvSpPr>
            <p:spPr>
              <a:xfrm>
                <a:off x="7704680" y="4595426"/>
                <a:ext cx="463524"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70199589-D318-4B5F-AD64-2167E30974CD}"/>
                  </a:ext>
                </a:extLst>
              </p:cNvPr>
              <p:cNvSpPr txBox="1"/>
              <p:nvPr/>
            </p:nvSpPr>
            <p:spPr>
              <a:xfrm>
                <a:off x="2310355" y="4639497"/>
                <a:ext cx="4307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8" name="文本框 47">
                <a:extLst>
                  <a:ext uri="{FF2B5EF4-FFF2-40B4-BE49-F238E27FC236}">
                    <a16:creationId xmlns:a16="http://schemas.microsoft.com/office/drawing/2014/main" id="{70199589-D318-4B5F-AD64-2167E30974CD}"/>
                  </a:ext>
                </a:extLst>
              </p:cNvPr>
              <p:cNvSpPr txBox="1">
                <a:spLocks noRot="1" noChangeAspect="1" noMove="1" noResize="1" noEditPoints="1" noAdjustHandles="1" noChangeArrowheads="1" noChangeShapeType="1" noTextEdit="1"/>
              </p:cNvSpPr>
              <p:nvPr/>
            </p:nvSpPr>
            <p:spPr>
              <a:xfrm>
                <a:off x="2310355" y="4639497"/>
                <a:ext cx="430759"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BF466638-13E8-4EEE-936D-326397863F1E}"/>
                  </a:ext>
                </a:extLst>
              </p:cNvPr>
              <p:cNvSpPr txBox="1"/>
              <p:nvPr/>
            </p:nvSpPr>
            <p:spPr>
              <a:xfrm>
                <a:off x="1674783" y="4622035"/>
                <a:ext cx="4254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9" name="文本框 48">
                <a:extLst>
                  <a:ext uri="{FF2B5EF4-FFF2-40B4-BE49-F238E27FC236}">
                    <a16:creationId xmlns:a16="http://schemas.microsoft.com/office/drawing/2014/main" id="{BF466638-13E8-4EEE-936D-326397863F1E}"/>
                  </a:ext>
                </a:extLst>
              </p:cNvPr>
              <p:cNvSpPr txBox="1">
                <a:spLocks noRot="1" noChangeAspect="1" noMove="1" noResize="1" noEditPoints="1" noAdjustHandles="1" noChangeArrowheads="1" noChangeShapeType="1" noTextEdit="1"/>
              </p:cNvSpPr>
              <p:nvPr/>
            </p:nvSpPr>
            <p:spPr>
              <a:xfrm>
                <a:off x="1674783" y="4622035"/>
                <a:ext cx="425436" cy="369332"/>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4663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用户的相似度</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22</a:t>
            </a:fld>
            <a:endParaRPr lang="zh-CN" altLang="en-US" dirty="0"/>
          </a:p>
        </p:txBody>
      </p:sp>
      <p:grpSp>
        <p:nvGrpSpPr>
          <p:cNvPr id="50" name="Group 2">
            <a:extLst>
              <a:ext uri="{FF2B5EF4-FFF2-40B4-BE49-F238E27FC236}">
                <a16:creationId xmlns:a16="http://schemas.microsoft.com/office/drawing/2014/main" id="{34E58AC3-C88F-4D32-8945-2710C6122D89}"/>
              </a:ext>
            </a:extLst>
          </p:cNvPr>
          <p:cNvGrpSpPr>
            <a:grpSpLocks/>
          </p:cNvGrpSpPr>
          <p:nvPr/>
        </p:nvGrpSpPr>
        <p:grpSpPr bwMode="auto">
          <a:xfrm>
            <a:off x="228600" y="2908041"/>
            <a:ext cx="3579813" cy="1497013"/>
            <a:chOff x="144" y="1688"/>
            <a:chExt cx="2255" cy="943"/>
          </a:xfrm>
        </p:grpSpPr>
        <p:sp>
          <p:nvSpPr>
            <p:cNvPr id="51" name="Freeform 3">
              <a:extLst>
                <a:ext uri="{FF2B5EF4-FFF2-40B4-BE49-F238E27FC236}">
                  <a16:creationId xmlns:a16="http://schemas.microsoft.com/office/drawing/2014/main" id="{36456CBF-3313-4BD5-B85E-83B7137D9753}"/>
                </a:ext>
              </a:extLst>
            </p:cNvPr>
            <p:cNvSpPr>
              <a:spLocks noChangeArrowheads="1"/>
            </p:cNvSpPr>
            <p:nvPr/>
          </p:nvSpPr>
          <p:spPr bwMode="auto">
            <a:xfrm>
              <a:off x="266" y="1865"/>
              <a:ext cx="2023" cy="667"/>
            </a:xfrm>
            <a:custGeom>
              <a:avLst/>
              <a:gdLst>
                <a:gd name="T0" fmla="*/ 0 w 2367"/>
                <a:gd name="T1" fmla="*/ 12 h 771"/>
                <a:gd name="T2" fmla="*/ 7 w 2367"/>
                <a:gd name="T3" fmla="*/ 22 h 771"/>
                <a:gd name="T4" fmla="*/ 15 w 2367"/>
                <a:gd name="T5" fmla="*/ 26 h 771"/>
                <a:gd name="T6" fmla="*/ 21 w 2367"/>
                <a:gd name="T7" fmla="*/ 27 h 771"/>
                <a:gd name="T8" fmla="*/ 28 w 2367"/>
                <a:gd name="T9" fmla="*/ 19 h 771"/>
                <a:gd name="T10" fmla="*/ 36 w 2367"/>
                <a:gd name="T11" fmla="*/ 7 h 771"/>
                <a:gd name="T12" fmla="*/ 43 w 2367"/>
                <a:gd name="T13" fmla="*/ 0 h 771"/>
                <a:gd name="T14" fmla="*/ 50 w 2367"/>
                <a:gd name="T15" fmla="*/ 6 h 771"/>
                <a:gd name="T16" fmla="*/ 57 w 2367"/>
                <a:gd name="T17" fmla="*/ 20 h 771"/>
                <a:gd name="T18" fmla="*/ 63 w 2367"/>
                <a:gd name="T19" fmla="*/ 21 h 771"/>
                <a:gd name="T20" fmla="*/ 57 w 2367"/>
                <a:gd name="T21" fmla="*/ 24 h 771"/>
                <a:gd name="T22" fmla="*/ 50 w 2367"/>
                <a:gd name="T23" fmla="*/ 3 h 771"/>
                <a:gd name="T24" fmla="*/ 37 w 2367"/>
                <a:gd name="T25" fmla="*/ 3 h 771"/>
                <a:gd name="T26" fmla="*/ 21 w 2367"/>
                <a:gd name="T27" fmla="*/ 24 h 771"/>
                <a:gd name="T28" fmla="*/ 15 w 2367"/>
                <a:gd name="T29" fmla="*/ 22 h 771"/>
                <a:gd name="T30" fmla="*/ 8 w 2367"/>
                <a:gd name="T31" fmla="*/ 24 h 771"/>
                <a:gd name="T32" fmla="*/ 3 w 2367"/>
                <a:gd name="T33" fmla="*/ 5 h 771"/>
                <a:gd name="T34" fmla="*/ 0 w 2367"/>
                <a:gd name="T35" fmla="*/ 12 h 77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67"/>
                <a:gd name="T55" fmla="*/ 0 h 771"/>
                <a:gd name="T56" fmla="*/ 2367 w 2367"/>
                <a:gd name="T57" fmla="*/ 771 h 77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67" h="771">
                  <a:moveTo>
                    <a:pt x="0" y="342"/>
                  </a:moveTo>
                  <a:lnTo>
                    <a:pt x="264" y="627"/>
                  </a:lnTo>
                  <a:lnTo>
                    <a:pt x="531" y="729"/>
                  </a:lnTo>
                  <a:lnTo>
                    <a:pt x="786" y="771"/>
                  </a:lnTo>
                  <a:lnTo>
                    <a:pt x="1065" y="537"/>
                  </a:lnTo>
                  <a:lnTo>
                    <a:pt x="1314" y="180"/>
                  </a:lnTo>
                  <a:lnTo>
                    <a:pt x="1587" y="0"/>
                  </a:lnTo>
                  <a:lnTo>
                    <a:pt x="1848" y="168"/>
                  </a:lnTo>
                  <a:lnTo>
                    <a:pt x="2115" y="573"/>
                  </a:lnTo>
                  <a:lnTo>
                    <a:pt x="2367" y="591"/>
                  </a:lnTo>
                  <a:lnTo>
                    <a:pt x="2121" y="678"/>
                  </a:lnTo>
                  <a:lnTo>
                    <a:pt x="1854" y="42"/>
                  </a:lnTo>
                  <a:lnTo>
                    <a:pt x="1329" y="33"/>
                  </a:lnTo>
                  <a:lnTo>
                    <a:pt x="795" y="678"/>
                  </a:lnTo>
                  <a:lnTo>
                    <a:pt x="534" y="627"/>
                  </a:lnTo>
                  <a:lnTo>
                    <a:pt x="267" y="678"/>
                  </a:lnTo>
                  <a:lnTo>
                    <a:pt x="3" y="138"/>
                  </a:lnTo>
                  <a:lnTo>
                    <a:pt x="0" y="34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2" name="Freeform 4">
              <a:extLst>
                <a:ext uri="{FF2B5EF4-FFF2-40B4-BE49-F238E27FC236}">
                  <a16:creationId xmlns:a16="http://schemas.microsoft.com/office/drawing/2014/main" id="{549A8D79-0EDE-4E97-B3F2-D1999136774E}"/>
                </a:ext>
              </a:extLst>
            </p:cNvPr>
            <p:cNvSpPr>
              <a:spLocks noChangeArrowheads="1"/>
            </p:cNvSpPr>
            <p:nvPr/>
          </p:nvSpPr>
          <p:spPr bwMode="auto">
            <a:xfrm>
              <a:off x="268" y="1897"/>
              <a:ext cx="2033" cy="678"/>
            </a:xfrm>
            <a:custGeom>
              <a:avLst/>
              <a:gdLst>
                <a:gd name="T0" fmla="*/ 3 w 2379"/>
                <a:gd name="T1" fmla="*/ 3 h 783"/>
                <a:gd name="T2" fmla="*/ 8 w 2379"/>
                <a:gd name="T3" fmla="*/ 23 h 783"/>
                <a:gd name="T4" fmla="*/ 15 w 2379"/>
                <a:gd name="T5" fmla="*/ 21 h 783"/>
                <a:gd name="T6" fmla="*/ 21 w 2379"/>
                <a:gd name="T7" fmla="*/ 23 h 783"/>
                <a:gd name="T8" fmla="*/ 37 w 2379"/>
                <a:gd name="T9" fmla="*/ 0 h 783"/>
                <a:gd name="T10" fmla="*/ 50 w 2379"/>
                <a:gd name="T11" fmla="*/ 3 h 783"/>
                <a:gd name="T12" fmla="*/ 57 w 2379"/>
                <a:gd name="T13" fmla="*/ 23 h 783"/>
                <a:gd name="T14" fmla="*/ 63 w 2379"/>
                <a:gd name="T15" fmla="*/ 20 h 783"/>
                <a:gd name="T16" fmla="*/ 64 w 2379"/>
                <a:gd name="T17" fmla="*/ 29 h 783"/>
                <a:gd name="T18" fmla="*/ 57 w 2379"/>
                <a:gd name="T19" fmla="*/ 28 h 783"/>
                <a:gd name="T20" fmla="*/ 50 w 2379"/>
                <a:gd name="T21" fmla="*/ 17 h 783"/>
                <a:gd name="T22" fmla="*/ 43 w 2379"/>
                <a:gd name="T23" fmla="*/ 15 h 783"/>
                <a:gd name="T24" fmla="*/ 36 w 2379"/>
                <a:gd name="T25" fmla="*/ 14 h 783"/>
                <a:gd name="T26" fmla="*/ 27 w 2379"/>
                <a:gd name="T27" fmla="*/ 20 h 783"/>
                <a:gd name="T28" fmla="*/ 21 w 2379"/>
                <a:gd name="T29" fmla="*/ 24 h 783"/>
                <a:gd name="T30" fmla="*/ 15 w 2379"/>
                <a:gd name="T31" fmla="*/ 27 h 783"/>
                <a:gd name="T32" fmla="*/ 7 w 2379"/>
                <a:gd name="T33" fmla="*/ 27 h 783"/>
                <a:gd name="T34" fmla="*/ 0 w 2379"/>
                <a:gd name="T35" fmla="*/ 26 h 783"/>
                <a:gd name="T36" fmla="*/ 3 w 2379"/>
                <a:gd name="T37" fmla="*/ 3 h 7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79"/>
                <a:gd name="T58" fmla="*/ 0 h 783"/>
                <a:gd name="T59" fmla="*/ 2379 w 2379"/>
                <a:gd name="T60" fmla="*/ 783 h 7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79" h="783">
                  <a:moveTo>
                    <a:pt x="6" y="99"/>
                  </a:moveTo>
                  <a:lnTo>
                    <a:pt x="270" y="642"/>
                  </a:lnTo>
                  <a:lnTo>
                    <a:pt x="534" y="582"/>
                  </a:lnTo>
                  <a:lnTo>
                    <a:pt x="792" y="642"/>
                  </a:lnTo>
                  <a:lnTo>
                    <a:pt x="1326" y="0"/>
                  </a:lnTo>
                  <a:lnTo>
                    <a:pt x="1854" y="3"/>
                  </a:lnTo>
                  <a:lnTo>
                    <a:pt x="2115" y="639"/>
                  </a:lnTo>
                  <a:lnTo>
                    <a:pt x="2367" y="561"/>
                  </a:lnTo>
                  <a:lnTo>
                    <a:pt x="2379" y="783"/>
                  </a:lnTo>
                  <a:lnTo>
                    <a:pt x="2103" y="777"/>
                  </a:lnTo>
                  <a:lnTo>
                    <a:pt x="1836" y="492"/>
                  </a:lnTo>
                  <a:lnTo>
                    <a:pt x="1587" y="408"/>
                  </a:lnTo>
                  <a:lnTo>
                    <a:pt x="1323" y="375"/>
                  </a:lnTo>
                  <a:lnTo>
                    <a:pt x="1047" y="546"/>
                  </a:lnTo>
                  <a:lnTo>
                    <a:pt x="786" y="672"/>
                  </a:lnTo>
                  <a:lnTo>
                    <a:pt x="516" y="732"/>
                  </a:lnTo>
                  <a:lnTo>
                    <a:pt x="261" y="717"/>
                  </a:lnTo>
                  <a:lnTo>
                    <a:pt x="0" y="699"/>
                  </a:lnTo>
                  <a:lnTo>
                    <a:pt x="3" y="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3" name="Line 5">
              <a:extLst>
                <a:ext uri="{FF2B5EF4-FFF2-40B4-BE49-F238E27FC236}">
                  <a16:creationId xmlns:a16="http://schemas.microsoft.com/office/drawing/2014/main" id="{021727AD-2683-4E37-B7BA-F3B9C09ED7FE}"/>
                </a:ext>
              </a:extLst>
            </p:cNvPr>
            <p:cNvSpPr>
              <a:spLocks noChangeShapeType="1"/>
            </p:cNvSpPr>
            <p:nvPr/>
          </p:nvSpPr>
          <p:spPr bwMode="auto">
            <a:xfrm flipV="1">
              <a:off x="267" y="1694"/>
              <a:ext cx="1" cy="930"/>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 name="Line 6">
              <a:extLst>
                <a:ext uri="{FF2B5EF4-FFF2-40B4-BE49-F238E27FC236}">
                  <a16:creationId xmlns:a16="http://schemas.microsoft.com/office/drawing/2014/main" id="{7A5AE344-37C1-4AFD-916D-AD039A4F6312}"/>
                </a:ext>
              </a:extLst>
            </p:cNvPr>
            <p:cNvSpPr>
              <a:spLocks noChangeShapeType="1"/>
            </p:cNvSpPr>
            <p:nvPr/>
          </p:nvSpPr>
          <p:spPr bwMode="auto">
            <a:xfrm flipV="1">
              <a:off x="492" y="1687"/>
              <a:ext cx="1" cy="930"/>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5" name="Line 7">
              <a:extLst>
                <a:ext uri="{FF2B5EF4-FFF2-40B4-BE49-F238E27FC236}">
                  <a16:creationId xmlns:a16="http://schemas.microsoft.com/office/drawing/2014/main" id="{3B32AB63-DB22-4EAD-8A42-733E9BC1340D}"/>
                </a:ext>
              </a:extLst>
            </p:cNvPr>
            <p:cNvSpPr>
              <a:spLocks noChangeShapeType="1"/>
            </p:cNvSpPr>
            <p:nvPr/>
          </p:nvSpPr>
          <p:spPr bwMode="auto">
            <a:xfrm flipV="1">
              <a:off x="718" y="1694"/>
              <a:ext cx="1" cy="930"/>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6" name="Line 8">
              <a:extLst>
                <a:ext uri="{FF2B5EF4-FFF2-40B4-BE49-F238E27FC236}">
                  <a16:creationId xmlns:a16="http://schemas.microsoft.com/office/drawing/2014/main" id="{4441C73D-FAFA-4495-B073-B4789C1DE4D0}"/>
                </a:ext>
              </a:extLst>
            </p:cNvPr>
            <p:cNvSpPr>
              <a:spLocks noChangeShapeType="1"/>
            </p:cNvSpPr>
            <p:nvPr/>
          </p:nvSpPr>
          <p:spPr bwMode="auto">
            <a:xfrm flipH="1" flipV="1">
              <a:off x="942" y="1687"/>
              <a:ext cx="13" cy="946"/>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7" name="Line 9">
              <a:extLst>
                <a:ext uri="{FF2B5EF4-FFF2-40B4-BE49-F238E27FC236}">
                  <a16:creationId xmlns:a16="http://schemas.microsoft.com/office/drawing/2014/main" id="{65BCF90F-9A6B-416E-AA05-1EAA9AA3815F}"/>
                </a:ext>
              </a:extLst>
            </p:cNvPr>
            <p:cNvSpPr>
              <a:spLocks noChangeShapeType="1"/>
            </p:cNvSpPr>
            <p:nvPr/>
          </p:nvSpPr>
          <p:spPr bwMode="auto">
            <a:xfrm flipV="1">
              <a:off x="1169" y="1694"/>
              <a:ext cx="1" cy="930"/>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
              <a:extLst>
                <a:ext uri="{FF2B5EF4-FFF2-40B4-BE49-F238E27FC236}">
                  <a16:creationId xmlns:a16="http://schemas.microsoft.com/office/drawing/2014/main" id="{725D312A-72EA-4553-AE17-DF27FC3FA955}"/>
                </a:ext>
              </a:extLst>
            </p:cNvPr>
            <p:cNvSpPr>
              <a:spLocks noChangeShapeType="1"/>
            </p:cNvSpPr>
            <p:nvPr/>
          </p:nvSpPr>
          <p:spPr bwMode="auto">
            <a:xfrm flipV="1">
              <a:off x="1395" y="1688"/>
              <a:ext cx="1" cy="930"/>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9" name="Line 11">
              <a:extLst>
                <a:ext uri="{FF2B5EF4-FFF2-40B4-BE49-F238E27FC236}">
                  <a16:creationId xmlns:a16="http://schemas.microsoft.com/office/drawing/2014/main" id="{20C14D26-A294-4FCD-932D-7C5DA2D66F8F}"/>
                </a:ext>
              </a:extLst>
            </p:cNvPr>
            <p:cNvSpPr>
              <a:spLocks noChangeShapeType="1"/>
            </p:cNvSpPr>
            <p:nvPr/>
          </p:nvSpPr>
          <p:spPr bwMode="auto">
            <a:xfrm flipV="1">
              <a:off x="1617" y="1687"/>
              <a:ext cx="4" cy="946"/>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0" name="Line 12">
              <a:extLst>
                <a:ext uri="{FF2B5EF4-FFF2-40B4-BE49-F238E27FC236}">
                  <a16:creationId xmlns:a16="http://schemas.microsoft.com/office/drawing/2014/main" id="{72306FD0-1449-4CE5-B4EB-5B9C7745EC17}"/>
                </a:ext>
              </a:extLst>
            </p:cNvPr>
            <p:cNvSpPr>
              <a:spLocks noChangeShapeType="1"/>
            </p:cNvSpPr>
            <p:nvPr/>
          </p:nvSpPr>
          <p:spPr bwMode="auto">
            <a:xfrm flipV="1">
              <a:off x="1846" y="1695"/>
              <a:ext cx="1" cy="930"/>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1" name="Line 13">
              <a:extLst>
                <a:ext uri="{FF2B5EF4-FFF2-40B4-BE49-F238E27FC236}">
                  <a16:creationId xmlns:a16="http://schemas.microsoft.com/office/drawing/2014/main" id="{938086C1-EF30-4E63-85BD-20E25119EAA1}"/>
                </a:ext>
              </a:extLst>
            </p:cNvPr>
            <p:cNvSpPr>
              <a:spLocks noChangeShapeType="1"/>
            </p:cNvSpPr>
            <p:nvPr/>
          </p:nvSpPr>
          <p:spPr bwMode="auto">
            <a:xfrm flipH="1" flipV="1">
              <a:off x="2071" y="1687"/>
              <a:ext cx="5" cy="946"/>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2" name="Line 14">
              <a:extLst>
                <a:ext uri="{FF2B5EF4-FFF2-40B4-BE49-F238E27FC236}">
                  <a16:creationId xmlns:a16="http://schemas.microsoft.com/office/drawing/2014/main" id="{667E116F-94BC-4E1E-B6D3-413F4EC852A1}"/>
                </a:ext>
              </a:extLst>
            </p:cNvPr>
            <p:cNvSpPr>
              <a:spLocks noChangeShapeType="1"/>
            </p:cNvSpPr>
            <p:nvPr/>
          </p:nvSpPr>
          <p:spPr bwMode="auto">
            <a:xfrm flipV="1">
              <a:off x="2298" y="1701"/>
              <a:ext cx="1" cy="930"/>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5">
              <a:extLst>
                <a:ext uri="{FF2B5EF4-FFF2-40B4-BE49-F238E27FC236}">
                  <a16:creationId xmlns:a16="http://schemas.microsoft.com/office/drawing/2014/main" id="{73153051-1254-49EB-A621-3155E721C508}"/>
                </a:ext>
              </a:extLst>
            </p:cNvPr>
            <p:cNvSpPr>
              <a:spLocks noChangeArrowheads="1"/>
            </p:cNvSpPr>
            <p:nvPr/>
          </p:nvSpPr>
          <p:spPr bwMode="auto">
            <a:xfrm>
              <a:off x="266" y="2221"/>
              <a:ext cx="2031" cy="359"/>
            </a:xfrm>
            <a:custGeom>
              <a:avLst/>
              <a:gdLst>
                <a:gd name="T0" fmla="*/ 0 w 2376"/>
                <a:gd name="T1" fmla="*/ 13 h 414"/>
                <a:gd name="T2" fmla="*/ 8 w 2376"/>
                <a:gd name="T3" fmla="*/ 13 h 414"/>
                <a:gd name="T4" fmla="*/ 15 w 2376"/>
                <a:gd name="T5" fmla="*/ 13 h 414"/>
                <a:gd name="T6" fmla="*/ 21 w 2376"/>
                <a:gd name="T7" fmla="*/ 11 h 414"/>
                <a:gd name="T8" fmla="*/ 28 w 2376"/>
                <a:gd name="T9" fmla="*/ 7 h 414"/>
                <a:gd name="T10" fmla="*/ 37 w 2376"/>
                <a:gd name="T11" fmla="*/ 0 h 414"/>
                <a:gd name="T12" fmla="*/ 44 w 2376"/>
                <a:gd name="T13" fmla="*/ 3 h 414"/>
                <a:gd name="T14" fmla="*/ 50 w 2376"/>
                <a:gd name="T15" fmla="*/ 5 h 414"/>
                <a:gd name="T16" fmla="*/ 57 w 2376"/>
                <a:gd name="T17" fmla="*/ 15 h 414"/>
                <a:gd name="T18" fmla="*/ 64 w 2376"/>
                <a:gd name="T19" fmla="*/ 15 h 4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76"/>
                <a:gd name="T31" fmla="*/ 0 h 414"/>
                <a:gd name="T32" fmla="*/ 2376 w 2376"/>
                <a:gd name="T33" fmla="*/ 414 h 4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76" h="414">
                  <a:moveTo>
                    <a:pt x="0" y="333"/>
                  </a:moveTo>
                  <a:lnTo>
                    <a:pt x="267" y="339"/>
                  </a:lnTo>
                  <a:lnTo>
                    <a:pt x="531" y="354"/>
                  </a:lnTo>
                  <a:lnTo>
                    <a:pt x="795" y="294"/>
                  </a:lnTo>
                  <a:lnTo>
                    <a:pt x="1062" y="168"/>
                  </a:lnTo>
                  <a:lnTo>
                    <a:pt x="1323" y="0"/>
                  </a:lnTo>
                  <a:lnTo>
                    <a:pt x="1596" y="39"/>
                  </a:lnTo>
                  <a:lnTo>
                    <a:pt x="1848" y="123"/>
                  </a:lnTo>
                  <a:lnTo>
                    <a:pt x="2115" y="402"/>
                  </a:lnTo>
                  <a:lnTo>
                    <a:pt x="2376" y="414"/>
                  </a:lnTo>
                </a:path>
              </a:pathLst>
            </a:custGeom>
            <a:noFill/>
            <a:ln w="50760">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Freeform 16">
              <a:extLst>
                <a:ext uri="{FF2B5EF4-FFF2-40B4-BE49-F238E27FC236}">
                  <a16:creationId xmlns:a16="http://schemas.microsoft.com/office/drawing/2014/main" id="{183D5ACD-6322-401D-B707-C59FEC1ED9E9}"/>
                </a:ext>
              </a:extLst>
            </p:cNvPr>
            <p:cNvSpPr>
              <a:spLocks noChangeArrowheads="1"/>
            </p:cNvSpPr>
            <p:nvPr/>
          </p:nvSpPr>
          <p:spPr bwMode="auto">
            <a:xfrm>
              <a:off x="272" y="1887"/>
              <a:ext cx="2029" cy="571"/>
            </a:xfrm>
            <a:custGeom>
              <a:avLst/>
              <a:gdLst>
                <a:gd name="T0" fmla="*/ 0 w 2374"/>
                <a:gd name="T1" fmla="*/ 24 h 659"/>
                <a:gd name="T2" fmla="*/ 7 w 2374"/>
                <a:gd name="T3" fmla="*/ 23 h 659"/>
                <a:gd name="T4" fmla="*/ 15 w 2374"/>
                <a:gd name="T5" fmla="*/ 23 h 659"/>
                <a:gd name="T6" fmla="*/ 21 w 2374"/>
                <a:gd name="T7" fmla="*/ 23 h 659"/>
                <a:gd name="T8" fmla="*/ 27 w 2374"/>
                <a:gd name="T9" fmla="*/ 13 h 659"/>
                <a:gd name="T10" fmla="*/ 36 w 2374"/>
                <a:gd name="T11" fmla="*/ 3 h 659"/>
                <a:gd name="T12" fmla="*/ 43 w 2374"/>
                <a:gd name="T13" fmla="*/ 0 h 659"/>
                <a:gd name="T14" fmla="*/ 50 w 2374"/>
                <a:gd name="T15" fmla="*/ 3 h 659"/>
                <a:gd name="T16" fmla="*/ 57 w 2374"/>
                <a:gd name="T17" fmla="*/ 23 h 659"/>
                <a:gd name="T18" fmla="*/ 64 w 2374"/>
                <a:gd name="T19" fmla="*/ 20 h 6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74"/>
                <a:gd name="T31" fmla="*/ 0 h 659"/>
                <a:gd name="T32" fmla="*/ 2374 w 2374"/>
                <a:gd name="T33" fmla="*/ 659 h 6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74" h="659">
                  <a:moveTo>
                    <a:pt x="0" y="659"/>
                  </a:moveTo>
                  <a:lnTo>
                    <a:pt x="265" y="654"/>
                  </a:lnTo>
                  <a:lnTo>
                    <a:pt x="526" y="600"/>
                  </a:lnTo>
                  <a:lnTo>
                    <a:pt x="796" y="654"/>
                  </a:lnTo>
                  <a:lnTo>
                    <a:pt x="1048" y="339"/>
                  </a:lnTo>
                  <a:lnTo>
                    <a:pt x="1318" y="12"/>
                  </a:lnTo>
                  <a:lnTo>
                    <a:pt x="1585" y="0"/>
                  </a:lnTo>
                  <a:lnTo>
                    <a:pt x="1846" y="15"/>
                  </a:lnTo>
                  <a:lnTo>
                    <a:pt x="2110" y="657"/>
                  </a:lnTo>
                  <a:lnTo>
                    <a:pt x="2374" y="570"/>
                  </a:lnTo>
                </a:path>
              </a:pathLst>
            </a:custGeom>
            <a:noFill/>
            <a:ln w="5076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Freeform 17">
              <a:extLst>
                <a:ext uri="{FF2B5EF4-FFF2-40B4-BE49-F238E27FC236}">
                  <a16:creationId xmlns:a16="http://schemas.microsoft.com/office/drawing/2014/main" id="{527F7C9C-378C-4A10-8B76-B699A9ECA129}"/>
                </a:ext>
              </a:extLst>
            </p:cNvPr>
            <p:cNvSpPr>
              <a:spLocks noChangeArrowheads="1"/>
            </p:cNvSpPr>
            <p:nvPr/>
          </p:nvSpPr>
          <p:spPr bwMode="auto">
            <a:xfrm>
              <a:off x="268" y="1808"/>
              <a:ext cx="2028" cy="727"/>
            </a:xfrm>
            <a:custGeom>
              <a:avLst/>
              <a:gdLst>
                <a:gd name="T0" fmla="*/ 0 w 2373"/>
                <a:gd name="T1" fmla="*/ 26 h 840"/>
                <a:gd name="T2" fmla="*/ 7 w 2373"/>
                <a:gd name="T3" fmla="*/ 3 h 840"/>
                <a:gd name="T4" fmla="*/ 15 w 2373"/>
                <a:gd name="T5" fmla="*/ 0 h 840"/>
                <a:gd name="T6" fmla="*/ 21 w 2373"/>
                <a:gd name="T7" fmla="*/ 3 h 840"/>
                <a:gd name="T8" fmla="*/ 27 w 2373"/>
                <a:gd name="T9" fmla="*/ 29 h 840"/>
                <a:gd name="T10" fmla="*/ 37 w 2373"/>
                <a:gd name="T11" fmla="*/ 30 h 840"/>
                <a:gd name="T12" fmla="*/ 43 w 2373"/>
                <a:gd name="T13" fmla="*/ 29 h 840"/>
                <a:gd name="T14" fmla="*/ 50 w 2373"/>
                <a:gd name="T15" fmla="*/ 30 h 840"/>
                <a:gd name="T16" fmla="*/ 57 w 2373"/>
                <a:gd name="T17" fmla="*/ 29 h 840"/>
                <a:gd name="T18" fmla="*/ 64 w 2373"/>
                <a:gd name="T19" fmla="*/ 30 h 8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73"/>
                <a:gd name="T31" fmla="*/ 0 h 840"/>
                <a:gd name="T32" fmla="*/ 2373 w 2373"/>
                <a:gd name="T33" fmla="*/ 840 h 8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73" h="840">
                  <a:moveTo>
                    <a:pt x="0" y="726"/>
                  </a:moveTo>
                  <a:lnTo>
                    <a:pt x="261" y="33"/>
                  </a:lnTo>
                  <a:lnTo>
                    <a:pt x="534" y="0"/>
                  </a:lnTo>
                  <a:lnTo>
                    <a:pt x="783" y="36"/>
                  </a:lnTo>
                  <a:lnTo>
                    <a:pt x="1056" y="807"/>
                  </a:lnTo>
                  <a:lnTo>
                    <a:pt x="1326" y="837"/>
                  </a:lnTo>
                  <a:lnTo>
                    <a:pt x="1593" y="783"/>
                  </a:lnTo>
                  <a:lnTo>
                    <a:pt x="1845" y="840"/>
                  </a:lnTo>
                  <a:lnTo>
                    <a:pt x="2106" y="813"/>
                  </a:lnTo>
                  <a:lnTo>
                    <a:pt x="2373" y="825"/>
                  </a:lnTo>
                </a:path>
              </a:pathLst>
            </a:custGeom>
            <a:noFill/>
            <a:ln w="5076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Rectangle 18">
              <a:extLst>
                <a:ext uri="{FF2B5EF4-FFF2-40B4-BE49-F238E27FC236}">
                  <a16:creationId xmlns:a16="http://schemas.microsoft.com/office/drawing/2014/main" id="{E109232E-0EBC-4C7E-8A31-FFF8EDDC6C14}"/>
                </a:ext>
              </a:extLst>
            </p:cNvPr>
            <p:cNvSpPr>
              <a:spLocks noChangeArrowheads="1"/>
            </p:cNvSpPr>
            <p:nvPr/>
          </p:nvSpPr>
          <p:spPr bwMode="auto">
            <a:xfrm>
              <a:off x="144" y="1695"/>
              <a:ext cx="2256" cy="935"/>
            </a:xfrm>
            <a:prstGeom prst="rect">
              <a:avLst/>
            </a:prstGeom>
            <a:noFill/>
            <a:ln w="50760">
              <a:solidFill>
                <a:srgbClr val="CC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SzTx/>
                <a:buFont typeface="Times New Roman" panose="02020603050405020304" pitchFamily="18" charset="0"/>
                <a:buNone/>
              </a:pPr>
              <a:endParaRPr lang="en-US" altLang="en-US" sz="2400">
                <a:solidFill>
                  <a:schemeClr val="bg1"/>
                </a:solidFill>
                <a:latin typeface="+mn-lt"/>
                <a:cs typeface="Arial" panose="020B0604020202020204" pitchFamily="34" charset="0"/>
              </a:endParaRPr>
            </a:p>
          </p:txBody>
        </p:sp>
      </p:grpSp>
      <p:sp>
        <p:nvSpPr>
          <p:cNvPr id="67" name="Text Box 19">
            <a:extLst>
              <a:ext uri="{FF2B5EF4-FFF2-40B4-BE49-F238E27FC236}">
                <a16:creationId xmlns:a16="http://schemas.microsoft.com/office/drawing/2014/main" id="{902F14DE-86A0-46D6-BCC0-6E6BAE5D665D}"/>
              </a:ext>
            </a:extLst>
          </p:cNvPr>
          <p:cNvSpPr txBox="1">
            <a:spLocks noChangeArrowheads="1"/>
          </p:cNvSpPr>
          <p:nvPr/>
        </p:nvSpPr>
        <p:spPr bwMode="auto">
          <a:xfrm>
            <a:off x="293688" y="4432041"/>
            <a:ext cx="255496"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SzTx/>
              <a:buFont typeface="Tahoma" panose="020B0604030504040204" pitchFamily="34" charset="0"/>
              <a:buNone/>
            </a:pPr>
            <a:r>
              <a:rPr lang="en-GB" altLang="en-US" sz="1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p>
        </p:txBody>
      </p:sp>
      <p:sp>
        <p:nvSpPr>
          <p:cNvPr id="68" name="Text Box 20">
            <a:extLst>
              <a:ext uri="{FF2B5EF4-FFF2-40B4-BE49-F238E27FC236}">
                <a16:creationId xmlns:a16="http://schemas.microsoft.com/office/drawing/2014/main" id="{3EEA1156-DC41-4A57-9F19-F480B7DD5F02}"/>
              </a:ext>
            </a:extLst>
          </p:cNvPr>
          <p:cNvSpPr txBox="1">
            <a:spLocks noChangeArrowheads="1"/>
          </p:cNvSpPr>
          <p:nvPr/>
        </p:nvSpPr>
        <p:spPr bwMode="auto">
          <a:xfrm>
            <a:off x="654050" y="4432041"/>
            <a:ext cx="255496"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spcBef>
                <a:spcPct val="0"/>
              </a:spcBef>
              <a:buNone/>
            </a:pPr>
            <a:r>
              <a:rPr lang="en-GB" altLang="en-US" sz="1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p>
        </p:txBody>
      </p:sp>
      <p:sp>
        <p:nvSpPr>
          <p:cNvPr id="69" name="Text Box 21">
            <a:extLst>
              <a:ext uri="{FF2B5EF4-FFF2-40B4-BE49-F238E27FC236}">
                <a16:creationId xmlns:a16="http://schemas.microsoft.com/office/drawing/2014/main" id="{F0566423-D86A-4E55-B3D5-BCB0E81273A8}"/>
              </a:ext>
            </a:extLst>
          </p:cNvPr>
          <p:cNvSpPr txBox="1">
            <a:spLocks noChangeArrowheads="1"/>
          </p:cNvSpPr>
          <p:nvPr/>
        </p:nvSpPr>
        <p:spPr bwMode="auto">
          <a:xfrm>
            <a:off x="1014413" y="4432041"/>
            <a:ext cx="255496"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spcBef>
                <a:spcPct val="0"/>
              </a:spcBef>
              <a:buNone/>
            </a:pPr>
            <a:r>
              <a:rPr lang="en-GB" altLang="en-US" sz="1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p>
        </p:txBody>
      </p:sp>
      <p:sp>
        <p:nvSpPr>
          <p:cNvPr id="70" name="Text Box 22">
            <a:extLst>
              <a:ext uri="{FF2B5EF4-FFF2-40B4-BE49-F238E27FC236}">
                <a16:creationId xmlns:a16="http://schemas.microsoft.com/office/drawing/2014/main" id="{7B42D2FC-3439-4008-B7FC-31DF528E0E32}"/>
              </a:ext>
            </a:extLst>
          </p:cNvPr>
          <p:cNvSpPr txBox="1">
            <a:spLocks noChangeArrowheads="1"/>
          </p:cNvSpPr>
          <p:nvPr/>
        </p:nvSpPr>
        <p:spPr bwMode="auto">
          <a:xfrm>
            <a:off x="1376363" y="4432041"/>
            <a:ext cx="255496"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spcBef>
                <a:spcPct val="0"/>
              </a:spcBef>
              <a:buNone/>
            </a:pPr>
            <a:r>
              <a:rPr lang="en-GB" altLang="en-US" sz="1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p>
        </p:txBody>
      </p:sp>
      <p:sp>
        <p:nvSpPr>
          <p:cNvPr id="71" name="Text Box 23">
            <a:extLst>
              <a:ext uri="{FF2B5EF4-FFF2-40B4-BE49-F238E27FC236}">
                <a16:creationId xmlns:a16="http://schemas.microsoft.com/office/drawing/2014/main" id="{CB37055F-0EEF-454C-89DD-7AB38801EE20}"/>
              </a:ext>
            </a:extLst>
          </p:cNvPr>
          <p:cNvSpPr txBox="1">
            <a:spLocks noChangeArrowheads="1"/>
          </p:cNvSpPr>
          <p:nvPr/>
        </p:nvSpPr>
        <p:spPr bwMode="auto">
          <a:xfrm>
            <a:off x="1736725" y="4432041"/>
            <a:ext cx="255496"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spcBef>
                <a:spcPct val="0"/>
              </a:spcBef>
              <a:buNone/>
            </a:pPr>
            <a:r>
              <a:rPr lang="en-GB" altLang="en-US" sz="1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p>
        </p:txBody>
      </p:sp>
      <p:sp>
        <p:nvSpPr>
          <p:cNvPr id="72" name="Text Box 24">
            <a:extLst>
              <a:ext uri="{FF2B5EF4-FFF2-40B4-BE49-F238E27FC236}">
                <a16:creationId xmlns:a16="http://schemas.microsoft.com/office/drawing/2014/main" id="{7D032B29-AC18-4971-BC81-99F98472E28E}"/>
              </a:ext>
            </a:extLst>
          </p:cNvPr>
          <p:cNvSpPr txBox="1">
            <a:spLocks noChangeArrowheads="1"/>
          </p:cNvSpPr>
          <p:nvPr/>
        </p:nvSpPr>
        <p:spPr bwMode="auto">
          <a:xfrm>
            <a:off x="2097088" y="4432041"/>
            <a:ext cx="255496"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spcBef>
                <a:spcPct val="0"/>
              </a:spcBef>
              <a:buNone/>
            </a:pPr>
            <a:r>
              <a:rPr lang="en-GB" altLang="en-US" sz="1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6</a:t>
            </a:r>
          </a:p>
        </p:txBody>
      </p:sp>
      <p:sp>
        <p:nvSpPr>
          <p:cNvPr id="73" name="Text Box 25">
            <a:extLst>
              <a:ext uri="{FF2B5EF4-FFF2-40B4-BE49-F238E27FC236}">
                <a16:creationId xmlns:a16="http://schemas.microsoft.com/office/drawing/2014/main" id="{086C565B-F6F4-42C8-BCEC-6D4003F9AA97}"/>
              </a:ext>
            </a:extLst>
          </p:cNvPr>
          <p:cNvSpPr txBox="1">
            <a:spLocks noChangeArrowheads="1"/>
          </p:cNvSpPr>
          <p:nvPr/>
        </p:nvSpPr>
        <p:spPr bwMode="auto">
          <a:xfrm>
            <a:off x="2459038" y="4432041"/>
            <a:ext cx="255496"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spcBef>
                <a:spcPct val="0"/>
              </a:spcBef>
              <a:buNone/>
            </a:pPr>
            <a:r>
              <a:rPr lang="en-GB" altLang="en-US" sz="1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7</a:t>
            </a:r>
          </a:p>
        </p:txBody>
      </p:sp>
      <p:sp>
        <p:nvSpPr>
          <p:cNvPr id="74" name="Text Box 26">
            <a:extLst>
              <a:ext uri="{FF2B5EF4-FFF2-40B4-BE49-F238E27FC236}">
                <a16:creationId xmlns:a16="http://schemas.microsoft.com/office/drawing/2014/main" id="{CBC7AABD-21F4-4A15-AECC-7D07406EDE47}"/>
              </a:ext>
            </a:extLst>
          </p:cNvPr>
          <p:cNvSpPr txBox="1">
            <a:spLocks noChangeArrowheads="1"/>
          </p:cNvSpPr>
          <p:nvPr/>
        </p:nvSpPr>
        <p:spPr bwMode="auto">
          <a:xfrm>
            <a:off x="2819400" y="4432041"/>
            <a:ext cx="255496"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spcBef>
                <a:spcPct val="0"/>
              </a:spcBef>
              <a:buNone/>
            </a:pPr>
            <a:r>
              <a:rPr lang="en-GB" altLang="en-US" sz="1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8</a:t>
            </a:r>
          </a:p>
        </p:txBody>
      </p:sp>
      <p:sp>
        <p:nvSpPr>
          <p:cNvPr id="75" name="Text Box 27">
            <a:extLst>
              <a:ext uri="{FF2B5EF4-FFF2-40B4-BE49-F238E27FC236}">
                <a16:creationId xmlns:a16="http://schemas.microsoft.com/office/drawing/2014/main" id="{76951ADA-AD18-4F6D-8605-DB61BF7B6FBD}"/>
              </a:ext>
            </a:extLst>
          </p:cNvPr>
          <p:cNvSpPr txBox="1">
            <a:spLocks noChangeArrowheads="1"/>
          </p:cNvSpPr>
          <p:nvPr/>
        </p:nvSpPr>
        <p:spPr bwMode="auto">
          <a:xfrm>
            <a:off x="3181350" y="4432041"/>
            <a:ext cx="255496"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spcBef>
                <a:spcPct val="0"/>
              </a:spcBef>
              <a:buNone/>
            </a:pPr>
            <a:r>
              <a:rPr lang="en-GB" altLang="en-US" sz="1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9</a:t>
            </a:r>
          </a:p>
        </p:txBody>
      </p:sp>
      <p:sp>
        <p:nvSpPr>
          <p:cNvPr id="76" name="Text Box 28">
            <a:extLst>
              <a:ext uri="{FF2B5EF4-FFF2-40B4-BE49-F238E27FC236}">
                <a16:creationId xmlns:a16="http://schemas.microsoft.com/office/drawing/2014/main" id="{4F6CB844-BC54-473F-B272-AD45C2982C04}"/>
              </a:ext>
            </a:extLst>
          </p:cNvPr>
          <p:cNvSpPr txBox="1">
            <a:spLocks noChangeArrowheads="1"/>
          </p:cNvSpPr>
          <p:nvPr/>
        </p:nvSpPr>
        <p:spPr bwMode="auto">
          <a:xfrm>
            <a:off x="3495675" y="4432041"/>
            <a:ext cx="329234"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spcBef>
                <a:spcPct val="0"/>
              </a:spcBef>
              <a:buNone/>
            </a:pPr>
            <a:r>
              <a:rPr lang="en-GB" altLang="en-US" sz="1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a:t>
            </a:r>
          </a:p>
        </p:txBody>
      </p:sp>
      <p:sp>
        <p:nvSpPr>
          <p:cNvPr id="77" name="Line 29">
            <a:extLst>
              <a:ext uri="{FF2B5EF4-FFF2-40B4-BE49-F238E27FC236}">
                <a16:creationId xmlns:a16="http://schemas.microsoft.com/office/drawing/2014/main" id="{6DDDF7FA-7F56-4313-BE1F-1EB2A36BEE3B}"/>
              </a:ext>
            </a:extLst>
          </p:cNvPr>
          <p:cNvSpPr>
            <a:spLocks noChangeShapeType="1"/>
          </p:cNvSpPr>
          <p:nvPr/>
        </p:nvSpPr>
        <p:spPr bwMode="auto">
          <a:xfrm>
            <a:off x="5740400" y="1555491"/>
            <a:ext cx="1588" cy="1882775"/>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8" name="Line 30">
            <a:extLst>
              <a:ext uri="{FF2B5EF4-FFF2-40B4-BE49-F238E27FC236}">
                <a16:creationId xmlns:a16="http://schemas.microsoft.com/office/drawing/2014/main" id="{626115C5-C266-4B5D-BF48-E39DEA0E5139}"/>
              </a:ext>
            </a:extLst>
          </p:cNvPr>
          <p:cNvSpPr>
            <a:spLocks noChangeShapeType="1"/>
          </p:cNvSpPr>
          <p:nvPr/>
        </p:nvSpPr>
        <p:spPr bwMode="auto">
          <a:xfrm>
            <a:off x="5464175" y="3133466"/>
            <a:ext cx="2303463" cy="1588"/>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9" name="Rectangle 31">
            <a:extLst>
              <a:ext uri="{FF2B5EF4-FFF2-40B4-BE49-F238E27FC236}">
                <a16:creationId xmlns:a16="http://schemas.microsoft.com/office/drawing/2014/main" id="{AEFC9C46-3F27-4C44-9266-F463CD65B7DF}"/>
              </a:ext>
            </a:extLst>
          </p:cNvPr>
          <p:cNvSpPr>
            <a:spLocks noChangeArrowheads="1"/>
          </p:cNvSpPr>
          <p:nvPr/>
        </p:nvSpPr>
        <p:spPr bwMode="auto">
          <a:xfrm>
            <a:off x="5740400" y="1893629"/>
            <a:ext cx="1216025" cy="1233487"/>
          </a:xfrm>
          <a:prstGeom prst="rect">
            <a:avLst/>
          </a:prstGeom>
          <a:noFill/>
          <a:ln w="648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SzTx/>
              <a:buFont typeface="Times New Roman" panose="02020603050405020304" pitchFamily="18" charset="0"/>
              <a:buNone/>
            </a:pPr>
            <a:endParaRPr lang="en-US" altLang="en-US" sz="2400">
              <a:solidFill>
                <a:schemeClr val="bg1"/>
              </a:solidFill>
              <a:latin typeface="+mn-lt"/>
              <a:cs typeface="Arial" panose="020B0604020202020204" pitchFamily="34" charset="0"/>
            </a:endParaRPr>
          </a:p>
        </p:txBody>
      </p:sp>
      <p:sp>
        <p:nvSpPr>
          <p:cNvPr id="80" name="Text Box 32">
            <a:extLst>
              <a:ext uri="{FF2B5EF4-FFF2-40B4-BE49-F238E27FC236}">
                <a16:creationId xmlns:a16="http://schemas.microsoft.com/office/drawing/2014/main" id="{191C8BED-7904-4EA7-9D40-0EE97B7DE9FE}"/>
              </a:ext>
            </a:extLst>
          </p:cNvPr>
          <p:cNvSpPr txBox="1">
            <a:spLocks noChangeArrowheads="1"/>
          </p:cNvSpPr>
          <p:nvPr/>
        </p:nvSpPr>
        <p:spPr bwMode="auto">
          <a:xfrm>
            <a:off x="7105650" y="3082666"/>
            <a:ext cx="141607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eaLnBrk="1" hangingPunct="1">
              <a:lnSpc>
                <a:spcPct val="100000"/>
              </a:lnSpc>
              <a:spcBef>
                <a:spcPct val="0"/>
              </a:spcBef>
              <a:buClr>
                <a:srgbClr val="0000FF"/>
              </a:buClr>
              <a:buSzTx/>
              <a:buFont typeface="Verdana" panose="020B0604030504040204" pitchFamily="34" charset="0"/>
              <a:buNone/>
            </a:pPr>
            <a:r>
              <a:rPr lang="zh-CN" altLang="en-US" sz="2400" b="1" dirty="0">
                <a:solidFill>
                  <a:srgbClr val="0000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蓝色用户</a:t>
            </a:r>
            <a:endParaRPr lang="en-GB" altLang="en-US" sz="2400" b="1" dirty="0">
              <a:solidFill>
                <a:srgbClr val="0000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81" name="Text Box 33">
            <a:extLst>
              <a:ext uri="{FF2B5EF4-FFF2-40B4-BE49-F238E27FC236}">
                <a16:creationId xmlns:a16="http://schemas.microsoft.com/office/drawing/2014/main" id="{7AEAC999-4AB9-4F71-B2AB-2EA3FE8B98E2}"/>
              </a:ext>
            </a:extLst>
          </p:cNvPr>
          <p:cNvSpPr txBox="1">
            <a:spLocks noChangeArrowheads="1"/>
          </p:cNvSpPr>
          <p:nvPr/>
        </p:nvSpPr>
        <p:spPr bwMode="auto">
          <a:xfrm>
            <a:off x="4465638" y="1229649"/>
            <a:ext cx="936716"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eaLnBrk="1" hangingPunct="1">
              <a:lnSpc>
                <a:spcPct val="100000"/>
              </a:lnSpc>
              <a:spcBef>
                <a:spcPct val="0"/>
              </a:spcBef>
              <a:buClr>
                <a:srgbClr val="FFCC00"/>
              </a:buClr>
              <a:buSzTx/>
              <a:buFont typeface="Verdana" panose="020B0604030504040204" pitchFamily="34" charset="0"/>
              <a:buNone/>
            </a:pPr>
            <a:r>
              <a:rPr lang="zh-CN" altLang="en-US" sz="2400" b="1" dirty="0">
                <a:solidFill>
                  <a:srgbClr val="FFCC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黄色用户</a:t>
            </a:r>
            <a:endParaRPr lang="en-GB" altLang="en-US" sz="2400" b="1" dirty="0">
              <a:solidFill>
                <a:srgbClr val="FFCC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82" name="Oval 34">
            <a:extLst>
              <a:ext uri="{FF2B5EF4-FFF2-40B4-BE49-F238E27FC236}">
                <a16:creationId xmlns:a16="http://schemas.microsoft.com/office/drawing/2014/main" id="{BBA84FF0-D835-4AD8-85EA-DCF2939FDCC9}"/>
              </a:ext>
            </a:extLst>
          </p:cNvPr>
          <p:cNvSpPr>
            <a:spLocks noChangeArrowheads="1"/>
          </p:cNvSpPr>
          <p:nvPr/>
        </p:nvSpPr>
        <p:spPr bwMode="auto">
          <a:xfrm>
            <a:off x="5802313" y="2979479"/>
            <a:ext cx="147637" cy="147637"/>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1</a:t>
            </a:r>
          </a:p>
        </p:txBody>
      </p:sp>
      <p:sp>
        <p:nvSpPr>
          <p:cNvPr id="83" name="Oval 35">
            <a:extLst>
              <a:ext uri="{FF2B5EF4-FFF2-40B4-BE49-F238E27FC236}">
                <a16:creationId xmlns:a16="http://schemas.microsoft.com/office/drawing/2014/main" id="{3348D39A-9BCC-4DFC-957A-B0FAF71BBA7F}"/>
              </a:ext>
            </a:extLst>
          </p:cNvPr>
          <p:cNvSpPr>
            <a:spLocks noChangeArrowheads="1"/>
          </p:cNvSpPr>
          <p:nvPr/>
        </p:nvSpPr>
        <p:spPr bwMode="auto">
          <a:xfrm>
            <a:off x="5948363" y="3055679"/>
            <a:ext cx="147637" cy="147637"/>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2</a:t>
            </a:r>
          </a:p>
        </p:txBody>
      </p:sp>
      <p:sp>
        <p:nvSpPr>
          <p:cNvPr id="84" name="Oval 36">
            <a:extLst>
              <a:ext uri="{FF2B5EF4-FFF2-40B4-BE49-F238E27FC236}">
                <a16:creationId xmlns:a16="http://schemas.microsoft.com/office/drawing/2014/main" id="{C0B2DE90-E3FE-4C11-9D58-7869911D4882}"/>
              </a:ext>
            </a:extLst>
          </p:cNvPr>
          <p:cNvSpPr>
            <a:spLocks noChangeArrowheads="1"/>
          </p:cNvSpPr>
          <p:nvPr/>
        </p:nvSpPr>
        <p:spPr bwMode="auto">
          <a:xfrm>
            <a:off x="5948363" y="2979479"/>
            <a:ext cx="147637" cy="147637"/>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3</a:t>
            </a:r>
          </a:p>
        </p:txBody>
      </p:sp>
      <p:sp>
        <p:nvSpPr>
          <p:cNvPr id="85" name="Oval 37">
            <a:extLst>
              <a:ext uri="{FF2B5EF4-FFF2-40B4-BE49-F238E27FC236}">
                <a16:creationId xmlns:a16="http://schemas.microsoft.com/office/drawing/2014/main" id="{5DE094B1-A4C9-4BAB-979E-AD8898667D4D}"/>
              </a:ext>
            </a:extLst>
          </p:cNvPr>
          <p:cNvSpPr>
            <a:spLocks noChangeArrowheads="1"/>
          </p:cNvSpPr>
          <p:nvPr/>
        </p:nvSpPr>
        <p:spPr bwMode="auto">
          <a:xfrm>
            <a:off x="5875338" y="2909629"/>
            <a:ext cx="147637" cy="149225"/>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4</a:t>
            </a:r>
          </a:p>
        </p:txBody>
      </p:sp>
      <p:sp>
        <p:nvSpPr>
          <p:cNvPr id="86" name="Oval 38">
            <a:extLst>
              <a:ext uri="{FF2B5EF4-FFF2-40B4-BE49-F238E27FC236}">
                <a16:creationId xmlns:a16="http://schemas.microsoft.com/office/drawing/2014/main" id="{D207DFC8-638B-45E1-90E3-B7774F7BF105}"/>
              </a:ext>
            </a:extLst>
          </p:cNvPr>
          <p:cNvSpPr>
            <a:spLocks noChangeArrowheads="1"/>
          </p:cNvSpPr>
          <p:nvPr/>
        </p:nvSpPr>
        <p:spPr bwMode="auto">
          <a:xfrm>
            <a:off x="6416675" y="2677854"/>
            <a:ext cx="147638" cy="147637"/>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5</a:t>
            </a:r>
          </a:p>
        </p:txBody>
      </p:sp>
      <p:sp>
        <p:nvSpPr>
          <p:cNvPr id="87" name="Oval 39">
            <a:extLst>
              <a:ext uri="{FF2B5EF4-FFF2-40B4-BE49-F238E27FC236}">
                <a16:creationId xmlns:a16="http://schemas.microsoft.com/office/drawing/2014/main" id="{CA19DDC4-6194-473F-91F8-4C76BDF793FB}"/>
              </a:ext>
            </a:extLst>
          </p:cNvPr>
          <p:cNvSpPr>
            <a:spLocks noChangeArrowheads="1"/>
          </p:cNvSpPr>
          <p:nvPr/>
        </p:nvSpPr>
        <p:spPr bwMode="auto">
          <a:xfrm>
            <a:off x="6888163" y="2403216"/>
            <a:ext cx="147637" cy="147638"/>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6</a:t>
            </a:r>
          </a:p>
        </p:txBody>
      </p:sp>
      <p:sp>
        <p:nvSpPr>
          <p:cNvPr id="88" name="Oval 40">
            <a:extLst>
              <a:ext uri="{FF2B5EF4-FFF2-40B4-BE49-F238E27FC236}">
                <a16:creationId xmlns:a16="http://schemas.microsoft.com/office/drawing/2014/main" id="{FD085FFC-D872-4DBE-BE72-919564CC8BC2}"/>
              </a:ext>
            </a:extLst>
          </p:cNvPr>
          <p:cNvSpPr>
            <a:spLocks noChangeArrowheads="1"/>
          </p:cNvSpPr>
          <p:nvPr/>
        </p:nvSpPr>
        <p:spPr bwMode="auto">
          <a:xfrm>
            <a:off x="6816725" y="2547679"/>
            <a:ext cx="147638" cy="149225"/>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7</a:t>
            </a:r>
          </a:p>
        </p:txBody>
      </p:sp>
      <p:sp>
        <p:nvSpPr>
          <p:cNvPr id="89" name="Oval 41">
            <a:extLst>
              <a:ext uri="{FF2B5EF4-FFF2-40B4-BE49-F238E27FC236}">
                <a16:creationId xmlns:a16="http://schemas.microsoft.com/office/drawing/2014/main" id="{FDFB85A8-0A8C-44D3-8FF9-1B2FD4914611}"/>
              </a:ext>
            </a:extLst>
          </p:cNvPr>
          <p:cNvSpPr>
            <a:spLocks noChangeArrowheads="1"/>
          </p:cNvSpPr>
          <p:nvPr/>
        </p:nvSpPr>
        <p:spPr bwMode="auto">
          <a:xfrm>
            <a:off x="6888163" y="2620704"/>
            <a:ext cx="147637" cy="147637"/>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8</a:t>
            </a:r>
          </a:p>
        </p:txBody>
      </p:sp>
      <p:sp>
        <p:nvSpPr>
          <p:cNvPr id="90" name="Oval 42">
            <a:extLst>
              <a:ext uri="{FF2B5EF4-FFF2-40B4-BE49-F238E27FC236}">
                <a16:creationId xmlns:a16="http://schemas.microsoft.com/office/drawing/2014/main" id="{543E4EA6-AC26-4F0B-9997-C6E1D9F09087}"/>
              </a:ext>
            </a:extLst>
          </p:cNvPr>
          <p:cNvSpPr>
            <a:spLocks noChangeArrowheads="1"/>
          </p:cNvSpPr>
          <p:nvPr/>
        </p:nvSpPr>
        <p:spPr bwMode="auto">
          <a:xfrm>
            <a:off x="6002338" y="2909629"/>
            <a:ext cx="147637" cy="149225"/>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9</a:t>
            </a:r>
          </a:p>
        </p:txBody>
      </p:sp>
      <p:sp>
        <p:nvSpPr>
          <p:cNvPr id="91" name="Oval 43">
            <a:extLst>
              <a:ext uri="{FF2B5EF4-FFF2-40B4-BE49-F238E27FC236}">
                <a16:creationId xmlns:a16="http://schemas.microsoft.com/office/drawing/2014/main" id="{80E46EDF-CDA7-42D3-9C09-6EC03B143378}"/>
              </a:ext>
            </a:extLst>
          </p:cNvPr>
          <p:cNvSpPr>
            <a:spLocks noChangeArrowheads="1"/>
          </p:cNvSpPr>
          <p:nvPr/>
        </p:nvSpPr>
        <p:spPr bwMode="auto">
          <a:xfrm>
            <a:off x="6019800" y="2765166"/>
            <a:ext cx="147638" cy="147638"/>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dirty="0">
                <a:solidFill>
                  <a:srgbClr val="000000"/>
                </a:solidFill>
                <a:latin typeface="+mn-lt"/>
                <a:cs typeface="Arial" panose="020B0604020202020204" pitchFamily="34" charset="0"/>
              </a:rPr>
              <a:t>10</a:t>
            </a:r>
          </a:p>
        </p:txBody>
      </p:sp>
      <p:sp>
        <p:nvSpPr>
          <p:cNvPr id="92" name="Line 44">
            <a:extLst>
              <a:ext uri="{FF2B5EF4-FFF2-40B4-BE49-F238E27FC236}">
                <a16:creationId xmlns:a16="http://schemas.microsoft.com/office/drawing/2014/main" id="{C2165698-71D0-4112-9FCA-D17AD37A9D30}"/>
              </a:ext>
            </a:extLst>
          </p:cNvPr>
          <p:cNvSpPr>
            <a:spLocks noChangeShapeType="1"/>
          </p:cNvSpPr>
          <p:nvPr/>
        </p:nvSpPr>
        <p:spPr bwMode="auto">
          <a:xfrm>
            <a:off x="5748338" y="3920866"/>
            <a:ext cx="1587" cy="1882775"/>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93" name="Line 45">
            <a:extLst>
              <a:ext uri="{FF2B5EF4-FFF2-40B4-BE49-F238E27FC236}">
                <a16:creationId xmlns:a16="http://schemas.microsoft.com/office/drawing/2014/main" id="{23689877-83DE-4D17-85DF-3C0B12DDA6B6}"/>
              </a:ext>
            </a:extLst>
          </p:cNvPr>
          <p:cNvSpPr>
            <a:spLocks noChangeShapeType="1"/>
          </p:cNvSpPr>
          <p:nvPr/>
        </p:nvSpPr>
        <p:spPr bwMode="auto">
          <a:xfrm>
            <a:off x="5470525" y="5502016"/>
            <a:ext cx="2305050" cy="1588"/>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94" name="Rectangle 46">
            <a:extLst>
              <a:ext uri="{FF2B5EF4-FFF2-40B4-BE49-F238E27FC236}">
                <a16:creationId xmlns:a16="http://schemas.microsoft.com/office/drawing/2014/main" id="{00EF6581-7E7A-4844-8C28-3081E70A7A7A}"/>
              </a:ext>
            </a:extLst>
          </p:cNvPr>
          <p:cNvSpPr>
            <a:spLocks noChangeArrowheads="1"/>
          </p:cNvSpPr>
          <p:nvPr/>
        </p:nvSpPr>
        <p:spPr bwMode="auto">
          <a:xfrm>
            <a:off x="5748338" y="4259004"/>
            <a:ext cx="1216025" cy="1233487"/>
          </a:xfrm>
          <a:prstGeom prst="rect">
            <a:avLst/>
          </a:prstGeom>
          <a:noFill/>
          <a:ln w="648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SzTx/>
              <a:buFont typeface="Times New Roman" panose="02020603050405020304" pitchFamily="18" charset="0"/>
              <a:buNone/>
            </a:pPr>
            <a:endParaRPr lang="en-US" altLang="en-US" sz="2400">
              <a:solidFill>
                <a:schemeClr val="bg1"/>
              </a:solidFill>
              <a:latin typeface="+mn-lt"/>
              <a:cs typeface="Arial" panose="020B0604020202020204" pitchFamily="34" charset="0"/>
            </a:endParaRPr>
          </a:p>
        </p:txBody>
      </p:sp>
      <p:sp>
        <p:nvSpPr>
          <p:cNvPr id="95" name="Line 47">
            <a:extLst>
              <a:ext uri="{FF2B5EF4-FFF2-40B4-BE49-F238E27FC236}">
                <a16:creationId xmlns:a16="http://schemas.microsoft.com/office/drawing/2014/main" id="{ACBA715B-EB71-4F10-92B9-C3CC6DBB4A74}"/>
              </a:ext>
            </a:extLst>
          </p:cNvPr>
          <p:cNvSpPr>
            <a:spLocks noChangeShapeType="1"/>
          </p:cNvSpPr>
          <p:nvPr/>
        </p:nvSpPr>
        <p:spPr bwMode="auto">
          <a:xfrm flipV="1">
            <a:off x="5376863" y="3838316"/>
            <a:ext cx="2014537" cy="2017713"/>
          </a:xfrm>
          <a:prstGeom prst="line">
            <a:avLst/>
          </a:prstGeom>
          <a:noFill/>
          <a:ln w="12600">
            <a:solidFill>
              <a:srgbClr val="000000"/>
            </a:solidFill>
            <a:prstDash val="sysDot"/>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96" name="Text Box 48">
            <a:extLst>
              <a:ext uri="{FF2B5EF4-FFF2-40B4-BE49-F238E27FC236}">
                <a16:creationId xmlns:a16="http://schemas.microsoft.com/office/drawing/2014/main" id="{26BBC804-A33A-4136-B80B-EE4A38CDA1AA}"/>
              </a:ext>
            </a:extLst>
          </p:cNvPr>
          <p:cNvSpPr txBox="1">
            <a:spLocks noChangeArrowheads="1"/>
          </p:cNvSpPr>
          <p:nvPr/>
        </p:nvSpPr>
        <p:spPr bwMode="auto">
          <a:xfrm>
            <a:off x="7113588" y="5446454"/>
            <a:ext cx="141607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eaLnBrk="1" hangingPunct="1">
              <a:lnSpc>
                <a:spcPct val="100000"/>
              </a:lnSpc>
              <a:spcBef>
                <a:spcPct val="0"/>
              </a:spcBef>
              <a:buClr>
                <a:srgbClr val="0000FF"/>
              </a:buClr>
              <a:buSzTx/>
              <a:buFont typeface="Verdana" panose="020B0604030504040204" pitchFamily="34" charset="0"/>
              <a:buNone/>
            </a:pPr>
            <a:r>
              <a:rPr lang="zh-CN" altLang="en-US" sz="2400" b="1" dirty="0">
                <a:solidFill>
                  <a:srgbClr val="0000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蓝色用户</a:t>
            </a:r>
            <a:endParaRPr lang="en-GB" altLang="en-US" sz="2400" b="1" dirty="0">
              <a:solidFill>
                <a:srgbClr val="0000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7" name="Text Box 49">
            <a:extLst>
              <a:ext uri="{FF2B5EF4-FFF2-40B4-BE49-F238E27FC236}">
                <a16:creationId xmlns:a16="http://schemas.microsoft.com/office/drawing/2014/main" id="{E215E6D8-D421-49D1-9C43-44BC6142B63F}"/>
              </a:ext>
            </a:extLst>
          </p:cNvPr>
          <p:cNvSpPr txBox="1">
            <a:spLocks noChangeArrowheads="1"/>
          </p:cNvSpPr>
          <p:nvPr/>
        </p:nvSpPr>
        <p:spPr bwMode="auto">
          <a:xfrm>
            <a:off x="4497388" y="3576379"/>
            <a:ext cx="904966"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eaLnBrk="1" hangingPunct="1">
              <a:lnSpc>
                <a:spcPct val="100000"/>
              </a:lnSpc>
              <a:spcBef>
                <a:spcPct val="0"/>
              </a:spcBef>
              <a:buSzTx/>
              <a:buFont typeface="Verdana" panose="020B0604030504040204" pitchFamily="34" charset="0"/>
              <a:buNone/>
            </a:pPr>
            <a:r>
              <a:rPr lang="zh-CN" altLang="en-US" sz="2400" b="1"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黑色用户</a:t>
            </a:r>
            <a:endParaRPr lang="en-GB" altLang="en-US" sz="2400" b="1"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8" name="Oval 50">
            <a:extLst>
              <a:ext uri="{FF2B5EF4-FFF2-40B4-BE49-F238E27FC236}">
                <a16:creationId xmlns:a16="http://schemas.microsoft.com/office/drawing/2014/main" id="{76F2FD22-10DE-4608-91AC-58A673B29AEB}"/>
              </a:ext>
            </a:extLst>
          </p:cNvPr>
          <p:cNvSpPr>
            <a:spLocks noChangeArrowheads="1"/>
          </p:cNvSpPr>
          <p:nvPr/>
        </p:nvSpPr>
        <p:spPr bwMode="auto">
          <a:xfrm>
            <a:off x="5810250" y="5344854"/>
            <a:ext cx="147638" cy="147637"/>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1</a:t>
            </a:r>
          </a:p>
        </p:txBody>
      </p:sp>
      <p:sp>
        <p:nvSpPr>
          <p:cNvPr id="99" name="Oval 51">
            <a:extLst>
              <a:ext uri="{FF2B5EF4-FFF2-40B4-BE49-F238E27FC236}">
                <a16:creationId xmlns:a16="http://schemas.microsoft.com/office/drawing/2014/main" id="{6EAC19B0-96A6-495C-B6B3-8DF5762560FE}"/>
              </a:ext>
            </a:extLst>
          </p:cNvPr>
          <p:cNvSpPr>
            <a:spLocks noChangeArrowheads="1"/>
          </p:cNvSpPr>
          <p:nvPr/>
        </p:nvSpPr>
        <p:spPr bwMode="auto">
          <a:xfrm>
            <a:off x="5875338" y="4212966"/>
            <a:ext cx="147637" cy="147638"/>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2</a:t>
            </a:r>
          </a:p>
        </p:txBody>
      </p:sp>
      <p:sp>
        <p:nvSpPr>
          <p:cNvPr id="100" name="Oval 52">
            <a:extLst>
              <a:ext uri="{FF2B5EF4-FFF2-40B4-BE49-F238E27FC236}">
                <a16:creationId xmlns:a16="http://schemas.microsoft.com/office/drawing/2014/main" id="{899C19C3-B148-49D1-82D9-C4DC1FAC26BA}"/>
              </a:ext>
            </a:extLst>
          </p:cNvPr>
          <p:cNvSpPr>
            <a:spLocks noChangeArrowheads="1"/>
          </p:cNvSpPr>
          <p:nvPr/>
        </p:nvSpPr>
        <p:spPr bwMode="auto">
          <a:xfrm>
            <a:off x="6019800" y="4212966"/>
            <a:ext cx="147638" cy="147638"/>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3</a:t>
            </a:r>
          </a:p>
        </p:txBody>
      </p:sp>
      <p:sp>
        <p:nvSpPr>
          <p:cNvPr id="101" name="Oval 53">
            <a:extLst>
              <a:ext uri="{FF2B5EF4-FFF2-40B4-BE49-F238E27FC236}">
                <a16:creationId xmlns:a16="http://schemas.microsoft.com/office/drawing/2014/main" id="{4FC06196-BF3E-45A0-B2A3-BDFB3AB4C334}"/>
              </a:ext>
            </a:extLst>
          </p:cNvPr>
          <p:cNvSpPr>
            <a:spLocks noChangeArrowheads="1"/>
          </p:cNvSpPr>
          <p:nvPr/>
        </p:nvSpPr>
        <p:spPr bwMode="auto">
          <a:xfrm>
            <a:off x="5948363" y="4285991"/>
            <a:ext cx="147637" cy="147638"/>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4</a:t>
            </a:r>
          </a:p>
        </p:txBody>
      </p:sp>
      <p:sp>
        <p:nvSpPr>
          <p:cNvPr id="102" name="Oval 54">
            <a:extLst>
              <a:ext uri="{FF2B5EF4-FFF2-40B4-BE49-F238E27FC236}">
                <a16:creationId xmlns:a16="http://schemas.microsoft.com/office/drawing/2014/main" id="{3A84F57D-178C-4618-9CFA-A95C160A038C}"/>
              </a:ext>
            </a:extLst>
          </p:cNvPr>
          <p:cNvSpPr>
            <a:spLocks noChangeArrowheads="1"/>
          </p:cNvSpPr>
          <p:nvPr/>
        </p:nvSpPr>
        <p:spPr bwMode="auto">
          <a:xfrm>
            <a:off x="6454775" y="5298816"/>
            <a:ext cx="147638" cy="147638"/>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5</a:t>
            </a:r>
          </a:p>
        </p:txBody>
      </p:sp>
      <p:sp>
        <p:nvSpPr>
          <p:cNvPr id="103" name="Oval 55">
            <a:extLst>
              <a:ext uri="{FF2B5EF4-FFF2-40B4-BE49-F238E27FC236}">
                <a16:creationId xmlns:a16="http://schemas.microsoft.com/office/drawing/2014/main" id="{EC233910-4ED0-4EDD-A49E-69204B912B9E}"/>
              </a:ext>
            </a:extLst>
          </p:cNvPr>
          <p:cNvSpPr>
            <a:spLocks noChangeArrowheads="1"/>
          </p:cNvSpPr>
          <p:nvPr/>
        </p:nvSpPr>
        <p:spPr bwMode="auto">
          <a:xfrm>
            <a:off x="6816725" y="5298816"/>
            <a:ext cx="147638" cy="147638"/>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6</a:t>
            </a:r>
          </a:p>
        </p:txBody>
      </p:sp>
      <p:sp>
        <p:nvSpPr>
          <p:cNvPr id="104" name="Oval 56">
            <a:extLst>
              <a:ext uri="{FF2B5EF4-FFF2-40B4-BE49-F238E27FC236}">
                <a16:creationId xmlns:a16="http://schemas.microsoft.com/office/drawing/2014/main" id="{89CD5590-676B-44F9-9A9D-18EEF0CD00CC}"/>
              </a:ext>
            </a:extLst>
          </p:cNvPr>
          <p:cNvSpPr>
            <a:spLocks noChangeArrowheads="1"/>
          </p:cNvSpPr>
          <p:nvPr/>
        </p:nvSpPr>
        <p:spPr bwMode="auto">
          <a:xfrm>
            <a:off x="6888163" y="5154354"/>
            <a:ext cx="147637" cy="147637"/>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7</a:t>
            </a:r>
          </a:p>
        </p:txBody>
      </p:sp>
      <p:sp>
        <p:nvSpPr>
          <p:cNvPr id="105" name="Oval 57">
            <a:extLst>
              <a:ext uri="{FF2B5EF4-FFF2-40B4-BE49-F238E27FC236}">
                <a16:creationId xmlns:a16="http://schemas.microsoft.com/office/drawing/2014/main" id="{4E1EE365-AFA3-47AC-974C-E4EFE4D99D54}"/>
              </a:ext>
            </a:extLst>
          </p:cNvPr>
          <p:cNvSpPr>
            <a:spLocks noChangeArrowheads="1"/>
          </p:cNvSpPr>
          <p:nvPr/>
        </p:nvSpPr>
        <p:spPr bwMode="auto">
          <a:xfrm>
            <a:off x="6888163" y="5298816"/>
            <a:ext cx="147637" cy="147638"/>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8</a:t>
            </a:r>
          </a:p>
        </p:txBody>
      </p:sp>
      <p:sp>
        <p:nvSpPr>
          <p:cNvPr id="106" name="Oval 58">
            <a:extLst>
              <a:ext uri="{FF2B5EF4-FFF2-40B4-BE49-F238E27FC236}">
                <a16:creationId xmlns:a16="http://schemas.microsoft.com/office/drawing/2014/main" id="{75C92278-D2FC-4074-94AC-14CEBFB7ABE2}"/>
              </a:ext>
            </a:extLst>
          </p:cNvPr>
          <p:cNvSpPr>
            <a:spLocks noChangeArrowheads="1"/>
          </p:cNvSpPr>
          <p:nvPr/>
        </p:nvSpPr>
        <p:spPr bwMode="auto">
          <a:xfrm>
            <a:off x="6008688" y="5275004"/>
            <a:ext cx="149225" cy="147637"/>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9</a:t>
            </a:r>
          </a:p>
        </p:txBody>
      </p:sp>
      <p:sp>
        <p:nvSpPr>
          <p:cNvPr id="107" name="Oval 59">
            <a:extLst>
              <a:ext uri="{FF2B5EF4-FFF2-40B4-BE49-F238E27FC236}">
                <a16:creationId xmlns:a16="http://schemas.microsoft.com/office/drawing/2014/main" id="{133A24FA-DA2E-43D6-ADFB-4EBB110E09FC}"/>
              </a:ext>
            </a:extLst>
          </p:cNvPr>
          <p:cNvSpPr>
            <a:spLocks noChangeArrowheads="1"/>
          </p:cNvSpPr>
          <p:nvPr/>
        </p:nvSpPr>
        <p:spPr bwMode="auto">
          <a:xfrm>
            <a:off x="5802313" y="5227379"/>
            <a:ext cx="147637" cy="147637"/>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10</a:t>
            </a:r>
          </a:p>
        </p:txBody>
      </p:sp>
      <p:sp>
        <p:nvSpPr>
          <p:cNvPr id="108" name="Rectangle 60">
            <a:extLst>
              <a:ext uri="{FF2B5EF4-FFF2-40B4-BE49-F238E27FC236}">
                <a16:creationId xmlns:a16="http://schemas.microsoft.com/office/drawing/2014/main" id="{1C471C27-2CB2-48C7-A77C-7D1836D3F8D9}"/>
              </a:ext>
            </a:extLst>
          </p:cNvPr>
          <p:cNvSpPr>
            <a:spLocks noChangeArrowheads="1"/>
          </p:cNvSpPr>
          <p:nvPr/>
        </p:nvSpPr>
        <p:spPr bwMode="auto">
          <a:xfrm>
            <a:off x="4427538" y="1245929"/>
            <a:ext cx="4487862" cy="231616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SzTx/>
              <a:buFont typeface="Times New Roman" panose="02020603050405020304" pitchFamily="18" charset="0"/>
              <a:buNone/>
            </a:pPr>
            <a:endParaRPr lang="en-US" altLang="en-US" sz="2400">
              <a:solidFill>
                <a:schemeClr val="bg1"/>
              </a:solidFill>
              <a:latin typeface="+mn-lt"/>
              <a:cs typeface="Arial" panose="020B0604020202020204" pitchFamily="34" charset="0"/>
            </a:endParaRPr>
          </a:p>
        </p:txBody>
      </p:sp>
      <p:sp>
        <p:nvSpPr>
          <p:cNvPr id="109" name="Rectangle 61">
            <a:extLst>
              <a:ext uri="{FF2B5EF4-FFF2-40B4-BE49-F238E27FC236}">
                <a16:creationId xmlns:a16="http://schemas.microsoft.com/office/drawing/2014/main" id="{2E0FBBF4-0E47-4672-B811-F35D1D721C8B}"/>
              </a:ext>
            </a:extLst>
          </p:cNvPr>
          <p:cNvSpPr>
            <a:spLocks noChangeArrowheads="1"/>
          </p:cNvSpPr>
          <p:nvPr/>
        </p:nvSpPr>
        <p:spPr bwMode="auto">
          <a:xfrm>
            <a:off x="4427538" y="3635116"/>
            <a:ext cx="4487862" cy="2316163"/>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SzTx/>
              <a:buFont typeface="Times New Roman" panose="02020603050405020304" pitchFamily="18" charset="0"/>
              <a:buNone/>
            </a:pPr>
            <a:endParaRPr lang="en-US" altLang="en-US" sz="2400">
              <a:solidFill>
                <a:schemeClr val="bg1"/>
              </a:solidFill>
              <a:latin typeface="+mn-lt"/>
              <a:cs typeface="Arial" panose="020B0604020202020204" pitchFamily="34" charset="0"/>
            </a:endParaRPr>
          </a:p>
        </p:txBody>
      </p:sp>
      <p:sp>
        <p:nvSpPr>
          <p:cNvPr id="110" name="Line 62">
            <a:extLst>
              <a:ext uri="{FF2B5EF4-FFF2-40B4-BE49-F238E27FC236}">
                <a16:creationId xmlns:a16="http://schemas.microsoft.com/office/drawing/2014/main" id="{616856BB-304A-4B11-8DB9-E0DB0D5DF8CC}"/>
              </a:ext>
            </a:extLst>
          </p:cNvPr>
          <p:cNvSpPr>
            <a:spLocks noChangeShapeType="1"/>
          </p:cNvSpPr>
          <p:nvPr/>
        </p:nvSpPr>
        <p:spPr bwMode="auto">
          <a:xfrm>
            <a:off x="4038600" y="3873241"/>
            <a:ext cx="762000" cy="762000"/>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1" name="Line 63">
            <a:extLst>
              <a:ext uri="{FF2B5EF4-FFF2-40B4-BE49-F238E27FC236}">
                <a16:creationId xmlns:a16="http://schemas.microsoft.com/office/drawing/2014/main" id="{13C5ED35-A836-4363-B887-B4A721AD4711}"/>
              </a:ext>
            </a:extLst>
          </p:cNvPr>
          <p:cNvSpPr>
            <a:spLocks noChangeShapeType="1"/>
          </p:cNvSpPr>
          <p:nvPr/>
        </p:nvSpPr>
        <p:spPr bwMode="auto">
          <a:xfrm flipV="1">
            <a:off x="4038600" y="2652454"/>
            <a:ext cx="762000" cy="765175"/>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 name="Rectangle 64">
            <a:extLst>
              <a:ext uri="{FF2B5EF4-FFF2-40B4-BE49-F238E27FC236}">
                <a16:creationId xmlns:a16="http://schemas.microsoft.com/office/drawing/2014/main" id="{B8439ED7-9D9F-43E9-9AA4-9C00F072C272}"/>
              </a:ext>
            </a:extLst>
          </p:cNvPr>
          <p:cNvSpPr>
            <a:spLocks noChangeArrowheads="1"/>
          </p:cNvSpPr>
          <p:nvPr/>
        </p:nvSpPr>
        <p:spPr bwMode="auto">
          <a:xfrm>
            <a:off x="5738813" y="2514341"/>
            <a:ext cx="1216025" cy="627063"/>
          </a:xfrm>
          <a:prstGeom prst="rect">
            <a:avLst/>
          </a:prstGeom>
          <a:noFill/>
          <a:ln w="255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SzTx/>
              <a:buFont typeface="Times New Roman" panose="02020603050405020304" pitchFamily="18" charset="0"/>
              <a:buNone/>
            </a:pPr>
            <a:endParaRPr lang="en-US" altLang="en-US" sz="2400">
              <a:solidFill>
                <a:schemeClr val="bg1"/>
              </a:solidFill>
              <a:latin typeface="+mn-lt"/>
              <a:cs typeface="Arial" panose="020B0604020202020204" pitchFamily="34" charset="0"/>
            </a:endParaRPr>
          </a:p>
        </p:txBody>
      </p:sp>
      <p:sp>
        <p:nvSpPr>
          <p:cNvPr id="113" name="Rectangle 65">
            <a:extLst>
              <a:ext uri="{FF2B5EF4-FFF2-40B4-BE49-F238E27FC236}">
                <a16:creationId xmlns:a16="http://schemas.microsoft.com/office/drawing/2014/main" id="{00E7FDC3-8D35-4F4B-84F0-48A2B4CA9768}"/>
              </a:ext>
            </a:extLst>
          </p:cNvPr>
          <p:cNvSpPr>
            <a:spLocks noChangeArrowheads="1"/>
          </p:cNvSpPr>
          <p:nvPr/>
        </p:nvSpPr>
        <p:spPr bwMode="auto">
          <a:xfrm>
            <a:off x="5746750" y="4266941"/>
            <a:ext cx="1228725" cy="1228725"/>
          </a:xfrm>
          <a:prstGeom prst="rect">
            <a:avLst/>
          </a:prstGeom>
          <a:noFill/>
          <a:ln w="255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SzTx/>
              <a:buFont typeface="Times New Roman" panose="02020603050405020304" pitchFamily="18" charset="0"/>
              <a:buNone/>
            </a:pPr>
            <a:endParaRPr lang="en-US" altLang="en-US" sz="2400">
              <a:solidFill>
                <a:schemeClr val="bg1"/>
              </a:solidFill>
              <a:latin typeface="+mn-lt"/>
              <a:cs typeface="Arial" panose="020B0604020202020204" pitchFamily="34" charset="0"/>
            </a:endParaRPr>
          </a:p>
        </p:txBody>
      </p:sp>
      <p:sp>
        <p:nvSpPr>
          <p:cNvPr id="114" name="Rectangle 66">
            <a:extLst>
              <a:ext uri="{FF2B5EF4-FFF2-40B4-BE49-F238E27FC236}">
                <a16:creationId xmlns:a16="http://schemas.microsoft.com/office/drawing/2014/main" id="{F6D8A49D-B96D-4E48-A53F-E90CE1880AE5}"/>
              </a:ext>
            </a:extLst>
          </p:cNvPr>
          <p:cNvSpPr>
            <a:spLocks noChangeArrowheads="1"/>
          </p:cNvSpPr>
          <p:nvPr/>
        </p:nvSpPr>
        <p:spPr bwMode="auto">
          <a:xfrm>
            <a:off x="6534150" y="4189154"/>
            <a:ext cx="1997075" cy="320675"/>
          </a:xfrm>
          <a:prstGeom prst="rect">
            <a:avLst/>
          </a:prstGeom>
          <a:solidFill>
            <a:srgbClr val="FFFFFF"/>
          </a:solidFill>
          <a:ln w="255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Verdana" panose="020B0604030504040204" pitchFamily="34" charset="0"/>
              <a:buNone/>
            </a:pPr>
            <a:r>
              <a:rPr lang="zh-CN" altLang="en-US"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不相关</a:t>
            </a:r>
            <a:endParaRPr lang="en-GB" altLang="en-US"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15" name="Line 67">
            <a:extLst>
              <a:ext uri="{FF2B5EF4-FFF2-40B4-BE49-F238E27FC236}">
                <a16:creationId xmlns:a16="http://schemas.microsoft.com/office/drawing/2014/main" id="{534DB9CF-348D-4D47-9F04-DB688BA5331B}"/>
              </a:ext>
            </a:extLst>
          </p:cNvPr>
          <p:cNvSpPr>
            <a:spLocks noChangeShapeType="1"/>
          </p:cNvSpPr>
          <p:nvPr/>
        </p:nvSpPr>
        <p:spPr bwMode="auto">
          <a:xfrm flipV="1">
            <a:off x="5321300" y="2039679"/>
            <a:ext cx="2470150" cy="1316037"/>
          </a:xfrm>
          <a:prstGeom prst="line">
            <a:avLst/>
          </a:prstGeom>
          <a:noFill/>
          <a:ln w="12600">
            <a:solidFill>
              <a:srgbClr val="000000"/>
            </a:solidFill>
            <a:prstDash val="sysDot"/>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16" name="Rectangle 68">
            <a:extLst>
              <a:ext uri="{FF2B5EF4-FFF2-40B4-BE49-F238E27FC236}">
                <a16:creationId xmlns:a16="http://schemas.microsoft.com/office/drawing/2014/main" id="{86E2B09E-0756-4658-9C81-F5D0E06A32DB}"/>
              </a:ext>
            </a:extLst>
          </p:cNvPr>
          <p:cNvSpPr>
            <a:spLocks noChangeArrowheads="1"/>
          </p:cNvSpPr>
          <p:nvPr/>
        </p:nvSpPr>
        <p:spPr bwMode="auto">
          <a:xfrm>
            <a:off x="6526213" y="1823779"/>
            <a:ext cx="1997075" cy="320675"/>
          </a:xfrm>
          <a:prstGeom prst="rect">
            <a:avLst/>
          </a:prstGeom>
          <a:solidFill>
            <a:srgbClr val="FFFFFF"/>
          </a:solidFill>
          <a:ln w="255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Verdana" panose="020B0604030504040204" pitchFamily="34" charset="0"/>
              <a:buNone/>
            </a:pPr>
            <a:r>
              <a:rPr lang="zh-CN" altLang="en-US"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相关</a:t>
            </a:r>
            <a:endParaRPr lang="en-GB" altLang="en-US"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89108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用户的相似度</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23</a:t>
            </a:fld>
            <a:endParaRPr lang="zh-CN" altLang="en-US" dirty="0"/>
          </a:p>
        </p:txBody>
      </p:sp>
      <p:sp>
        <p:nvSpPr>
          <p:cNvPr id="117" name="Line 29">
            <a:extLst>
              <a:ext uri="{FF2B5EF4-FFF2-40B4-BE49-F238E27FC236}">
                <a16:creationId xmlns:a16="http://schemas.microsoft.com/office/drawing/2014/main" id="{54258280-98BC-498A-9450-94D8CAEED2D2}"/>
              </a:ext>
            </a:extLst>
          </p:cNvPr>
          <p:cNvSpPr>
            <a:spLocks noChangeShapeType="1"/>
          </p:cNvSpPr>
          <p:nvPr/>
        </p:nvSpPr>
        <p:spPr bwMode="auto">
          <a:xfrm>
            <a:off x="5740400" y="1555491"/>
            <a:ext cx="1588" cy="1882775"/>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18" name="Line 30">
            <a:extLst>
              <a:ext uri="{FF2B5EF4-FFF2-40B4-BE49-F238E27FC236}">
                <a16:creationId xmlns:a16="http://schemas.microsoft.com/office/drawing/2014/main" id="{742543C3-0E99-44AF-998E-5676D8ED5813}"/>
              </a:ext>
            </a:extLst>
          </p:cNvPr>
          <p:cNvSpPr>
            <a:spLocks noChangeShapeType="1"/>
          </p:cNvSpPr>
          <p:nvPr/>
        </p:nvSpPr>
        <p:spPr bwMode="auto">
          <a:xfrm>
            <a:off x="5464175" y="3133466"/>
            <a:ext cx="2303463" cy="1588"/>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19" name="Rectangle 31">
            <a:extLst>
              <a:ext uri="{FF2B5EF4-FFF2-40B4-BE49-F238E27FC236}">
                <a16:creationId xmlns:a16="http://schemas.microsoft.com/office/drawing/2014/main" id="{0EFA9482-E810-4C49-AB8D-121BBBCF0E7D}"/>
              </a:ext>
            </a:extLst>
          </p:cNvPr>
          <p:cNvSpPr>
            <a:spLocks noChangeArrowheads="1"/>
          </p:cNvSpPr>
          <p:nvPr/>
        </p:nvSpPr>
        <p:spPr bwMode="auto">
          <a:xfrm>
            <a:off x="5740400" y="1893629"/>
            <a:ext cx="1216025" cy="1233487"/>
          </a:xfrm>
          <a:prstGeom prst="rect">
            <a:avLst/>
          </a:prstGeom>
          <a:noFill/>
          <a:ln w="648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SzTx/>
              <a:buFont typeface="Times New Roman" panose="02020603050405020304" pitchFamily="18" charset="0"/>
              <a:buNone/>
            </a:pPr>
            <a:endParaRPr lang="en-US" altLang="en-US" sz="2400">
              <a:solidFill>
                <a:schemeClr val="bg1"/>
              </a:solidFill>
              <a:latin typeface="+mn-lt"/>
              <a:cs typeface="Arial" panose="020B0604020202020204" pitchFamily="34" charset="0"/>
            </a:endParaRPr>
          </a:p>
        </p:txBody>
      </p:sp>
      <p:sp>
        <p:nvSpPr>
          <p:cNvPr id="120" name="Text Box 32">
            <a:extLst>
              <a:ext uri="{FF2B5EF4-FFF2-40B4-BE49-F238E27FC236}">
                <a16:creationId xmlns:a16="http://schemas.microsoft.com/office/drawing/2014/main" id="{1C59E8D7-0C46-4512-89E4-A1186824EA7D}"/>
              </a:ext>
            </a:extLst>
          </p:cNvPr>
          <p:cNvSpPr txBox="1">
            <a:spLocks noChangeArrowheads="1"/>
          </p:cNvSpPr>
          <p:nvPr/>
        </p:nvSpPr>
        <p:spPr bwMode="auto">
          <a:xfrm>
            <a:off x="7105650" y="3082666"/>
            <a:ext cx="1425688"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spcBef>
                <a:spcPct val="0"/>
              </a:spcBef>
              <a:buClr>
                <a:srgbClr val="0000FF"/>
              </a:buClr>
              <a:buNone/>
            </a:pPr>
            <a:r>
              <a:rPr lang="zh-CN" altLang="en-US" sz="2400" b="1" dirty="0">
                <a:solidFill>
                  <a:srgbClr val="0000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蓝色用户</a:t>
            </a:r>
            <a:endParaRPr lang="en-GB" altLang="en-US" sz="2400" b="1" dirty="0">
              <a:solidFill>
                <a:srgbClr val="0000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21" name="Text Box 33">
            <a:extLst>
              <a:ext uri="{FF2B5EF4-FFF2-40B4-BE49-F238E27FC236}">
                <a16:creationId xmlns:a16="http://schemas.microsoft.com/office/drawing/2014/main" id="{54342153-DB7F-47F5-8A27-76EA31F04EC8}"/>
              </a:ext>
            </a:extLst>
          </p:cNvPr>
          <p:cNvSpPr txBox="1">
            <a:spLocks noChangeArrowheads="1"/>
          </p:cNvSpPr>
          <p:nvPr/>
        </p:nvSpPr>
        <p:spPr bwMode="auto">
          <a:xfrm>
            <a:off x="4465638" y="1229649"/>
            <a:ext cx="995362"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lvl="0">
              <a:spcBef>
                <a:spcPct val="0"/>
              </a:spcBef>
              <a:buClr>
                <a:srgbClr val="FFCC00"/>
              </a:buClr>
              <a:buNone/>
              <a:tabLst/>
            </a:pPr>
            <a:r>
              <a:rPr lang="zh-CN" altLang="en-US" sz="2400" b="1" dirty="0">
                <a:solidFill>
                  <a:srgbClr val="FFCC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黄色用户</a:t>
            </a:r>
            <a:endParaRPr lang="en-GB" altLang="en-US" sz="2400" b="1" dirty="0">
              <a:solidFill>
                <a:srgbClr val="FFCC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22" name="Oval 34">
            <a:extLst>
              <a:ext uri="{FF2B5EF4-FFF2-40B4-BE49-F238E27FC236}">
                <a16:creationId xmlns:a16="http://schemas.microsoft.com/office/drawing/2014/main" id="{4BC60E22-0966-4F25-87AE-9CE8AFF1D0CA}"/>
              </a:ext>
            </a:extLst>
          </p:cNvPr>
          <p:cNvSpPr>
            <a:spLocks noChangeArrowheads="1"/>
          </p:cNvSpPr>
          <p:nvPr/>
        </p:nvSpPr>
        <p:spPr bwMode="auto">
          <a:xfrm>
            <a:off x="5802313" y="2979479"/>
            <a:ext cx="147637" cy="147637"/>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1</a:t>
            </a:r>
          </a:p>
        </p:txBody>
      </p:sp>
      <p:sp>
        <p:nvSpPr>
          <p:cNvPr id="123" name="Oval 35">
            <a:extLst>
              <a:ext uri="{FF2B5EF4-FFF2-40B4-BE49-F238E27FC236}">
                <a16:creationId xmlns:a16="http://schemas.microsoft.com/office/drawing/2014/main" id="{2E634457-2549-48C1-8918-31C2AB13A56C}"/>
              </a:ext>
            </a:extLst>
          </p:cNvPr>
          <p:cNvSpPr>
            <a:spLocks noChangeArrowheads="1"/>
          </p:cNvSpPr>
          <p:nvPr/>
        </p:nvSpPr>
        <p:spPr bwMode="auto">
          <a:xfrm>
            <a:off x="5948363" y="3055679"/>
            <a:ext cx="147637" cy="147637"/>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2</a:t>
            </a:r>
          </a:p>
        </p:txBody>
      </p:sp>
      <p:sp>
        <p:nvSpPr>
          <p:cNvPr id="124" name="Oval 36">
            <a:extLst>
              <a:ext uri="{FF2B5EF4-FFF2-40B4-BE49-F238E27FC236}">
                <a16:creationId xmlns:a16="http://schemas.microsoft.com/office/drawing/2014/main" id="{D62CC8B7-119C-45C8-BD5A-6F825BEF1A6F}"/>
              </a:ext>
            </a:extLst>
          </p:cNvPr>
          <p:cNvSpPr>
            <a:spLocks noChangeArrowheads="1"/>
          </p:cNvSpPr>
          <p:nvPr/>
        </p:nvSpPr>
        <p:spPr bwMode="auto">
          <a:xfrm>
            <a:off x="5948363" y="2979479"/>
            <a:ext cx="147637" cy="147637"/>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3</a:t>
            </a:r>
          </a:p>
        </p:txBody>
      </p:sp>
      <p:sp>
        <p:nvSpPr>
          <p:cNvPr id="125" name="Oval 37">
            <a:extLst>
              <a:ext uri="{FF2B5EF4-FFF2-40B4-BE49-F238E27FC236}">
                <a16:creationId xmlns:a16="http://schemas.microsoft.com/office/drawing/2014/main" id="{0D5D6272-631F-45F6-95DF-F622235BA403}"/>
              </a:ext>
            </a:extLst>
          </p:cNvPr>
          <p:cNvSpPr>
            <a:spLocks noChangeArrowheads="1"/>
          </p:cNvSpPr>
          <p:nvPr/>
        </p:nvSpPr>
        <p:spPr bwMode="auto">
          <a:xfrm>
            <a:off x="5875338" y="2909629"/>
            <a:ext cx="147637" cy="149225"/>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4</a:t>
            </a:r>
          </a:p>
        </p:txBody>
      </p:sp>
      <p:sp>
        <p:nvSpPr>
          <p:cNvPr id="126" name="Oval 38">
            <a:extLst>
              <a:ext uri="{FF2B5EF4-FFF2-40B4-BE49-F238E27FC236}">
                <a16:creationId xmlns:a16="http://schemas.microsoft.com/office/drawing/2014/main" id="{E5E58575-8713-438D-9C83-AEC7482197D5}"/>
              </a:ext>
            </a:extLst>
          </p:cNvPr>
          <p:cNvSpPr>
            <a:spLocks noChangeArrowheads="1"/>
          </p:cNvSpPr>
          <p:nvPr/>
        </p:nvSpPr>
        <p:spPr bwMode="auto">
          <a:xfrm>
            <a:off x="6416675" y="2677854"/>
            <a:ext cx="147638" cy="147637"/>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5</a:t>
            </a:r>
          </a:p>
        </p:txBody>
      </p:sp>
      <p:sp>
        <p:nvSpPr>
          <p:cNvPr id="127" name="Oval 39">
            <a:extLst>
              <a:ext uri="{FF2B5EF4-FFF2-40B4-BE49-F238E27FC236}">
                <a16:creationId xmlns:a16="http://schemas.microsoft.com/office/drawing/2014/main" id="{AEF92F0F-ED53-4B48-B558-D47C9E9D9B3F}"/>
              </a:ext>
            </a:extLst>
          </p:cNvPr>
          <p:cNvSpPr>
            <a:spLocks noChangeArrowheads="1"/>
          </p:cNvSpPr>
          <p:nvPr/>
        </p:nvSpPr>
        <p:spPr bwMode="auto">
          <a:xfrm>
            <a:off x="6888163" y="2403216"/>
            <a:ext cx="147637" cy="147638"/>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6</a:t>
            </a:r>
          </a:p>
        </p:txBody>
      </p:sp>
      <p:sp>
        <p:nvSpPr>
          <p:cNvPr id="128" name="Oval 40">
            <a:extLst>
              <a:ext uri="{FF2B5EF4-FFF2-40B4-BE49-F238E27FC236}">
                <a16:creationId xmlns:a16="http://schemas.microsoft.com/office/drawing/2014/main" id="{F4F69798-EDCD-4449-B7E8-1AB5419ADBDB}"/>
              </a:ext>
            </a:extLst>
          </p:cNvPr>
          <p:cNvSpPr>
            <a:spLocks noChangeArrowheads="1"/>
          </p:cNvSpPr>
          <p:nvPr/>
        </p:nvSpPr>
        <p:spPr bwMode="auto">
          <a:xfrm>
            <a:off x="6816725" y="2547679"/>
            <a:ext cx="147638" cy="149225"/>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7</a:t>
            </a:r>
          </a:p>
        </p:txBody>
      </p:sp>
      <p:sp>
        <p:nvSpPr>
          <p:cNvPr id="129" name="Oval 41">
            <a:extLst>
              <a:ext uri="{FF2B5EF4-FFF2-40B4-BE49-F238E27FC236}">
                <a16:creationId xmlns:a16="http://schemas.microsoft.com/office/drawing/2014/main" id="{E0BB35B9-41BB-45CD-9DAC-71CC4F15D71C}"/>
              </a:ext>
            </a:extLst>
          </p:cNvPr>
          <p:cNvSpPr>
            <a:spLocks noChangeArrowheads="1"/>
          </p:cNvSpPr>
          <p:nvPr/>
        </p:nvSpPr>
        <p:spPr bwMode="auto">
          <a:xfrm>
            <a:off x="6888163" y="2620704"/>
            <a:ext cx="147637" cy="147637"/>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8</a:t>
            </a:r>
          </a:p>
        </p:txBody>
      </p:sp>
      <p:sp>
        <p:nvSpPr>
          <p:cNvPr id="130" name="Oval 42">
            <a:extLst>
              <a:ext uri="{FF2B5EF4-FFF2-40B4-BE49-F238E27FC236}">
                <a16:creationId xmlns:a16="http://schemas.microsoft.com/office/drawing/2014/main" id="{B0BEFD81-8248-4D33-B2ED-91DEE4B2E136}"/>
              </a:ext>
            </a:extLst>
          </p:cNvPr>
          <p:cNvSpPr>
            <a:spLocks noChangeArrowheads="1"/>
          </p:cNvSpPr>
          <p:nvPr/>
        </p:nvSpPr>
        <p:spPr bwMode="auto">
          <a:xfrm>
            <a:off x="6002338" y="2909629"/>
            <a:ext cx="147637" cy="149225"/>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9</a:t>
            </a:r>
          </a:p>
        </p:txBody>
      </p:sp>
      <p:sp>
        <p:nvSpPr>
          <p:cNvPr id="131" name="Oval 43">
            <a:extLst>
              <a:ext uri="{FF2B5EF4-FFF2-40B4-BE49-F238E27FC236}">
                <a16:creationId xmlns:a16="http://schemas.microsoft.com/office/drawing/2014/main" id="{AD4A9973-C086-46F4-B0CC-61BC89039208}"/>
              </a:ext>
            </a:extLst>
          </p:cNvPr>
          <p:cNvSpPr>
            <a:spLocks noChangeArrowheads="1"/>
          </p:cNvSpPr>
          <p:nvPr/>
        </p:nvSpPr>
        <p:spPr bwMode="auto">
          <a:xfrm>
            <a:off x="6019800" y="2765166"/>
            <a:ext cx="147638" cy="147638"/>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dirty="0">
                <a:solidFill>
                  <a:srgbClr val="000000"/>
                </a:solidFill>
                <a:latin typeface="+mn-lt"/>
                <a:cs typeface="Arial" panose="020B0604020202020204" pitchFamily="34" charset="0"/>
              </a:rPr>
              <a:t>10</a:t>
            </a:r>
          </a:p>
        </p:txBody>
      </p:sp>
      <p:sp>
        <p:nvSpPr>
          <p:cNvPr id="132" name="Text Box 48">
            <a:extLst>
              <a:ext uri="{FF2B5EF4-FFF2-40B4-BE49-F238E27FC236}">
                <a16:creationId xmlns:a16="http://schemas.microsoft.com/office/drawing/2014/main" id="{EC64CF5E-E302-4E0E-8887-BA35E987B97A}"/>
              </a:ext>
            </a:extLst>
          </p:cNvPr>
          <p:cNvSpPr txBox="1">
            <a:spLocks noChangeArrowheads="1"/>
          </p:cNvSpPr>
          <p:nvPr/>
        </p:nvSpPr>
        <p:spPr bwMode="auto">
          <a:xfrm>
            <a:off x="7113588" y="5446454"/>
            <a:ext cx="1425688"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spcBef>
                <a:spcPct val="0"/>
              </a:spcBef>
              <a:buClr>
                <a:srgbClr val="0000FF"/>
              </a:buClr>
              <a:buNone/>
            </a:pPr>
            <a:r>
              <a:rPr lang="zh-CN" altLang="en-US" sz="2400" b="1" dirty="0">
                <a:solidFill>
                  <a:srgbClr val="0000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蓝色用户</a:t>
            </a:r>
            <a:endParaRPr lang="en-GB" altLang="en-US" sz="2400" b="1" dirty="0">
              <a:solidFill>
                <a:srgbClr val="0000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33" name="Rectangle 60">
            <a:extLst>
              <a:ext uri="{FF2B5EF4-FFF2-40B4-BE49-F238E27FC236}">
                <a16:creationId xmlns:a16="http://schemas.microsoft.com/office/drawing/2014/main" id="{4BA85D38-8881-4876-8AFB-3D9A069EB7A9}"/>
              </a:ext>
            </a:extLst>
          </p:cNvPr>
          <p:cNvSpPr>
            <a:spLocks noChangeArrowheads="1"/>
          </p:cNvSpPr>
          <p:nvPr/>
        </p:nvSpPr>
        <p:spPr bwMode="auto">
          <a:xfrm>
            <a:off x="4427538" y="1245929"/>
            <a:ext cx="4487862" cy="231616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SzTx/>
              <a:buFont typeface="Times New Roman" panose="02020603050405020304" pitchFamily="18" charset="0"/>
              <a:buNone/>
            </a:pPr>
            <a:endParaRPr lang="en-US" altLang="en-US" sz="2400">
              <a:solidFill>
                <a:schemeClr val="bg1"/>
              </a:solidFill>
              <a:latin typeface="+mn-lt"/>
              <a:cs typeface="Arial" panose="020B0604020202020204" pitchFamily="34" charset="0"/>
            </a:endParaRPr>
          </a:p>
        </p:txBody>
      </p:sp>
      <p:sp>
        <p:nvSpPr>
          <p:cNvPr id="134" name="Rectangle 61">
            <a:extLst>
              <a:ext uri="{FF2B5EF4-FFF2-40B4-BE49-F238E27FC236}">
                <a16:creationId xmlns:a16="http://schemas.microsoft.com/office/drawing/2014/main" id="{40D63FD0-32D1-420A-9C8E-2E23B1D2030A}"/>
              </a:ext>
            </a:extLst>
          </p:cNvPr>
          <p:cNvSpPr>
            <a:spLocks noChangeArrowheads="1"/>
          </p:cNvSpPr>
          <p:nvPr/>
        </p:nvSpPr>
        <p:spPr bwMode="auto">
          <a:xfrm>
            <a:off x="4427538" y="3635116"/>
            <a:ext cx="4487862" cy="2316163"/>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SzTx/>
              <a:buFont typeface="Times New Roman" panose="02020603050405020304" pitchFamily="18" charset="0"/>
              <a:buNone/>
            </a:pPr>
            <a:endParaRPr lang="en-US" altLang="en-US" sz="2400">
              <a:solidFill>
                <a:schemeClr val="bg1"/>
              </a:solidFill>
              <a:latin typeface="+mn-lt"/>
              <a:cs typeface="Arial" panose="020B0604020202020204" pitchFamily="34" charset="0"/>
            </a:endParaRPr>
          </a:p>
        </p:txBody>
      </p:sp>
      <p:sp>
        <p:nvSpPr>
          <p:cNvPr id="135" name="Line 62">
            <a:extLst>
              <a:ext uri="{FF2B5EF4-FFF2-40B4-BE49-F238E27FC236}">
                <a16:creationId xmlns:a16="http://schemas.microsoft.com/office/drawing/2014/main" id="{0F15B175-FD52-4A8D-9F6D-52FE366DF4F6}"/>
              </a:ext>
            </a:extLst>
          </p:cNvPr>
          <p:cNvSpPr>
            <a:spLocks noChangeShapeType="1"/>
          </p:cNvSpPr>
          <p:nvPr/>
        </p:nvSpPr>
        <p:spPr bwMode="auto">
          <a:xfrm>
            <a:off x="4038600" y="3873241"/>
            <a:ext cx="762000" cy="762000"/>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6" name="Line 63">
            <a:extLst>
              <a:ext uri="{FF2B5EF4-FFF2-40B4-BE49-F238E27FC236}">
                <a16:creationId xmlns:a16="http://schemas.microsoft.com/office/drawing/2014/main" id="{51E37CA4-F82B-4FB4-991E-01BC53BD066D}"/>
              </a:ext>
            </a:extLst>
          </p:cNvPr>
          <p:cNvSpPr>
            <a:spLocks noChangeShapeType="1"/>
          </p:cNvSpPr>
          <p:nvPr/>
        </p:nvSpPr>
        <p:spPr bwMode="auto">
          <a:xfrm flipV="1">
            <a:off x="4038600" y="2652454"/>
            <a:ext cx="762000" cy="765175"/>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7" name="Rectangle 64">
            <a:extLst>
              <a:ext uri="{FF2B5EF4-FFF2-40B4-BE49-F238E27FC236}">
                <a16:creationId xmlns:a16="http://schemas.microsoft.com/office/drawing/2014/main" id="{1660B27E-C419-4400-924C-E692B4E0DAF6}"/>
              </a:ext>
            </a:extLst>
          </p:cNvPr>
          <p:cNvSpPr>
            <a:spLocks noChangeArrowheads="1"/>
          </p:cNvSpPr>
          <p:nvPr/>
        </p:nvSpPr>
        <p:spPr bwMode="auto">
          <a:xfrm>
            <a:off x="5738813" y="2514341"/>
            <a:ext cx="1216025" cy="627063"/>
          </a:xfrm>
          <a:prstGeom prst="rect">
            <a:avLst/>
          </a:prstGeom>
          <a:noFill/>
          <a:ln w="255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SzTx/>
              <a:buFont typeface="Times New Roman" panose="02020603050405020304" pitchFamily="18" charset="0"/>
              <a:buNone/>
            </a:pPr>
            <a:endParaRPr lang="en-US" altLang="en-US" sz="2400">
              <a:solidFill>
                <a:schemeClr val="bg1"/>
              </a:solidFill>
              <a:latin typeface="+mn-lt"/>
              <a:cs typeface="Arial" panose="020B0604020202020204" pitchFamily="34" charset="0"/>
            </a:endParaRPr>
          </a:p>
        </p:txBody>
      </p:sp>
      <p:sp>
        <p:nvSpPr>
          <p:cNvPr id="138" name="Line 67">
            <a:extLst>
              <a:ext uri="{FF2B5EF4-FFF2-40B4-BE49-F238E27FC236}">
                <a16:creationId xmlns:a16="http://schemas.microsoft.com/office/drawing/2014/main" id="{69A54665-D1C8-4112-B36C-3D7DD772BEF4}"/>
              </a:ext>
            </a:extLst>
          </p:cNvPr>
          <p:cNvSpPr>
            <a:spLocks noChangeShapeType="1"/>
          </p:cNvSpPr>
          <p:nvPr/>
        </p:nvSpPr>
        <p:spPr bwMode="auto">
          <a:xfrm flipV="1">
            <a:off x="5321300" y="2039679"/>
            <a:ext cx="2470150" cy="1316037"/>
          </a:xfrm>
          <a:prstGeom prst="line">
            <a:avLst/>
          </a:prstGeom>
          <a:noFill/>
          <a:ln w="12600">
            <a:solidFill>
              <a:srgbClr val="000000"/>
            </a:solidFill>
            <a:prstDash val="sysDot"/>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9" name="Rectangle 68">
            <a:extLst>
              <a:ext uri="{FF2B5EF4-FFF2-40B4-BE49-F238E27FC236}">
                <a16:creationId xmlns:a16="http://schemas.microsoft.com/office/drawing/2014/main" id="{2F559902-D0BA-4D39-B41C-113E2644FB47}"/>
              </a:ext>
            </a:extLst>
          </p:cNvPr>
          <p:cNvSpPr>
            <a:spLocks noChangeArrowheads="1"/>
          </p:cNvSpPr>
          <p:nvPr/>
        </p:nvSpPr>
        <p:spPr bwMode="auto">
          <a:xfrm>
            <a:off x="6526213" y="1823779"/>
            <a:ext cx="1997075" cy="320675"/>
          </a:xfrm>
          <a:prstGeom prst="rect">
            <a:avLst/>
          </a:prstGeom>
          <a:solidFill>
            <a:srgbClr val="FFFFFF"/>
          </a:solidFill>
          <a:ln w="255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spcBef>
                <a:spcPct val="0"/>
              </a:spcBef>
              <a:buNone/>
            </a:pPr>
            <a:r>
              <a:rPr lang="zh-CN" altLang="en-US"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相关</a:t>
            </a:r>
          </a:p>
        </p:txBody>
      </p:sp>
      <p:sp>
        <p:nvSpPr>
          <p:cNvPr id="140" name="Line 44">
            <a:extLst>
              <a:ext uri="{FF2B5EF4-FFF2-40B4-BE49-F238E27FC236}">
                <a16:creationId xmlns:a16="http://schemas.microsoft.com/office/drawing/2014/main" id="{7C5A619D-FABB-47E5-99E4-DB790F1B14C0}"/>
              </a:ext>
            </a:extLst>
          </p:cNvPr>
          <p:cNvSpPr>
            <a:spLocks noChangeShapeType="1"/>
          </p:cNvSpPr>
          <p:nvPr/>
        </p:nvSpPr>
        <p:spPr bwMode="auto">
          <a:xfrm>
            <a:off x="5748338" y="3911601"/>
            <a:ext cx="1587" cy="1882775"/>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5">
            <a:extLst>
              <a:ext uri="{FF2B5EF4-FFF2-40B4-BE49-F238E27FC236}">
                <a16:creationId xmlns:a16="http://schemas.microsoft.com/office/drawing/2014/main" id="{53580B5E-B52B-452A-A428-685BD84ED63B}"/>
              </a:ext>
            </a:extLst>
          </p:cNvPr>
          <p:cNvSpPr>
            <a:spLocks noChangeShapeType="1"/>
          </p:cNvSpPr>
          <p:nvPr/>
        </p:nvSpPr>
        <p:spPr bwMode="auto">
          <a:xfrm>
            <a:off x="5470525" y="5492751"/>
            <a:ext cx="2305050" cy="1588"/>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42" name="Rectangle 46">
            <a:extLst>
              <a:ext uri="{FF2B5EF4-FFF2-40B4-BE49-F238E27FC236}">
                <a16:creationId xmlns:a16="http://schemas.microsoft.com/office/drawing/2014/main" id="{07CC4395-CD95-4073-BFD3-F1D60C452B2C}"/>
              </a:ext>
            </a:extLst>
          </p:cNvPr>
          <p:cNvSpPr>
            <a:spLocks noChangeArrowheads="1"/>
          </p:cNvSpPr>
          <p:nvPr/>
        </p:nvSpPr>
        <p:spPr bwMode="auto">
          <a:xfrm>
            <a:off x="5748338" y="4249739"/>
            <a:ext cx="1216025" cy="1233487"/>
          </a:xfrm>
          <a:prstGeom prst="rect">
            <a:avLst/>
          </a:prstGeom>
          <a:noFill/>
          <a:ln w="648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SzTx/>
              <a:buFont typeface="Times New Roman" panose="02020603050405020304" pitchFamily="18" charset="0"/>
              <a:buNone/>
            </a:pPr>
            <a:endParaRPr lang="en-US" altLang="en-US" sz="2400">
              <a:solidFill>
                <a:schemeClr val="bg1"/>
              </a:solidFill>
              <a:latin typeface="+mn-lt"/>
              <a:cs typeface="Arial" panose="020B0604020202020204" pitchFamily="34" charset="0"/>
            </a:endParaRPr>
          </a:p>
        </p:txBody>
      </p:sp>
      <p:sp>
        <p:nvSpPr>
          <p:cNvPr id="143" name="Text Box 48">
            <a:extLst>
              <a:ext uri="{FF2B5EF4-FFF2-40B4-BE49-F238E27FC236}">
                <a16:creationId xmlns:a16="http://schemas.microsoft.com/office/drawing/2014/main" id="{C0D6E023-B72C-443B-9970-38B483A6CB84}"/>
              </a:ext>
            </a:extLst>
          </p:cNvPr>
          <p:cNvSpPr txBox="1">
            <a:spLocks noChangeArrowheads="1"/>
          </p:cNvSpPr>
          <p:nvPr/>
        </p:nvSpPr>
        <p:spPr bwMode="auto">
          <a:xfrm>
            <a:off x="4491038" y="3608388"/>
            <a:ext cx="800517"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eaLnBrk="1" hangingPunct="1">
              <a:lnSpc>
                <a:spcPct val="100000"/>
              </a:lnSpc>
              <a:spcBef>
                <a:spcPct val="0"/>
              </a:spcBef>
              <a:buClr>
                <a:srgbClr val="CC00CC"/>
              </a:buClr>
              <a:buSzTx/>
              <a:buFont typeface="Verdana" panose="020B0604030504040204" pitchFamily="34" charset="0"/>
              <a:buNone/>
            </a:pPr>
            <a:r>
              <a:rPr lang="zh-CN" altLang="en-US" sz="2400" b="1" dirty="0">
                <a:solidFill>
                  <a:srgbClr val="CC00C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紫色</a:t>
            </a:r>
            <a:endParaRPr lang="en-US" altLang="zh-CN" sz="2400" b="1" dirty="0">
              <a:solidFill>
                <a:srgbClr val="CC00C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eaLnBrk="1" hangingPunct="1">
              <a:lnSpc>
                <a:spcPct val="100000"/>
              </a:lnSpc>
              <a:spcBef>
                <a:spcPct val="0"/>
              </a:spcBef>
              <a:buClr>
                <a:srgbClr val="CC00CC"/>
              </a:buClr>
              <a:buSzTx/>
              <a:buFont typeface="Verdana" panose="020B0604030504040204" pitchFamily="34" charset="0"/>
              <a:buNone/>
            </a:pPr>
            <a:r>
              <a:rPr lang="zh-CN" altLang="en-US" sz="2400" b="1" dirty="0">
                <a:solidFill>
                  <a:srgbClr val="CC00C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a:t>
            </a:r>
            <a:endParaRPr lang="en-GB" altLang="en-US" sz="2400" b="1" dirty="0">
              <a:solidFill>
                <a:srgbClr val="CC00CC"/>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44" name="Oval 53">
            <a:extLst>
              <a:ext uri="{FF2B5EF4-FFF2-40B4-BE49-F238E27FC236}">
                <a16:creationId xmlns:a16="http://schemas.microsoft.com/office/drawing/2014/main" id="{4642FEF9-DCFE-4B9A-841A-A3F84775686E}"/>
              </a:ext>
            </a:extLst>
          </p:cNvPr>
          <p:cNvSpPr>
            <a:spLocks noChangeArrowheads="1"/>
          </p:cNvSpPr>
          <p:nvPr/>
        </p:nvSpPr>
        <p:spPr bwMode="auto">
          <a:xfrm>
            <a:off x="5776913" y="4681539"/>
            <a:ext cx="147637" cy="147637"/>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1</a:t>
            </a:r>
          </a:p>
        </p:txBody>
      </p:sp>
      <p:sp>
        <p:nvSpPr>
          <p:cNvPr id="145" name="Oval 54">
            <a:extLst>
              <a:ext uri="{FF2B5EF4-FFF2-40B4-BE49-F238E27FC236}">
                <a16:creationId xmlns:a16="http://schemas.microsoft.com/office/drawing/2014/main" id="{9F4DEF96-2964-4855-A4BF-1E7E1D611F9C}"/>
              </a:ext>
            </a:extLst>
          </p:cNvPr>
          <p:cNvSpPr>
            <a:spLocks noChangeArrowheads="1"/>
          </p:cNvSpPr>
          <p:nvPr/>
        </p:nvSpPr>
        <p:spPr bwMode="auto">
          <a:xfrm>
            <a:off x="5922963" y="4757739"/>
            <a:ext cx="147637" cy="147637"/>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2</a:t>
            </a:r>
          </a:p>
        </p:txBody>
      </p:sp>
      <p:sp>
        <p:nvSpPr>
          <p:cNvPr id="146" name="Oval 55">
            <a:extLst>
              <a:ext uri="{FF2B5EF4-FFF2-40B4-BE49-F238E27FC236}">
                <a16:creationId xmlns:a16="http://schemas.microsoft.com/office/drawing/2014/main" id="{81641D6D-3E43-4523-A8F9-CE2CE45C00B3}"/>
              </a:ext>
            </a:extLst>
          </p:cNvPr>
          <p:cNvSpPr>
            <a:spLocks noChangeArrowheads="1"/>
          </p:cNvSpPr>
          <p:nvPr/>
        </p:nvSpPr>
        <p:spPr bwMode="auto">
          <a:xfrm>
            <a:off x="5922963" y="4681539"/>
            <a:ext cx="147637" cy="147637"/>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3</a:t>
            </a:r>
          </a:p>
        </p:txBody>
      </p:sp>
      <p:sp>
        <p:nvSpPr>
          <p:cNvPr id="147" name="Oval 56">
            <a:extLst>
              <a:ext uri="{FF2B5EF4-FFF2-40B4-BE49-F238E27FC236}">
                <a16:creationId xmlns:a16="http://schemas.microsoft.com/office/drawing/2014/main" id="{7E9D91CC-02FE-4024-85A3-E5D775D0F62F}"/>
              </a:ext>
            </a:extLst>
          </p:cNvPr>
          <p:cNvSpPr>
            <a:spLocks noChangeArrowheads="1"/>
          </p:cNvSpPr>
          <p:nvPr/>
        </p:nvSpPr>
        <p:spPr bwMode="auto">
          <a:xfrm>
            <a:off x="5849938" y="4611689"/>
            <a:ext cx="147637" cy="149225"/>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4</a:t>
            </a:r>
          </a:p>
        </p:txBody>
      </p:sp>
      <p:sp>
        <p:nvSpPr>
          <p:cNvPr id="148" name="Oval 57">
            <a:extLst>
              <a:ext uri="{FF2B5EF4-FFF2-40B4-BE49-F238E27FC236}">
                <a16:creationId xmlns:a16="http://schemas.microsoft.com/office/drawing/2014/main" id="{04E114FF-B3AE-49DF-AC03-7680388F7BFC}"/>
              </a:ext>
            </a:extLst>
          </p:cNvPr>
          <p:cNvSpPr>
            <a:spLocks noChangeArrowheads="1"/>
          </p:cNvSpPr>
          <p:nvPr/>
        </p:nvSpPr>
        <p:spPr bwMode="auto">
          <a:xfrm>
            <a:off x="6391275" y="4567239"/>
            <a:ext cx="147638" cy="147637"/>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5</a:t>
            </a:r>
          </a:p>
        </p:txBody>
      </p:sp>
      <p:sp>
        <p:nvSpPr>
          <p:cNvPr id="149" name="Oval 58">
            <a:extLst>
              <a:ext uri="{FF2B5EF4-FFF2-40B4-BE49-F238E27FC236}">
                <a16:creationId xmlns:a16="http://schemas.microsoft.com/office/drawing/2014/main" id="{400F3B82-476A-436C-AD6D-E9DDACFD35EA}"/>
              </a:ext>
            </a:extLst>
          </p:cNvPr>
          <p:cNvSpPr>
            <a:spLocks noChangeArrowheads="1"/>
          </p:cNvSpPr>
          <p:nvPr/>
        </p:nvSpPr>
        <p:spPr bwMode="auto">
          <a:xfrm>
            <a:off x="6862763" y="4105276"/>
            <a:ext cx="147637" cy="147638"/>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6</a:t>
            </a:r>
          </a:p>
        </p:txBody>
      </p:sp>
      <p:sp>
        <p:nvSpPr>
          <p:cNvPr id="150" name="Oval 59">
            <a:extLst>
              <a:ext uri="{FF2B5EF4-FFF2-40B4-BE49-F238E27FC236}">
                <a16:creationId xmlns:a16="http://schemas.microsoft.com/office/drawing/2014/main" id="{756EAA52-DA10-4C75-9555-654609FE82F4}"/>
              </a:ext>
            </a:extLst>
          </p:cNvPr>
          <p:cNvSpPr>
            <a:spLocks noChangeArrowheads="1"/>
          </p:cNvSpPr>
          <p:nvPr/>
        </p:nvSpPr>
        <p:spPr bwMode="auto">
          <a:xfrm>
            <a:off x="6791325" y="4249739"/>
            <a:ext cx="147638" cy="149225"/>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7</a:t>
            </a:r>
          </a:p>
        </p:txBody>
      </p:sp>
      <p:sp>
        <p:nvSpPr>
          <p:cNvPr id="151" name="Oval 60">
            <a:extLst>
              <a:ext uri="{FF2B5EF4-FFF2-40B4-BE49-F238E27FC236}">
                <a16:creationId xmlns:a16="http://schemas.microsoft.com/office/drawing/2014/main" id="{86E33630-3DC5-4029-B864-BA5C5582BA1B}"/>
              </a:ext>
            </a:extLst>
          </p:cNvPr>
          <p:cNvSpPr>
            <a:spLocks noChangeArrowheads="1"/>
          </p:cNvSpPr>
          <p:nvPr/>
        </p:nvSpPr>
        <p:spPr bwMode="auto">
          <a:xfrm>
            <a:off x="6862763" y="4322764"/>
            <a:ext cx="147637" cy="147637"/>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8</a:t>
            </a:r>
          </a:p>
        </p:txBody>
      </p:sp>
      <p:sp>
        <p:nvSpPr>
          <p:cNvPr id="152" name="Oval 61">
            <a:extLst>
              <a:ext uri="{FF2B5EF4-FFF2-40B4-BE49-F238E27FC236}">
                <a16:creationId xmlns:a16="http://schemas.microsoft.com/office/drawing/2014/main" id="{92EC5B3C-7EDA-4BB8-8B68-BF425EEF17E9}"/>
              </a:ext>
            </a:extLst>
          </p:cNvPr>
          <p:cNvSpPr>
            <a:spLocks noChangeArrowheads="1"/>
          </p:cNvSpPr>
          <p:nvPr/>
        </p:nvSpPr>
        <p:spPr bwMode="auto">
          <a:xfrm>
            <a:off x="5976938" y="4611689"/>
            <a:ext cx="147637" cy="149225"/>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9</a:t>
            </a:r>
          </a:p>
        </p:txBody>
      </p:sp>
      <p:sp>
        <p:nvSpPr>
          <p:cNvPr id="153" name="Oval 62">
            <a:extLst>
              <a:ext uri="{FF2B5EF4-FFF2-40B4-BE49-F238E27FC236}">
                <a16:creationId xmlns:a16="http://schemas.microsoft.com/office/drawing/2014/main" id="{17D5FD7A-4499-4E44-A7BF-9D144BF1ECCA}"/>
              </a:ext>
            </a:extLst>
          </p:cNvPr>
          <p:cNvSpPr>
            <a:spLocks noChangeArrowheads="1"/>
          </p:cNvSpPr>
          <p:nvPr/>
        </p:nvSpPr>
        <p:spPr bwMode="auto">
          <a:xfrm>
            <a:off x="5994400" y="4467226"/>
            <a:ext cx="147638" cy="147638"/>
          </a:xfrm>
          <a:prstGeom prst="ellipse">
            <a:avLst/>
          </a:prstGeom>
          <a:solidFill>
            <a:srgbClr val="CCFFFF"/>
          </a:solidFill>
          <a:ln w="93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1000">
                <a:solidFill>
                  <a:srgbClr val="000000"/>
                </a:solidFill>
                <a:latin typeface="+mn-lt"/>
                <a:cs typeface="Arial" panose="020B0604020202020204" pitchFamily="34" charset="0"/>
              </a:rPr>
              <a:t>10</a:t>
            </a:r>
          </a:p>
        </p:txBody>
      </p:sp>
      <p:sp>
        <p:nvSpPr>
          <p:cNvPr id="154" name="Line 63">
            <a:extLst>
              <a:ext uri="{FF2B5EF4-FFF2-40B4-BE49-F238E27FC236}">
                <a16:creationId xmlns:a16="http://schemas.microsoft.com/office/drawing/2014/main" id="{EFC2FE67-5486-498C-8A96-099DF83FFFA5}"/>
              </a:ext>
            </a:extLst>
          </p:cNvPr>
          <p:cNvSpPr>
            <a:spLocks noChangeShapeType="1"/>
          </p:cNvSpPr>
          <p:nvPr/>
        </p:nvSpPr>
        <p:spPr bwMode="auto">
          <a:xfrm>
            <a:off x="5651500" y="4981576"/>
            <a:ext cx="1588" cy="457200"/>
          </a:xfrm>
          <a:prstGeom prst="line">
            <a:avLst/>
          </a:prstGeom>
          <a:noFill/>
          <a:ln w="936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5" name="Rectangle 65">
            <a:extLst>
              <a:ext uri="{FF2B5EF4-FFF2-40B4-BE49-F238E27FC236}">
                <a16:creationId xmlns:a16="http://schemas.microsoft.com/office/drawing/2014/main" id="{56547E43-4CC0-435D-B6E1-C082E0C54B6F}"/>
              </a:ext>
            </a:extLst>
          </p:cNvPr>
          <p:cNvSpPr>
            <a:spLocks noChangeArrowheads="1"/>
          </p:cNvSpPr>
          <p:nvPr/>
        </p:nvSpPr>
        <p:spPr bwMode="auto">
          <a:xfrm>
            <a:off x="5765800" y="4252914"/>
            <a:ext cx="1216025" cy="627062"/>
          </a:xfrm>
          <a:prstGeom prst="rect">
            <a:avLst/>
          </a:prstGeom>
          <a:noFill/>
          <a:ln w="255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SzTx/>
              <a:buFont typeface="Times New Roman" panose="02020603050405020304" pitchFamily="18" charset="0"/>
              <a:buNone/>
            </a:pPr>
            <a:endParaRPr lang="en-US" altLang="en-US" sz="2400">
              <a:solidFill>
                <a:schemeClr val="bg1"/>
              </a:solidFill>
              <a:latin typeface="+mn-lt"/>
              <a:cs typeface="Arial" panose="020B0604020202020204" pitchFamily="34" charset="0"/>
            </a:endParaRPr>
          </a:p>
        </p:txBody>
      </p:sp>
      <p:sp>
        <p:nvSpPr>
          <p:cNvPr id="156" name="Line 66">
            <a:extLst>
              <a:ext uri="{FF2B5EF4-FFF2-40B4-BE49-F238E27FC236}">
                <a16:creationId xmlns:a16="http://schemas.microsoft.com/office/drawing/2014/main" id="{6B74D087-E485-4E4F-9573-A064EB058473}"/>
              </a:ext>
            </a:extLst>
          </p:cNvPr>
          <p:cNvSpPr>
            <a:spLocks noChangeShapeType="1"/>
          </p:cNvSpPr>
          <p:nvPr/>
        </p:nvSpPr>
        <p:spPr bwMode="auto">
          <a:xfrm flipV="1">
            <a:off x="5318125" y="3794126"/>
            <a:ext cx="2470150" cy="1316038"/>
          </a:xfrm>
          <a:prstGeom prst="line">
            <a:avLst/>
          </a:prstGeom>
          <a:noFill/>
          <a:ln w="12600">
            <a:solidFill>
              <a:srgbClr val="000000"/>
            </a:solidFill>
            <a:prstDash val="sysDot"/>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57" name="Rectangle 67">
            <a:extLst>
              <a:ext uri="{FF2B5EF4-FFF2-40B4-BE49-F238E27FC236}">
                <a16:creationId xmlns:a16="http://schemas.microsoft.com/office/drawing/2014/main" id="{2CC3A80D-21B1-45DF-83CF-C612E1F12D3E}"/>
              </a:ext>
            </a:extLst>
          </p:cNvPr>
          <p:cNvSpPr>
            <a:spLocks noChangeArrowheads="1"/>
          </p:cNvSpPr>
          <p:nvPr/>
        </p:nvSpPr>
        <p:spPr bwMode="auto">
          <a:xfrm>
            <a:off x="6781800" y="4638676"/>
            <a:ext cx="1997075" cy="625475"/>
          </a:xfrm>
          <a:prstGeom prst="rect">
            <a:avLst/>
          </a:prstGeom>
          <a:solidFill>
            <a:srgbClr val="FFFFFF"/>
          </a:solidFill>
          <a:ln w="2556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eaLnBrk="1" hangingPunct="1">
              <a:lnSpc>
                <a:spcPct val="100000"/>
              </a:lnSpc>
              <a:spcBef>
                <a:spcPct val="0"/>
              </a:spcBef>
              <a:buSzTx/>
              <a:buFont typeface="Verdana" panose="020B0604030504040204" pitchFamily="34" charset="0"/>
              <a:buNone/>
            </a:pPr>
            <a:r>
              <a:rPr lang="zh-CN" altLang="en-US"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相关</a:t>
            </a:r>
            <a:endParaRPr lang="en-US" altLang="zh-CN"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eaLnBrk="1" hangingPunct="1">
              <a:lnSpc>
                <a:spcPct val="100000"/>
              </a:lnSpc>
              <a:spcBef>
                <a:spcPct val="0"/>
              </a:spcBef>
              <a:buSzTx/>
              <a:buFont typeface="Verdana" panose="020B0604030504040204" pitchFamily="34" charset="0"/>
              <a:buNone/>
            </a:pPr>
            <a:r>
              <a:rPr lang="zh-CN" altLang="en-US"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不同的偏移量</a:t>
            </a:r>
            <a:endParaRPr lang="en-GB" altLang="en-US"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58" name="Freeform 1">
            <a:extLst>
              <a:ext uri="{FF2B5EF4-FFF2-40B4-BE49-F238E27FC236}">
                <a16:creationId xmlns:a16="http://schemas.microsoft.com/office/drawing/2014/main" id="{F3308D52-0EDE-4414-9A32-B1AD8DE810F7}"/>
              </a:ext>
            </a:extLst>
          </p:cNvPr>
          <p:cNvSpPr>
            <a:spLocks noChangeArrowheads="1"/>
          </p:cNvSpPr>
          <p:nvPr/>
        </p:nvSpPr>
        <p:spPr bwMode="auto">
          <a:xfrm>
            <a:off x="422275" y="3198555"/>
            <a:ext cx="3211513" cy="1058863"/>
          </a:xfrm>
          <a:custGeom>
            <a:avLst/>
            <a:gdLst>
              <a:gd name="T0" fmla="*/ 0 w 2367"/>
              <a:gd name="T1" fmla="*/ 2147483647 h 771"/>
              <a:gd name="T2" fmla="*/ 2147483647 w 2367"/>
              <a:gd name="T3" fmla="*/ 2147483647 h 771"/>
              <a:gd name="T4" fmla="*/ 2147483647 w 2367"/>
              <a:gd name="T5" fmla="*/ 2147483647 h 771"/>
              <a:gd name="T6" fmla="*/ 2147483647 w 2367"/>
              <a:gd name="T7" fmla="*/ 2147483647 h 771"/>
              <a:gd name="T8" fmla="*/ 2147483647 w 2367"/>
              <a:gd name="T9" fmla="*/ 2147483647 h 771"/>
              <a:gd name="T10" fmla="*/ 2147483647 w 2367"/>
              <a:gd name="T11" fmla="*/ 2147483647 h 771"/>
              <a:gd name="T12" fmla="*/ 2147483647 w 2367"/>
              <a:gd name="T13" fmla="*/ 0 h 771"/>
              <a:gd name="T14" fmla="*/ 2147483647 w 2367"/>
              <a:gd name="T15" fmla="*/ 2147483647 h 771"/>
              <a:gd name="T16" fmla="*/ 2147483647 w 2367"/>
              <a:gd name="T17" fmla="*/ 2147483647 h 771"/>
              <a:gd name="T18" fmla="*/ 2147483647 w 2367"/>
              <a:gd name="T19" fmla="*/ 2147483647 h 771"/>
              <a:gd name="T20" fmla="*/ 2147483647 w 2367"/>
              <a:gd name="T21" fmla="*/ 2147483647 h 771"/>
              <a:gd name="T22" fmla="*/ 2147483647 w 2367"/>
              <a:gd name="T23" fmla="*/ 2147483647 h 771"/>
              <a:gd name="T24" fmla="*/ 2147483647 w 2367"/>
              <a:gd name="T25" fmla="*/ 2147483647 h 771"/>
              <a:gd name="T26" fmla="*/ 2147483647 w 2367"/>
              <a:gd name="T27" fmla="*/ 2147483647 h 771"/>
              <a:gd name="T28" fmla="*/ 2147483647 w 2367"/>
              <a:gd name="T29" fmla="*/ 2147483647 h 771"/>
              <a:gd name="T30" fmla="*/ 2147483647 w 2367"/>
              <a:gd name="T31" fmla="*/ 2147483647 h 771"/>
              <a:gd name="T32" fmla="*/ 2147483647 w 2367"/>
              <a:gd name="T33" fmla="*/ 2147483647 h 771"/>
              <a:gd name="T34" fmla="*/ 0 w 2367"/>
              <a:gd name="T35" fmla="*/ 2147483647 h 77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67"/>
              <a:gd name="T55" fmla="*/ 0 h 771"/>
              <a:gd name="T56" fmla="*/ 2367 w 2367"/>
              <a:gd name="T57" fmla="*/ 771 h 77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67" h="771">
                <a:moveTo>
                  <a:pt x="0" y="342"/>
                </a:moveTo>
                <a:lnTo>
                  <a:pt x="264" y="627"/>
                </a:lnTo>
                <a:lnTo>
                  <a:pt x="531" y="729"/>
                </a:lnTo>
                <a:lnTo>
                  <a:pt x="786" y="771"/>
                </a:lnTo>
                <a:lnTo>
                  <a:pt x="1065" y="537"/>
                </a:lnTo>
                <a:lnTo>
                  <a:pt x="1314" y="180"/>
                </a:lnTo>
                <a:lnTo>
                  <a:pt x="1587" y="0"/>
                </a:lnTo>
                <a:lnTo>
                  <a:pt x="1848" y="168"/>
                </a:lnTo>
                <a:lnTo>
                  <a:pt x="2115" y="573"/>
                </a:lnTo>
                <a:lnTo>
                  <a:pt x="2367" y="591"/>
                </a:lnTo>
                <a:lnTo>
                  <a:pt x="2121" y="678"/>
                </a:lnTo>
                <a:lnTo>
                  <a:pt x="1854" y="42"/>
                </a:lnTo>
                <a:lnTo>
                  <a:pt x="1329" y="33"/>
                </a:lnTo>
                <a:lnTo>
                  <a:pt x="795" y="678"/>
                </a:lnTo>
                <a:lnTo>
                  <a:pt x="534" y="627"/>
                </a:lnTo>
                <a:lnTo>
                  <a:pt x="267" y="678"/>
                </a:lnTo>
                <a:lnTo>
                  <a:pt x="3" y="138"/>
                </a:lnTo>
                <a:lnTo>
                  <a:pt x="0" y="34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59" name="Freeform 2">
            <a:extLst>
              <a:ext uri="{FF2B5EF4-FFF2-40B4-BE49-F238E27FC236}">
                <a16:creationId xmlns:a16="http://schemas.microsoft.com/office/drawing/2014/main" id="{36043344-A0D3-4912-9E54-3C425B0F7F0A}"/>
              </a:ext>
            </a:extLst>
          </p:cNvPr>
          <p:cNvSpPr>
            <a:spLocks noChangeArrowheads="1"/>
          </p:cNvSpPr>
          <p:nvPr/>
        </p:nvSpPr>
        <p:spPr bwMode="auto">
          <a:xfrm>
            <a:off x="427038" y="3247768"/>
            <a:ext cx="3227387" cy="1076325"/>
          </a:xfrm>
          <a:custGeom>
            <a:avLst/>
            <a:gdLst>
              <a:gd name="T0" fmla="*/ 2147483647 w 2379"/>
              <a:gd name="T1" fmla="*/ 2147483647 h 783"/>
              <a:gd name="T2" fmla="*/ 2147483647 w 2379"/>
              <a:gd name="T3" fmla="*/ 2147483647 h 783"/>
              <a:gd name="T4" fmla="*/ 2147483647 w 2379"/>
              <a:gd name="T5" fmla="*/ 2147483647 h 783"/>
              <a:gd name="T6" fmla="*/ 2147483647 w 2379"/>
              <a:gd name="T7" fmla="*/ 2147483647 h 783"/>
              <a:gd name="T8" fmla="*/ 2147483647 w 2379"/>
              <a:gd name="T9" fmla="*/ 0 h 783"/>
              <a:gd name="T10" fmla="*/ 2147483647 w 2379"/>
              <a:gd name="T11" fmla="*/ 2147483647 h 783"/>
              <a:gd name="T12" fmla="*/ 2147483647 w 2379"/>
              <a:gd name="T13" fmla="*/ 2147483647 h 783"/>
              <a:gd name="T14" fmla="*/ 2147483647 w 2379"/>
              <a:gd name="T15" fmla="*/ 2147483647 h 783"/>
              <a:gd name="T16" fmla="*/ 2147483647 w 2379"/>
              <a:gd name="T17" fmla="*/ 2147483647 h 783"/>
              <a:gd name="T18" fmla="*/ 2147483647 w 2379"/>
              <a:gd name="T19" fmla="*/ 2147483647 h 783"/>
              <a:gd name="T20" fmla="*/ 2147483647 w 2379"/>
              <a:gd name="T21" fmla="*/ 2147483647 h 783"/>
              <a:gd name="T22" fmla="*/ 2147483647 w 2379"/>
              <a:gd name="T23" fmla="*/ 2147483647 h 783"/>
              <a:gd name="T24" fmla="*/ 2147483647 w 2379"/>
              <a:gd name="T25" fmla="*/ 2147483647 h 783"/>
              <a:gd name="T26" fmla="*/ 2147483647 w 2379"/>
              <a:gd name="T27" fmla="*/ 2147483647 h 783"/>
              <a:gd name="T28" fmla="*/ 2147483647 w 2379"/>
              <a:gd name="T29" fmla="*/ 2147483647 h 783"/>
              <a:gd name="T30" fmla="*/ 2147483647 w 2379"/>
              <a:gd name="T31" fmla="*/ 2147483647 h 783"/>
              <a:gd name="T32" fmla="*/ 2147483647 w 2379"/>
              <a:gd name="T33" fmla="*/ 2147483647 h 783"/>
              <a:gd name="T34" fmla="*/ 0 w 2379"/>
              <a:gd name="T35" fmla="*/ 2147483647 h 783"/>
              <a:gd name="T36" fmla="*/ 2147483647 w 2379"/>
              <a:gd name="T37" fmla="*/ 2147483647 h 7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79"/>
              <a:gd name="T58" fmla="*/ 0 h 783"/>
              <a:gd name="T59" fmla="*/ 2379 w 2379"/>
              <a:gd name="T60" fmla="*/ 783 h 7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79" h="783">
                <a:moveTo>
                  <a:pt x="6" y="99"/>
                </a:moveTo>
                <a:lnTo>
                  <a:pt x="270" y="642"/>
                </a:lnTo>
                <a:lnTo>
                  <a:pt x="534" y="582"/>
                </a:lnTo>
                <a:lnTo>
                  <a:pt x="792" y="642"/>
                </a:lnTo>
                <a:lnTo>
                  <a:pt x="1326" y="0"/>
                </a:lnTo>
                <a:lnTo>
                  <a:pt x="1854" y="3"/>
                </a:lnTo>
                <a:lnTo>
                  <a:pt x="2115" y="639"/>
                </a:lnTo>
                <a:lnTo>
                  <a:pt x="2367" y="561"/>
                </a:lnTo>
                <a:lnTo>
                  <a:pt x="2379" y="783"/>
                </a:lnTo>
                <a:lnTo>
                  <a:pt x="2103" y="777"/>
                </a:lnTo>
                <a:lnTo>
                  <a:pt x="1836" y="492"/>
                </a:lnTo>
                <a:lnTo>
                  <a:pt x="1587" y="408"/>
                </a:lnTo>
                <a:lnTo>
                  <a:pt x="1323" y="375"/>
                </a:lnTo>
                <a:lnTo>
                  <a:pt x="1047" y="546"/>
                </a:lnTo>
                <a:lnTo>
                  <a:pt x="786" y="672"/>
                </a:lnTo>
                <a:lnTo>
                  <a:pt x="516" y="732"/>
                </a:lnTo>
                <a:lnTo>
                  <a:pt x="261" y="717"/>
                </a:lnTo>
                <a:lnTo>
                  <a:pt x="0" y="699"/>
                </a:lnTo>
                <a:lnTo>
                  <a:pt x="3" y="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0" name="Line 3">
            <a:extLst>
              <a:ext uri="{FF2B5EF4-FFF2-40B4-BE49-F238E27FC236}">
                <a16:creationId xmlns:a16="http://schemas.microsoft.com/office/drawing/2014/main" id="{1F30527D-05F1-40B7-81CF-F6247F1DE552}"/>
              </a:ext>
            </a:extLst>
          </p:cNvPr>
          <p:cNvSpPr>
            <a:spLocks noChangeShapeType="1"/>
          </p:cNvSpPr>
          <p:nvPr/>
        </p:nvSpPr>
        <p:spPr bwMode="auto">
          <a:xfrm flipV="1">
            <a:off x="423863" y="2925505"/>
            <a:ext cx="1587" cy="1476375"/>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61" name="Line 4">
            <a:extLst>
              <a:ext uri="{FF2B5EF4-FFF2-40B4-BE49-F238E27FC236}">
                <a16:creationId xmlns:a16="http://schemas.microsoft.com/office/drawing/2014/main" id="{33BCE36A-F424-4BA4-B346-F229898794CC}"/>
              </a:ext>
            </a:extLst>
          </p:cNvPr>
          <p:cNvSpPr>
            <a:spLocks noChangeShapeType="1"/>
          </p:cNvSpPr>
          <p:nvPr/>
        </p:nvSpPr>
        <p:spPr bwMode="auto">
          <a:xfrm flipV="1">
            <a:off x="781050" y="2914393"/>
            <a:ext cx="1588" cy="1476375"/>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
            <a:extLst>
              <a:ext uri="{FF2B5EF4-FFF2-40B4-BE49-F238E27FC236}">
                <a16:creationId xmlns:a16="http://schemas.microsoft.com/office/drawing/2014/main" id="{081D6693-A855-4096-A741-575CC0A7A3D9}"/>
              </a:ext>
            </a:extLst>
          </p:cNvPr>
          <p:cNvSpPr>
            <a:spLocks noChangeShapeType="1"/>
          </p:cNvSpPr>
          <p:nvPr/>
        </p:nvSpPr>
        <p:spPr bwMode="auto">
          <a:xfrm flipV="1">
            <a:off x="1139825" y="2925505"/>
            <a:ext cx="1588" cy="1476375"/>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
            <a:extLst>
              <a:ext uri="{FF2B5EF4-FFF2-40B4-BE49-F238E27FC236}">
                <a16:creationId xmlns:a16="http://schemas.microsoft.com/office/drawing/2014/main" id="{2FC75B6B-0F61-4131-9921-6923AAEA2F8B}"/>
              </a:ext>
            </a:extLst>
          </p:cNvPr>
          <p:cNvSpPr>
            <a:spLocks noChangeShapeType="1"/>
          </p:cNvSpPr>
          <p:nvPr/>
        </p:nvSpPr>
        <p:spPr bwMode="auto">
          <a:xfrm flipH="1" flipV="1">
            <a:off x="1497013" y="2914393"/>
            <a:ext cx="20637" cy="1501775"/>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64" name="Line 7">
            <a:extLst>
              <a:ext uri="{FF2B5EF4-FFF2-40B4-BE49-F238E27FC236}">
                <a16:creationId xmlns:a16="http://schemas.microsoft.com/office/drawing/2014/main" id="{A5B39289-5046-409F-9F35-68B4266EF70F}"/>
              </a:ext>
            </a:extLst>
          </p:cNvPr>
          <p:cNvSpPr>
            <a:spLocks noChangeShapeType="1"/>
          </p:cNvSpPr>
          <p:nvPr/>
        </p:nvSpPr>
        <p:spPr bwMode="auto">
          <a:xfrm flipV="1">
            <a:off x="1855788" y="2925505"/>
            <a:ext cx="1587" cy="1476375"/>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65" name="Line 8">
            <a:extLst>
              <a:ext uri="{FF2B5EF4-FFF2-40B4-BE49-F238E27FC236}">
                <a16:creationId xmlns:a16="http://schemas.microsoft.com/office/drawing/2014/main" id="{B8479333-72E4-49F3-B834-68FA58ABD797}"/>
              </a:ext>
            </a:extLst>
          </p:cNvPr>
          <p:cNvSpPr>
            <a:spLocks noChangeShapeType="1"/>
          </p:cNvSpPr>
          <p:nvPr/>
        </p:nvSpPr>
        <p:spPr bwMode="auto">
          <a:xfrm flipV="1">
            <a:off x="2214563" y="2915980"/>
            <a:ext cx="1587" cy="1476375"/>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66" name="Line 9">
            <a:extLst>
              <a:ext uri="{FF2B5EF4-FFF2-40B4-BE49-F238E27FC236}">
                <a16:creationId xmlns:a16="http://schemas.microsoft.com/office/drawing/2014/main" id="{73E7DB4E-7D0C-43D3-9F22-8C6BBB7599AE}"/>
              </a:ext>
            </a:extLst>
          </p:cNvPr>
          <p:cNvSpPr>
            <a:spLocks noChangeShapeType="1"/>
          </p:cNvSpPr>
          <p:nvPr/>
        </p:nvSpPr>
        <p:spPr bwMode="auto">
          <a:xfrm flipV="1">
            <a:off x="2566988" y="2914393"/>
            <a:ext cx="4762" cy="1501775"/>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0">
            <a:extLst>
              <a:ext uri="{FF2B5EF4-FFF2-40B4-BE49-F238E27FC236}">
                <a16:creationId xmlns:a16="http://schemas.microsoft.com/office/drawing/2014/main" id="{57383018-BC01-4244-A936-FFF599019A1D}"/>
              </a:ext>
            </a:extLst>
          </p:cNvPr>
          <p:cNvSpPr>
            <a:spLocks noChangeShapeType="1"/>
          </p:cNvSpPr>
          <p:nvPr/>
        </p:nvSpPr>
        <p:spPr bwMode="auto">
          <a:xfrm flipV="1">
            <a:off x="2930525" y="2928680"/>
            <a:ext cx="1588" cy="1476375"/>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68" name="Line 11">
            <a:extLst>
              <a:ext uri="{FF2B5EF4-FFF2-40B4-BE49-F238E27FC236}">
                <a16:creationId xmlns:a16="http://schemas.microsoft.com/office/drawing/2014/main" id="{9A55F615-98D3-48C2-A5AE-DB8E9862D91C}"/>
              </a:ext>
            </a:extLst>
          </p:cNvPr>
          <p:cNvSpPr>
            <a:spLocks noChangeShapeType="1"/>
          </p:cNvSpPr>
          <p:nvPr/>
        </p:nvSpPr>
        <p:spPr bwMode="auto">
          <a:xfrm flipH="1" flipV="1">
            <a:off x="3287713" y="2914393"/>
            <a:ext cx="7937" cy="1501775"/>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2">
            <a:extLst>
              <a:ext uri="{FF2B5EF4-FFF2-40B4-BE49-F238E27FC236}">
                <a16:creationId xmlns:a16="http://schemas.microsoft.com/office/drawing/2014/main" id="{F77EC0CE-F215-4514-8BC8-FCE8148A94C3}"/>
              </a:ext>
            </a:extLst>
          </p:cNvPr>
          <p:cNvSpPr>
            <a:spLocks noChangeShapeType="1"/>
          </p:cNvSpPr>
          <p:nvPr/>
        </p:nvSpPr>
        <p:spPr bwMode="auto">
          <a:xfrm flipV="1">
            <a:off x="3648075" y="2936618"/>
            <a:ext cx="1588" cy="1476375"/>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70" name="Freeform 13">
            <a:extLst>
              <a:ext uri="{FF2B5EF4-FFF2-40B4-BE49-F238E27FC236}">
                <a16:creationId xmlns:a16="http://schemas.microsoft.com/office/drawing/2014/main" id="{655BF8D5-19AE-47BF-8CF9-54800991AC6A}"/>
              </a:ext>
            </a:extLst>
          </p:cNvPr>
          <p:cNvSpPr>
            <a:spLocks noChangeArrowheads="1"/>
          </p:cNvSpPr>
          <p:nvPr/>
        </p:nvSpPr>
        <p:spPr bwMode="auto">
          <a:xfrm>
            <a:off x="422275" y="3762118"/>
            <a:ext cx="3224213" cy="569912"/>
          </a:xfrm>
          <a:custGeom>
            <a:avLst/>
            <a:gdLst>
              <a:gd name="T0" fmla="*/ 0 w 2376"/>
              <a:gd name="T1" fmla="*/ 2147483647 h 414"/>
              <a:gd name="T2" fmla="*/ 2147483647 w 2376"/>
              <a:gd name="T3" fmla="*/ 2147483647 h 414"/>
              <a:gd name="T4" fmla="*/ 2147483647 w 2376"/>
              <a:gd name="T5" fmla="*/ 2147483647 h 414"/>
              <a:gd name="T6" fmla="*/ 2147483647 w 2376"/>
              <a:gd name="T7" fmla="*/ 2147483647 h 414"/>
              <a:gd name="T8" fmla="*/ 2147483647 w 2376"/>
              <a:gd name="T9" fmla="*/ 2147483647 h 414"/>
              <a:gd name="T10" fmla="*/ 2147483647 w 2376"/>
              <a:gd name="T11" fmla="*/ 0 h 414"/>
              <a:gd name="T12" fmla="*/ 2147483647 w 2376"/>
              <a:gd name="T13" fmla="*/ 2147483647 h 414"/>
              <a:gd name="T14" fmla="*/ 2147483647 w 2376"/>
              <a:gd name="T15" fmla="*/ 2147483647 h 414"/>
              <a:gd name="T16" fmla="*/ 2147483647 w 2376"/>
              <a:gd name="T17" fmla="*/ 2147483647 h 414"/>
              <a:gd name="T18" fmla="*/ 2147483647 w 2376"/>
              <a:gd name="T19" fmla="*/ 2147483647 h 4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76"/>
              <a:gd name="T31" fmla="*/ 0 h 414"/>
              <a:gd name="T32" fmla="*/ 2376 w 2376"/>
              <a:gd name="T33" fmla="*/ 414 h 4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76" h="414">
                <a:moveTo>
                  <a:pt x="0" y="333"/>
                </a:moveTo>
                <a:lnTo>
                  <a:pt x="267" y="339"/>
                </a:lnTo>
                <a:lnTo>
                  <a:pt x="531" y="354"/>
                </a:lnTo>
                <a:lnTo>
                  <a:pt x="795" y="294"/>
                </a:lnTo>
                <a:lnTo>
                  <a:pt x="1062" y="168"/>
                </a:lnTo>
                <a:lnTo>
                  <a:pt x="1323" y="0"/>
                </a:lnTo>
                <a:lnTo>
                  <a:pt x="1596" y="39"/>
                </a:lnTo>
                <a:lnTo>
                  <a:pt x="1848" y="123"/>
                </a:lnTo>
                <a:lnTo>
                  <a:pt x="2115" y="402"/>
                </a:lnTo>
                <a:lnTo>
                  <a:pt x="2376" y="414"/>
                </a:lnTo>
              </a:path>
            </a:pathLst>
          </a:custGeom>
          <a:noFill/>
          <a:ln w="50760">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Freeform 14">
            <a:extLst>
              <a:ext uri="{FF2B5EF4-FFF2-40B4-BE49-F238E27FC236}">
                <a16:creationId xmlns:a16="http://schemas.microsoft.com/office/drawing/2014/main" id="{4C9FFDCF-0B17-4272-90DD-1C91F2F2EFBF}"/>
              </a:ext>
            </a:extLst>
          </p:cNvPr>
          <p:cNvSpPr>
            <a:spLocks noChangeArrowheads="1"/>
          </p:cNvSpPr>
          <p:nvPr/>
        </p:nvSpPr>
        <p:spPr bwMode="auto">
          <a:xfrm>
            <a:off x="431800" y="3231893"/>
            <a:ext cx="3221038" cy="906462"/>
          </a:xfrm>
          <a:custGeom>
            <a:avLst/>
            <a:gdLst>
              <a:gd name="T0" fmla="*/ 0 w 2374"/>
              <a:gd name="T1" fmla="*/ 2147483647 h 659"/>
              <a:gd name="T2" fmla="*/ 2147483647 w 2374"/>
              <a:gd name="T3" fmla="*/ 2147483647 h 659"/>
              <a:gd name="T4" fmla="*/ 2147483647 w 2374"/>
              <a:gd name="T5" fmla="*/ 2147483647 h 659"/>
              <a:gd name="T6" fmla="*/ 2147483647 w 2374"/>
              <a:gd name="T7" fmla="*/ 2147483647 h 659"/>
              <a:gd name="T8" fmla="*/ 2147483647 w 2374"/>
              <a:gd name="T9" fmla="*/ 2147483647 h 659"/>
              <a:gd name="T10" fmla="*/ 2147483647 w 2374"/>
              <a:gd name="T11" fmla="*/ 2147483647 h 659"/>
              <a:gd name="T12" fmla="*/ 2147483647 w 2374"/>
              <a:gd name="T13" fmla="*/ 0 h 659"/>
              <a:gd name="T14" fmla="*/ 2147483647 w 2374"/>
              <a:gd name="T15" fmla="*/ 2147483647 h 659"/>
              <a:gd name="T16" fmla="*/ 2147483647 w 2374"/>
              <a:gd name="T17" fmla="*/ 2147483647 h 659"/>
              <a:gd name="T18" fmla="*/ 2147483647 w 2374"/>
              <a:gd name="T19" fmla="*/ 2147483647 h 6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74"/>
              <a:gd name="T31" fmla="*/ 0 h 659"/>
              <a:gd name="T32" fmla="*/ 2374 w 2374"/>
              <a:gd name="T33" fmla="*/ 659 h 6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74" h="659">
                <a:moveTo>
                  <a:pt x="0" y="659"/>
                </a:moveTo>
                <a:lnTo>
                  <a:pt x="265" y="654"/>
                </a:lnTo>
                <a:lnTo>
                  <a:pt x="526" y="600"/>
                </a:lnTo>
                <a:lnTo>
                  <a:pt x="796" y="654"/>
                </a:lnTo>
                <a:lnTo>
                  <a:pt x="1048" y="339"/>
                </a:lnTo>
                <a:lnTo>
                  <a:pt x="1318" y="12"/>
                </a:lnTo>
                <a:lnTo>
                  <a:pt x="1585" y="0"/>
                </a:lnTo>
                <a:lnTo>
                  <a:pt x="1846" y="15"/>
                </a:lnTo>
                <a:lnTo>
                  <a:pt x="2110" y="657"/>
                </a:lnTo>
                <a:lnTo>
                  <a:pt x="2374" y="570"/>
                </a:lnTo>
              </a:path>
            </a:pathLst>
          </a:custGeom>
          <a:noFill/>
          <a:ln w="5076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Freeform 15">
            <a:extLst>
              <a:ext uri="{FF2B5EF4-FFF2-40B4-BE49-F238E27FC236}">
                <a16:creationId xmlns:a16="http://schemas.microsoft.com/office/drawing/2014/main" id="{E783BD60-C49A-4EEA-B34D-CCA5FE87BB30}"/>
              </a:ext>
            </a:extLst>
          </p:cNvPr>
          <p:cNvSpPr>
            <a:spLocks noChangeArrowheads="1"/>
          </p:cNvSpPr>
          <p:nvPr/>
        </p:nvSpPr>
        <p:spPr bwMode="auto">
          <a:xfrm flipV="1">
            <a:off x="423863" y="3168393"/>
            <a:ext cx="3233737" cy="474662"/>
          </a:xfrm>
          <a:custGeom>
            <a:avLst/>
            <a:gdLst>
              <a:gd name="T0" fmla="*/ 0 w 2384"/>
              <a:gd name="T1" fmla="*/ 0 h 774"/>
              <a:gd name="T2" fmla="*/ 2147483647 w 2384"/>
              <a:gd name="T3" fmla="*/ 2147483647 h 774"/>
              <a:gd name="T4" fmla="*/ 2147483647 w 2384"/>
              <a:gd name="T5" fmla="*/ 2147483647 h 774"/>
              <a:gd name="T6" fmla="*/ 2147483647 w 2384"/>
              <a:gd name="T7" fmla="*/ 2147483647 h 774"/>
              <a:gd name="T8" fmla="*/ 2147483647 w 2384"/>
              <a:gd name="T9" fmla="*/ 2147483647 h 774"/>
              <a:gd name="T10" fmla="*/ 2147483647 w 2384"/>
              <a:gd name="T11" fmla="*/ 2147483647 h 774"/>
              <a:gd name="T12" fmla="*/ 2147483647 w 2384"/>
              <a:gd name="T13" fmla="*/ 2147483647 h 774"/>
              <a:gd name="T14" fmla="*/ 2147483647 w 2384"/>
              <a:gd name="T15" fmla="*/ 2147483647 h 774"/>
              <a:gd name="T16" fmla="*/ 2147483647 w 2384"/>
              <a:gd name="T17" fmla="*/ 2147483647 h 774"/>
              <a:gd name="T18" fmla="*/ 2147483647 w 2384"/>
              <a:gd name="T19" fmla="*/ 2147483647 h 7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84"/>
              <a:gd name="T31" fmla="*/ 0 h 774"/>
              <a:gd name="T32" fmla="*/ 2384 w 2384"/>
              <a:gd name="T33" fmla="*/ 774 h 7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84" h="774">
                <a:moveTo>
                  <a:pt x="0" y="0"/>
                </a:moveTo>
                <a:lnTo>
                  <a:pt x="276" y="42"/>
                </a:lnTo>
                <a:lnTo>
                  <a:pt x="534" y="147"/>
                </a:lnTo>
                <a:lnTo>
                  <a:pt x="798" y="84"/>
                </a:lnTo>
                <a:lnTo>
                  <a:pt x="1059" y="65"/>
                </a:lnTo>
                <a:lnTo>
                  <a:pt x="1321" y="741"/>
                </a:lnTo>
                <a:lnTo>
                  <a:pt x="1593" y="774"/>
                </a:lnTo>
                <a:lnTo>
                  <a:pt x="1871" y="751"/>
                </a:lnTo>
                <a:lnTo>
                  <a:pt x="2117" y="55"/>
                </a:lnTo>
                <a:lnTo>
                  <a:pt x="2384" y="44"/>
                </a:lnTo>
              </a:path>
            </a:pathLst>
          </a:custGeom>
          <a:noFill/>
          <a:ln w="50760">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Rectangle 16">
            <a:extLst>
              <a:ext uri="{FF2B5EF4-FFF2-40B4-BE49-F238E27FC236}">
                <a16:creationId xmlns:a16="http://schemas.microsoft.com/office/drawing/2014/main" id="{207BF982-AE25-45F5-B2C9-5C819E922751}"/>
              </a:ext>
            </a:extLst>
          </p:cNvPr>
          <p:cNvSpPr>
            <a:spLocks noChangeArrowheads="1"/>
          </p:cNvSpPr>
          <p:nvPr/>
        </p:nvSpPr>
        <p:spPr bwMode="auto">
          <a:xfrm>
            <a:off x="228600" y="2927093"/>
            <a:ext cx="3581400" cy="1484312"/>
          </a:xfrm>
          <a:prstGeom prst="rect">
            <a:avLst/>
          </a:prstGeom>
          <a:noFill/>
          <a:ln w="50760">
            <a:solidFill>
              <a:srgbClr val="CC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SzTx/>
              <a:buFont typeface="Times New Roman" panose="02020603050405020304" pitchFamily="18" charset="0"/>
              <a:buNone/>
            </a:pPr>
            <a:endParaRPr lang="en-US" altLang="en-US" sz="2400">
              <a:solidFill>
                <a:schemeClr val="bg1"/>
              </a:solidFill>
              <a:latin typeface="+mn-lt"/>
              <a:cs typeface="Arial" panose="020B0604020202020204" pitchFamily="34" charset="0"/>
            </a:endParaRPr>
          </a:p>
        </p:txBody>
      </p:sp>
      <p:sp>
        <p:nvSpPr>
          <p:cNvPr id="184" name="Text Box 19">
            <a:extLst>
              <a:ext uri="{FF2B5EF4-FFF2-40B4-BE49-F238E27FC236}">
                <a16:creationId xmlns:a16="http://schemas.microsoft.com/office/drawing/2014/main" id="{49FD8221-94E6-460A-81CD-487E77524C97}"/>
              </a:ext>
            </a:extLst>
          </p:cNvPr>
          <p:cNvSpPr txBox="1">
            <a:spLocks noChangeArrowheads="1"/>
          </p:cNvSpPr>
          <p:nvPr/>
        </p:nvSpPr>
        <p:spPr bwMode="auto">
          <a:xfrm>
            <a:off x="293688" y="4432041"/>
            <a:ext cx="255496"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SzTx/>
              <a:buFont typeface="Tahoma" panose="020B0604030504040204" pitchFamily="34" charset="0"/>
              <a:buNone/>
            </a:pPr>
            <a:r>
              <a:rPr lang="en-GB" altLang="en-US" sz="1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p>
        </p:txBody>
      </p:sp>
      <p:sp>
        <p:nvSpPr>
          <p:cNvPr id="185" name="Text Box 20">
            <a:extLst>
              <a:ext uri="{FF2B5EF4-FFF2-40B4-BE49-F238E27FC236}">
                <a16:creationId xmlns:a16="http://schemas.microsoft.com/office/drawing/2014/main" id="{9CAF160C-53D8-435D-BCC4-D989F3DDE3EB}"/>
              </a:ext>
            </a:extLst>
          </p:cNvPr>
          <p:cNvSpPr txBox="1">
            <a:spLocks noChangeArrowheads="1"/>
          </p:cNvSpPr>
          <p:nvPr/>
        </p:nvSpPr>
        <p:spPr bwMode="auto">
          <a:xfrm>
            <a:off x="654050" y="4432041"/>
            <a:ext cx="255496"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spcBef>
                <a:spcPct val="0"/>
              </a:spcBef>
              <a:buNone/>
            </a:pPr>
            <a:r>
              <a:rPr lang="en-GB" altLang="en-US" sz="1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p>
        </p:txBody>
      </p:sp>
      <p:sp>
        <p:nvSpPr>
          <p:cNvPr id="186" name="Text Box 21">
            <a:extLst>
              <a:ext uri="{FF2B5EF4-FFF2-40B4-BE49-F238E27FC236}">
                <a16:creationId xmlns:a16="http://schemas.microsoft.com/office/drawing/2014/main" id="{07DDBCA7-0BD1-48FE-AB8B-172A83335088}"/>
              </a:ext>
            </a:extLst>
          </p:cNvPr>
          <p:cNvSpPr txBox="1">
            <a:spLocks noChangeArrowheads="1"/>
          </p:cNvSpPr>
          <p:nvPr/>
        </p:nvSpPr>
        <p:spPr bwMode="auto">
          <a:xfrm>
            <a:off x="1014413" y="4432041"/>
            <a:ext cx="255496"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spcBef>
                <a:spcPct val="0"/>
              </a:spcBef>
              <a:buNone/>
            </a:pPr>
            <a:r>
              <a:rPr lang="en-GB" altLang="en-US" sz="1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p>
        </p:txBody>
      </p:sp>
      <p:sp>
        <p:nvSpPr>
          <p:cNvPr id="187" name="Text Box 22">
            <a:extLst>
              <a:ext uri="{FF2B5EF4-FFF2-40B4-BE49-F238E27FC236}">
                <a16:creationId xmlns:a16="http://schemas.microsoft.com/office/drawing/2014/main" id="{104624EA-0787-4740-8287-E3C7773BC847}"/>
              </a:ext>
            </a:extLst>
          </p:cNvPr>
          <p:cNvSpPr txBox="1">
            <a:spLocks noChangeArrowheads="1"/>
          </p:cNvSpPr>
          <p:nvPr/>
        </p:nvSpPr>
        <p:spPr bwMode="auto">
          <a:xfrm>
            <a:off x="1376363" y="4432041"/>
            <a:ext cx="255496"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spcBef>
                <a:spcPct val="0"/>
              </a:spcBef>
              <a:buNone/>
            </a:pPr>
            <a:r>
              <a:rPr lang="en-GB" altLang="en-US" sz="1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p>
        </p:txBody>
      </p:sp>
      <p:sp>
        <p:nvSpPr>
          <p:cNvPr id="188" name="Text Box 23">
            <a:extLst>
              <a:ext uri="{FF2B5EF4-FFF2-40B4-BE49-F238E27FC236}">
                <a16:creationId xmlns:a16="http://schemas.microsoft.com/office/drawing/2014/main" id="{BBA0AEF6-4008-4451-AFA9-99DF089CC227}"/>
              </a:ext>
            </a:extLst>
          </p:cNvPr>
          <p:cNvSpPr txBox="1">
            <a:spLocks noChangeArrowheads="1"/>
          </p:cNvSpPr>
          <p:nvPr/>
        </p:nvSpPr>
        <p:spPr bwMode="auto">
          <a:xfrm>
            <a:off x="1736725" y="4432041"/>
            <a:ext cx="255496"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spcBef>
                <a:spcPct val="0"/>
              </a:spcBef>
              <a:buNone/>
            </a:pPr>
            <a:r>
              <a:rPr lang="en-GB" altLang="en-US" sz="1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p>
        </p:txBody>
      </p:sp>
      <p:sp>
        <p:nvSpPr>
          <p:cNvPr id="189" name="Text Box 24">
            <a:extLst>
              <a:ext uri="{FF2B5EF4-FFF2-40B4-BE49-F238E27FC236}">
                <a16:creationId xmlns:a16="http://schemas.microsoft.com/office/drawing/2014/main" id="{5E9525F2-EB89-42E9-A7EB-06EB7C5E60BC}"/>
              </a:ext>
            </a:extLst>
          </p:cNvPr>
          <p:cNvSpPr txBox="1">
            <a:spLocks noChangeArrowheads="1"/>
          </p:cNvSpPr>
          <p:nvPr/>
        </p:nvSpPr>
        <p:spPr bwMode="auto">
          <a:xfrm>
            <a:off x="2097088" y="4432041"/>
            <a:ext cx="255496"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spcBef>
                <a:spcPct val="0"/>
              </a:spcBef>
              <a:buNone/>
            </a:pPr>
            <a:r>
              <a:rPr lang="en-GB" altLang="en-US" sz="1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6</a:t>
            </a:r>
          </a:p>
        </p:txBody>
      </p:sp>
      <p:sp>
        <p:nvSpPr>
          <p:cNvPr id="190" name="Text Box 25">
            <a:extLst>
              <a:ext uri="{FF2B5EF4-FFF2-40B4-BE49-F238E27FC236}">
                <a16:creationId xmlns:a16="http://schemas.microsoft.com/office/drawing/2014/main" id="{B5253B6C-0113-4E3F-BE80-635825230CDF}"/>
              </a:ext>
            </a:extLst>
          </p:cNvPr>
          <p:cNvSpPr txBox="1">
            <a:spLocks noChangeArrowheads="1"/>
          </p:cNvSpPr>
          <p:nvPr/>
        </p:nvSpPr>
        <p:spPr bwMode="auto">
          <a:xfrm>
            <a:off x="2459038" y="4432041"/>
            <a:ext cx="255496"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spcBef>
                <a:spcPct val="0"/>
              </a:spcBef>
              <a:buNone/>
            </a:pPr>
            <a:r>
              <a:rPr lang="en-GB" altLang="en-US" sz="1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7</a:t>
            </a:r>
          </a:p>
        </p:txBody>
      </p:sp>
      <p:sp>
        <p:nvSpPr>
          <p:cNvPr id="191" name="Text Box 26">
            <a:extLst>
              <a:ext uri="{FF2B5EF4-FFF2-40B4-BE49-F238E27FC236}">
                <a16:creationId xmlns:a16="http://schemas.microsoft.com/office/drawing/2014/main" id="{22F07AF5-4CDE-4B40-9F6A-55E0EC7AAF97}"/>
              </a:ext>
            </a:extLst>
          </p:cNvPr>
          <p:cNvSpPr txBox="1">
            <a:spLocks noChangeArrowheads="1"/>
          </p:cNvSpPr>
          <p:nvPr/>
        </p:nvSpPr>
        <p:spPr bwMode="auto">
          <a:xfrm>
            <a:off x="2819400" y="4432041"/>
            <a:ext cx="255496"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spcBef>
                <a:spcPct val="0"/>
              </a:spcBef>
              <a:buNone/>
            </a:pPr>
            <a:r>
              <a:rPr lang="en-GB" altLang="en-US" sz="1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8</a:t>
            </a:r>
          </a:p>
        </p:txBody>
      </p:sp>
      <p:sp>
        <p:nvSpPr>
          <p:cNvPr id="192" name="Text Box 27">
            <a:extLst>
              <a:ext uri="{FF2B5EF4-FFF2-40B4-BE49-F238E27FC236}">
                <a16:creationId xmlns:a16="http://schemas.microsoft.com/office/drawing/2014/main" id="{17C8D002-A82B-4E81-A3CA-5BB1BA5067FE}"/>
              </a:ext>
            </a:extLst>
          </p:cNvPr>
          <p:cNvSpPr txBox="1">
            <a:spLocks noChangeArrowheads="1"/>
          </p:cNvSpPr>
          <p:nvPr/>
        </p:nvSpPr>
        <p:spPr bwMode="auto">
          <a:xfrm>
            <a:off x="3181350" y="4432041"/>
            <a:ext cx="255496"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spcBef>
                <a:spcPct val="0"/>
              </a:spcBef>
              <a:buNone/>
            </a:pPr>
            <a:r>
              <a:rPr lang="en-GB" altLang="en-US" sz="1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9</a:t>
            </a:r>
          </a:p>
        </p:txBody>
      </p:sp>
      <p:sp>
        <p:nvSpPr>
          <p:cNvPr id="193" name="Text Box 28">
            <a:extLst>
              <a:ext uri="{FF2B5EF4-FFF2-40B4-BE49-F238E27FC236}">
                <a16:creationId xmlns:a16="http://schemas.microsoft.com/office/drawing/2014/main" id="{49A16A4F-8171-4304-8603-03A729608215}"/>
              </a:ext>
            </a:extLst>
          </p:cNvPr>
          <p:cNvSpPr txBox="1">
            <a:spLocks noChangeArrowheads="1"/>
          </p:cNvSpPr>
          <p:nvPr/>
        </p:nvSpPr>
        <p:spPr bwMode="auto">
          <a:xfrm>
            <a:off x="3495675" y="4432041"/>
            <a:ext cx="329234"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spcBef>
                <a:spcPct val="0"/>
              </a:spcBef>
              <a:buNone/>
            </a:pPr>
            <a:r>
              <a:rPr lang="en-GB" altLang="en-US" sz="1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a:t>
            </a:r>
          </a:p>
        </p:txBody>
      </p:sp>
    </p:spTree>
    <p:extLst>
      <p:ext uri="{BB962C8B-B14F-4D97-AF65-F5344CB8AC3E}">
        <p14:creationId xmlns:p14="http://schemas.microsoft.com/office/powerpoint/2010/main" val="1948477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相似度量（用户）</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24</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526249"/>
                <a:ext cx="7953661" cy="45638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两个用户</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14:m>
                  <m:oMath xmlns:m="http://schemas.openxmlformats.org/officeDocument/2006/math">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𝑏</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之间的相似度量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余弦（角）相似度</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皮尔森相关性</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1738" y="1526249"/>
                <a:ext cx="7953661" cy="4563834"/>
              </a:xfrm>
              <a:prstGeom prst="rect">
                <a:avLst/>
              </a:prstGeom>
              <a:blipFill>
                <a:blip r:embed="rId5"/>
                <a:stretch>
                  <a:fillRect l="-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8F6BD88-BE1D-4072-94F6-D6060CEE481C}"/>
                  </a:ext>
                </a:extLst>
              </p:cNvPr>
              <p:cNvSpPr/>
              <p:nvPr/>
            </p:nvSpPr>
            <p:spPr>
              <a:xfrm>
                <a:off x="1905000" y="2780512"/>
                <a:ext cx="5334000" cy="10276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r>
                            <m:rPr>
                              <m:sty m:val="p"/>
                            </m:rPr>
                            <a:rPr lang="en-US" altLang="zh-CN" i="1" smtClean="0">
                              <a:latin typeface="Cambria Math" panose="02040503050406030204" pitchFamily="18" charset="0"/>
                              <a:ea typeface="Cambria Math" panose="02040503050406030204" pitchFamily="18" charset="0"/>
                            </a:rPr>
                            <m:t>s</m:t>
                          </m:r>
                        </m:e>
                        <m:sub>
                          <m:r>
                            <a:rPr lang="en-US" altLang="zh-CN" b="0" i="1" smtClean="0">
                              <a:latin typeface="Cambria Math" panose="02040503050406030204" pitchFamily="18" charset="0"/>
                              <a:ea typeface="Cambria Math" panose="02040503050406030204" pitchFamily="18" charset="0"/>
                            </a:rPr>
                            <m:t>𝑢</m:t>
                          </m:r>
                        </m:sub>
                        <m:sup>
                          <m:r>
                            <a:rPr lang="en-US" altLang="zh-CN" b="0" i="1" smtClean="0">
                              <a:latin typeface="Cambria Math" panose="02040503050406030204" pitchFamily="18" charset="0"/>
                              <a:ea typeface="Cambria Math" panose="02040503050406030204" pitchFamily="18" charset="0"/>
                            </a:rPr>
                            <m:t>𝑐𝑜𝑠</m:t>
                          </m:r>
                        </m:sup>
                      </m:sSubSup>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𝑢</m:t>
                          </m:r>
                        </m:e>
                        <m:sub>
                          <m:r>
                            <a:rPr lang="en-US" altLang="zh-CN" i="1">
                              <a:latin typeface="Cambria Math" panose="02040503050406030204" pitchFamily="18" charset="0"/>
                              <a:ea typeface="Cambria Math" panose="02040503050406030204" pitchFamily="18" charset="0"/>
                            </a:rPr>
                            <m:t>𝑎</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𝑢</m:t>
                          </m:r>
                        </m:e>
                        <m:sub>
                          <m:r>
                            <a:rPr lang="en-US" altLang="zh-CN" i="1">
                              <a:latin typeface="Cambria Math" panose="02040503050406030204" pitchFamily="18" charset="0"/>
                              <a:ea typeface="Cambria Math" panose="02040503050406030204" pitchFamily="18" charset="0"/>
                            </a:rPr>
                            <m:t>𝑏</m:t>
                          </m:r>
                        </m:sub>
                      </m:sSub>
                      <m:r>
                        <a:rPr lang="en-US" altLang="zh-CN" i="1">
                          <a:latin typeface="Cambria Math" panose="02040503050406030204" pitchFamily="18" charset="0"/>
                          <a:ea typeface="Cambria Math" panose="02040503050406030204" pitchFamily="18" charset="0"/>
                        </a:rPr>
                        <m:t>)=</m:t>
                      </m:r>
                      <m:f>
                        <m:fPr>
                          <m:ctrlPr>
                            <a:rPr lang="zh-CN" altLang="zh-CN" i="1">
                              <a:latin typeface="Cambria Math" panose="02040503050406030204" pitchFamily="18" charset="0"/>
                            </a:rPr>
                          </m:ctrlPr>
                        </m:fPr>
                        <m:num>
                          <m:sSubSup>
                            <m:sSubSupPr>
                              <m:ctrlPr>
                                <a:rPr lang="zh-CN"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𝑢</m:t>
                              </m:r>
                            </m:e>
                            <m:sub>
                              <m:r>
                                <a:rPr lang="en-US" altLang="zh-CN" i="1">
                                  <a:latin typeface="Cambria Math" panose="02040503050406030204" pitchFamily="18" charset="0"/>
                                  <a:ea typeface="Cambria Math" panose="02040503050406030204" pitchFamily="18" charset="0"/>
                                </a:rPr>
                                <m:t>𝑎</m:t>
                              </m:r>
                            </m:sub>
                            <m:sup>
                              <m:r>
                                <a:rPr lang="en-US" altLang="zh-CN" i="1">
                                  <a:latin typeface="Cambria Math" panose="02040503050406030204" pitchFamily="18" charset="0"/>
                                  <a:ea typeface="Cambria Math" panose="02040503050406030204" pitchFamily="18" charset="0"/>
                                </a:rPr>
                                <m:t>⊤</m:t>
                              </m:r>
                            </m:sup>
                          </m:sSubSup>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𝑢</m:t>
                              </m:r>
                            </m:e>
                            <m:sub>
                              <m:r>
                                <a:rPr lang="en-US" altLang="zh-CN" i="1">
                                  <a:latin typeface="Cambria Math" panose="02040503050406030204" pitchFamily="18" charset="0"/>
                                  <a:ea typeface="Cambria Math" panose="02040503050406030204" pitchFamily="18" charset="0"/>
                                </a:rPr>
                                <m:t>𝑏</m:t>
                              </m:r>
                            </m:sub>
                          </m:sSub>
                        </m:num>
                        <m:den>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𝑢</m:t>
                              </m:r>
                            </m:e>
                            <m:sub>
                              <m:r>
                                <a:rPr lang="en-US" altLang="zh-CN" i="1">
                                  <a:latin typeface="Cambria Math" panose="02040503050406030204" pitchFamily="18" charset="0"/>
                                  <a:ea typeface="Cambria Math" panose="02040503050406030204" pitchFamily="18" charset="0"/>
                                </a:rPr>
                                <m:t>𝑎</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𝑢</m:t>
                              </m:r>
                            </m:e>
                            <m:sub>
                              <m:r>
                                <a:rPr lang="en-US" altLang="zh-CN" i="1">
                                  <a:latin typeface="Cambria Math" panose="02040503050406030204" pitchFamily="18" charset="0"/>
                                  <a:ea typeface="Cambria Math" panose="02040503050406030204" pitchFamily="18" charset="0"/>
                                </a:rPr>
                                <m:t>𝑏</m:t>
                              </m:r>
                            </m:sub>
                          </m:sSub>
                          <m:r>
                            <a:rPr lang="en-US" altLang="zh-CN" i="1">
                              <a:latin typeface="Cambria Math" panose="02040503050406030204" pitchFamily="18" charset="0"/>
                              <a:ea typeface="Cambria Math" panose="02040503050406030204" pitchFamily="18" charset="0"/>
                            </a:rPr>
                            <m:t>∥</m:t>
                          </m:r>
                        </m:den>
                      </m:f>
                      <m:r>
                        <a:rPr lang="en-US" altLang="zh-CN" i="1">
                          <a:latin typeface="Cambria Math" panose="02040503050406030204" pitchFamily="18" charset="0"/>
                          <a:ea typeface="Cambria Math" panose="02040503050406030204" pitchFamily="18" charset="0"/>
                        </a:rPr>
                        <m:t>=</m:t>
                      </m:r>
                      <m:f>
                        <m:fPr>
                          <m:ctrlPr>
                            <a:rPr lang="zh-CN" altLang="zh-CN" i="1">
                              <a:latin typeface="Cambria Math" panose="02040503050406030204" pitchFamily="18" charset="0"/>
                            </a:rPr>
                          </m:ctrlPr>
                        </m:fPr>
                        <m:num>
                          <m:nary>
                            <m:naryPr>
                              <m:chr m:val="∑"/>
                              <m:limLoc m:val="undOvr"/>
                              <m:grow m:val="on"/>
                              <m:supHide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𝑚</m:t>
                              </m:r>
                            </m:sub>
                            <m:sup/>
                            <m:e>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𝑏</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m:t>
                                  </m:r>
                                </m:sub>
                              </m:sSub>
                            </m:e>
                          </m:nary>
                        </m:num>
                        <m:den>
                          <m:rad>
                            <m:radPr>
                              <m:degHide m:val="on"/>
                              <m:ctrlPr>
                                <a:rPr lang="zh-CN" altLang="zh-CN" i="1">
                                  <a:latin typeface="Cambria Math" panose="02040503050406030204" pitchFamily="18" charset="0"/>
                                </a:rPr>
                              </m:ctrlPr>
                            </m:radPr>
                            <m:deg/>
                            <m:e>
                              <m:nary>
                                <m:naryPr>
                                  <m:chr m:val="∑"/>
                                  <m:limLoc m:val="undOvr"/>
                                  <m:grow m:val="on"/>
                                  <m:supHide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𝑚</m:t>
                                  </m:r>
                                </m:sub>
                                <m:sup/>
                                <m:e>
                                  <m:sSubSup>
                                    <m:sSubSupPr>
                                      <m:ctrlPr>
                                        <a:rPr lang="zh-CN"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m:t>
                                      </m:r>
                                    </m:sub>
                                    <m:sup>
                                      <m:r>
                                        <a:rPr lang="en-US" altLang="zh-CN" i="1">
                                          <a:latin typeface="Cambria Math" panose="02040503050406030204" pitchFamily="18" charset="0"/>
                                          <a:ea typeface="Cambria Math" panose="02040503050406030204" pitchFamily="18" charset="0"/>
                                        </a:rPr>
                                        <m:t>2</m:t>
                                      </m:r>
                                    </m:sup>
                                  </m:sSubSup>
                                </m:e>
                              </m:nary>
                              <m:nary>
                                <m:naryPr>
                                  <m:chr m:val="∑"/>
                                  <m:supHide m:val="on"/>
                                  <m:ctrlPr>
                                    <a:rPr lang="zh-CN" altLang="zh-CN" i="1">
                                      <a:latin typeface="Cambria Math" panose="02040503050406030204" pitchFamily="18" charset="0"/>
                                    </a:rPr>
                                  </m:ctrlPr>
                                </m:naryPr>
                                <m:sub>
                                  <m:r>
                                    <m:rPr>
                                      <m:sty m:val="p"/>
                                    </m:rPr>
                                    <a:rPr lang="en-US" altLang="zh-CN">
                                      <a:latin typeface="Cambria Math" panose="02040503050406030204" pitchFamily="18" charset="0"/>
                                      <a:ea typeface="Cambria Math" panose="02040503050406030204" pitchFamily="18" charset="0"/>
                                    </a:rPr>
                                    <m:t>m</m:t>
                                  </m:r>
                                </m:sub>
                                <m:sup/>
                                <m:e>
                                  <m:sSubSup>
                                    <m:sSubSupPr>
                                      <m:ctrlPr>
                                        <a:rPr lang="zh-CN"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𝑏</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m:t>
                                      </m:r>
                                    </m:sub>
                                    <m:sup>
                                      <m:r>
                                        <a:rPr lang="en-US" altLang="zh-CN" i="1">
                                          <a:latin typeface="Cambria Math" panose="02040503050406030204" pitchFamily="18" charset="0"/>
                                          <a:ea typeface="Cambria Math" panose="02040503050406030204" pitchFamily="18" charset="0"/>
                                        </a:rPr>
                                        <m:t>2</m:t>
                                      </m:r>
                                    </m:sup>
                                  </m:sSubSup>
                                </m:e>
                              </m:nary>
                            </m:e>
                          </m:rad>
                        </m:den>
                      </m:f>
                    </m:oMath>
                  </m:oMathPara>
                </a14:m>
                <a:endParaRPr lang="zh-CN" altLang="en-US" dirty="0">
                  <a:latin typeface="Cambria Math" panose="02040503050406030204" pitchFamily="18" charset="0"/>
                  <a:ea typeface="阿里巴巴普惠体 R" panose="00020600040101010101" pitchFamily="18" charset="-122"/>
                  <a:cs typeface="阿里巴巴普惠体 R" panose="00020600040101010101" pitchFamily="18" charset="-122"/>
                </a:endParaRPr>
              </a:p>
            </p:txBody>
          </p:sp>
        </mc:Choice>
        <mc:Fallback xmlns="">
          <p:sp>
            <p:nvSpPr>
              <p:cNvPr id="3" name="矩形 2">
                <a:extLst>
                  <a:ext uri="{FF2B5EF4-FFF2-40B4-BE49-F238E27FC236}">
                    <a16:creationId xmlns:a16="http://schemas.microsoft.com/office/drawing/2014/main" id="{68F6BD88-BE1D-4072-94F6-D6060CEE481C}"/>
                  </a:ext>
                </a:extLst>
              </p:cNvPr>
              <p:cNvSpPr>
                <a:spLocks noRot="1" noChangeAspect="1" noMove="1" noResize="1" noEditPoints="1" noAdjustHandles="1" noChangeArrowheads="1" noChangeShapeType="1" noTextEdit="1"/>
              </p:cNvSpPr>
              <p:nvPr/>
            </p:nvSpPr>
            <p:spPr>
              <a:xfrm>
                <a:off x="1905000" y="2780512"/>
                <a:ext cx="5334000" cy="102765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29A5C3C-A453-4EDB-B8FB-0393221A8BB1}"/>
                  </a:ext>
                </a:extLst>
              </p:cNvPr>
              <p:cNvSpPr/>
              <p:nvPr/>
            </p:nvSpPr>
            <p:spPr>
              <a:xfrm>
                <a:off x="1206500" y="4652552"/>
                <a:ext cx="6731000" cy="10084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latin typeface="Cambria Math" panose="02040503050406030204" pitchFamily="18" charset="0"/>
                            </a:rPr>
                          </m:ctrlPr>
                        </m:sSubSupPr>
                        <m:e>
                          <m:r>
                            <a:rPr lang="zh-CN" altLang="en-US" i="1">
                              <a:latin typeface="Cambria Math" panose="02040503050406030204" pitchFamily="18" charset="0"/>
                            </a:rPr>
                            <m:t>𝑠</m:t>
                          </m:r>
                        </m:e>
                        <m:sub>
                          <m:r>
                            <a:rPr lang="zh-CN" altLang="en-US" i="1">
                              <a:latin typeface="Cambria Math" panose="02040503050406030204" pitchFamily="18" charset="0"/>
                            </a:rPr>
                            <m:t>𝑢</m:t>
                          </m:r>
                        </m:sub>
                        <m:sup>
                          <m:r>
                            <a:rPr lang="en-US" altLang="zh-CN" b="0" i="1" smtClean="0">
                              <a:latin typeface="Cambria Math" panose="02040503050406030204" pitchFamily="18" charset="0"/>
                            </a:rPr>
                            <m:t>𝑐𝑜𝑟𝑟</m:t>
                          </m:r>
                        </m:sup>
                      </m:sSub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𝑎</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𝑏</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𝑚</m:t>
                              </m:r>
                            </m:sub>
                            <m:sup/>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𝑎</m:t>
                                      </m:r>
                                      <m:r>
                                        <a:rPr lang="zh-CN" altLang="en-US">
                                          <a:latin typeface="Cambria Math" panose="02040503050406030204" pitchFamily="18" charset="0"/>
                                        </a:rPr>
                                        <m:t>,</m:t>
                                      </m:r>
                                      <m:r>
                                        <a:rPr lang="zh-CN" altLang="en-US" i="1">
                                          <a:latin typeface="Cambria Math" panose="02040503050406030204" pitchFamily="18" charset="0"/>
                                        </a:rPr>
                                        <m:t>𝑚</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e>
                                    <m:sub>
                                      <m:r>
                                        <a:rPr lang="zh-CN" altLang="en-US" i="1">
                                          <a:latin typeface="Cambria Math" panose="02040503050406030204" pitchFamily="18" charset="0"/>
                                        </a:rPr>
                                        <m:t>𝑎</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𝑏</m:t>
                                      </m:r>
                                      <m:r>
                                        <a:rPr lang="zh-CN" altLang="en-US">
                                          <a:latin typeface="Cambria Math" panose="02040503050406030204" pitchFamily="18" charset="0"/>
                                        </a:rPr>
                                        <m:t>,</m:t>
                                      </m:r>
                                      <m:r>
                                        <a:rPr lang="zh-CN" altLang="en-US" i="1">
                                          <a:latin typeface="Cambria Math" panose="02040503050406030204" pitchFamily="18" charset="0"/>
                                        </a:rPr>
                                        <m:t>𝑚</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e>
                                    <m:sub>
                                      <m:r>
                                        <a:rPr lang="zh-CN" altLang="en-US" i="1">
                                          <a:latin typeface="Cambria Math" panose="02040503050406030204" pitchFamily="18" charset="0"/>
                                        </a:rPr>
                                        <m:t>𝑏</m:t>
                                      </m:r>
                                    </m:sub>
                                  </m:sSub>
                                </m:e>
                              </m:d>
                            </m:e>
                          </m:nary>
                        </m:num>
                        <m:den>
                          <m:rad>
                            <m:radPr>
                              <m:degHide m:val="on"/>
                              <m:ctrlPr>
                                <a:rPr lang="zh-CN" altLang="en-US" i="1">
                                  <a:latin typeface="Cambria Math" panose="02040503050406030204" pitchFamily="18" charset="0"/>
                                </a:rPr>
                              </m:ctrlPr>
                            </m:radPr>
                            <m:deg/>
                            <m:e>
                              <m:nary>
                                <m:naryPr>
                                  <m:chr m:val="∑"/>
                                  <m:supHide m:val="on"/>
                                  <m:ctrlPr>
                                    <a:rPr lang="en-US" altLang="zh-CN" b="0" i="1" smtClean="0">
                                      <a:latin typeface="Cambria Math" panose="02040503050406030204" pitchFamily="18" charset="0"/>
                                    </a:rPr>
                                  </m:ctrlPr>
                                </m:naryPr>
                                <m:sub>
                                  <m:r>
                                    <m:rPr>
                                      <m:brk/>
                                      <m:aln/>
                                    </m:rPr>
                                    <a:rPr lang="en-US" altLang="zh-CN" b="0" i="1" smtClean="0">
                                      <a:latin typeface="Cambria Math" panose="02040503050406030204" pitchFamily="18" charset="0"/>
                                    </a:rPr>
                                    <m:t>𝑚</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𝑎</m:t>
                                              </m:r>
                                              <m:r>
                                                <a:rPr lang="zh-CN" altLang="en-US">
                                                  <a:latin typeface="Cambria Math" panose="02040503050406030204" pitchFamily="18" charset="0"/>
                                                </a:rPr>
                                                <m:t>,</m:t>
                                              </m:r>
                                              <m:r>
                                                <a:rPr lang="zh-CN" altLang="en-US" i="1">
                                                  <a:latin typeface="Cambria Math" panose="02040503050406030204" pitchFamily="18" charset="0"/>
                                                </a:rPr>
                                                <m:t>𝑚</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e>
                                            <m:sub>
                                              <m:r>
                                                <a:rPr lang="zh-CN" altLang="en-US" i="1">
                                                  <a:latin typeface="Cambria Math" panose="02040503050406030204" pitchFamily="18" charset="0"/>
                                                </a:rPr>
                                                <m:t>𝑎</m:t>
                                              </m:r>
                                            </m:sub>
                                          </m:sSub>
                                        </m:e>
                                      </m:d>
                                    </m:e>
                                    <m:sup>
                                      <m:r>
                                        <a:rPr lang="en-US" altLang="zh-CN" i="1">
                                          <a:latin typeface="Cambria Math" panose="02040503050406030204" pitchFamily="18" charset="0"/>
                                        </a:rPr>
                                        <m:t>2</m:t>
                                      </m:r>
                                    </m:sup>
                                  </m:sSup>
                                  <m:nary>
                                    <m:naryPr>
                                      <m:chr m:val="∑"/>
                                      <m:supHide m:val="on"/>
                                      <m:ctrlPr>
                                        <a:rPr lang="en-US" altLang="zh-CN" i="1">
                                          <a:latin typeface="Cambria Math" panose="02040503050406030204" pitchFamily="18" charset="0"/>
                                        </a:rPr>
                                      </m:ctrlPr>
                                    </m:naryPr>
                                    <m:sub>
                                      <m:r>
                                        <m:rPr>
                                          <m:brk/>
                                          <m:aln/>
                                        </m:rPr>
                                        <a:rPr lang="en-US" altLang="zh-CN" i="1">
                                          <a:latin typeface="Cambria Math" panose="02040503050406030204" pitchFamily="18" charset="0"/>
                                        </a:rPr>
                                        <m:t>𝑚</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en-US" altLang="zh-CN" b="0" i="1" smtClean="0">
                                                      <a:latin typeface="Cambria Math" panose="02040503050406030204" pitchFamily="18" charset="0"/>
                                                    </a:rPr>
                                                    <m:t>𝑏</m:t>
                                                  </m:r>
                                                  <m:r>
                                                    <a:rPr lang="zh-CN" altLang="en-US">
                                                      <a:latin typeface="Cambria Math" panose="02040503050406030204" pitchFamily="18" charset="0"/>
                                                    </a:rPr>
                                                    <m:t>,</m:t>
                                                  </m:r>
                                                  <m:r>
                                                    <a:rPr lang="zh-CN" altLang="en-US" i="1">
                                                      <a:latin typeface="Cambria Math" panose="02040503050406030204" pitchFamily="18" charset="0"/>
                                                    </a:rPr>
                                                    <m:t>𝑚</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e>
                                                <m:sub>
                                                  <m:r>
                                                    <a:rPr lang="en-US" altLang="zh-CN" b="0" i="1" smtClean="0">
                                                      <a:latin typeface="Cambria Math" panose="02040503050406030204" pitchFamily="18" charset="0"/>
                                                    </a:rPr>
                                                    <m:t>𝑏</m:t>
                                                  </m:r>
                                                </m:sub>
                                              </m:sSub>
                                            </m:e>
                                          </m:d>
                                        </m:e>
                                        <m:sup>
                                          <m:r>
                                            <a:rPr lang="en-US" altLang="zh-CN" i="1">
                                              <a:latin typeface="Cambria Math" panose="02040503050406030204" pitchFamily="18" charset="0"/>
                                            </a:rPr>
                                            <m:t>2</m:t>
                                          </m:r>
                                        </m:sup>
                                      </m:sSup>
                                    </m:e>
                                  </m:nary>
                                </m:e>
                              </m:nary>
                            </m:e>
                          </m:rad>
                        </m:den>
                      </m:f>
                    </m:oMath>
                  </m:oMathPara>
                </a14:m>
                <a:endParaRPr lang="zh-CN" altLang="en-US" dirty="0"/>
              </a:p>
            </p:txBody>
          </p:sp>
        </mc:Choice>
        <mc:Fallback xmlns="">
          <p:sp>
            <p:nvSpPr>
              <p:cNvPr id="5" name="矩形 4">
                <a:extLst>
                  <a:ext uri="{FF2B5EF4-FFF2-40B4-BE49-F238E27FC236}">
                    <a16:creationId xmlns:a16="http://schemas.microsoft.com/office/drawing/2014/main" id="{A29A5C3C-A453-4EDB-B8FB-0393221A8BB1}"/>
                  </a:ext>
                </a:extLst>
              </p:cNvPr>
              <p:cNvSpPr>
                <a:spLocks noRot="1" noChangeAspect="1" noMove="1" noResize="1" noEditPoints="1" noAdjustHandles="1" noChangeArrowheads="1" noChangeShapeType="1" noTextEdit="1"/>
              </p:cNvSpPr>
              <p:nvPr/>
            </p:nvSpPr>
            <p:spPr>
              <a:xfrm>
                <a:off x="1206500" y="4652552"/>
                <a:ext cx="6731000" cy="100848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70935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基于用户的</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K</a:t>
            </a:r>
            <a:r>
              <a:rPr lang="en-US" altLang="zh-CN" dirty="0"/>
              <a:t>NN</a:t>
            </a:r>
            <a:r>
              <a:rPr lang="zh-CN" altLang="en-US" dirty="0"/>
              <a:t>评分预测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25</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526249"/>
                <a:ext cx="7953661" cy="61581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预测从目标用户</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与物品</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之间的评分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1738" y="1526249"/>
                <a:ext cx="7953661" cy="615818"/>
              </a:xfrm>
              <a:prstGeom prst="rect">
                <a:avLst/>
              </a:prstGeom>
              <a:blipFill>
                <a:blip r:embed="rId5"/>
                <a:stretch>
                  <a:fillRect l="-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D52ECCD-C2AE-4944-8235-AA6AAE3ACFD1}"/>
                  </a:ext>
                </a:extLst>
              </p:cNvPr>
              <p:cNvSpPr/>
              <p:nvPr/>
            </p:nvSpPr>
            <p:spPr>
              <a:xfrm>
                <a:off x="2087932" y="3752426"/>
                <a:ext cx="5325533" cy="96366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e>
                        <m:sub>
                          <m:r>
                            <a:rPr lang="zh-CN" altLang="en-US" sz="2000" i="1">
                              <a:latin typeface="Cambria Math" panose="02040503050406030204" pitchFamily="18" charset="0"/>
                            </a:rPr>
                            <m:t>𝑡</m:t>
                          </m:r>
                          <m:r>
                            <a:rPr lang="zh-CN" altLang="en-US" sz="2000" i="0">
                              <a:latin typeface="Cambria Math" panose="02040503050406030204" pitchFamily="18" charset="0"/>
                            </a:rPr>
                            <m:t>,</m:t>
                          </m:r>
                          <m:r>
                            <a:rPr lang="zh-CN" altLang="en-US" sz="2000" i="1">
                              <a:latin typeface="Cambria Math" panose="02040503050406030204" pitchFamily="18" charset="0"/>
                            </a:rPr>
                            <m:t>𝑚</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bar>
                            <m:barPr>
                              <m:pos m:val="top"/>
                              <m:ctrlPr>
                                <a:rPr lang="en-US" altLang="zh-CN" sz="2000" b="0" i="1" smtClean="0">
                                  <a:latin typeface="Cambria Math" panose="02040503050406030204" pitchFamily="18" charset="0"/>
                                </a:rPr>
                              </m:ctrlPr>
                            </m:barPr>
                            <m:e>
                              <m:r>
                                <a:rPr lang="en-US" altLang="zh-CN" sz="2000" b="0" i="1" smtClean="0">
                                  <a:latin typeface="Cambria Math" panose="02040503050406030204" pitchFamily="18" charset="0"/>
                                </a:rPr>
                                <m:t>𝑥</m:t>
                              </m:r>
                            </m:e>
                          </m:bar>
                        </m:e>
                        <m:sub>
                          <m:r>
                            <a:rPr lang="zh-CN" altLang="en-US" sz="2000" i="1">
                              <a:latin typeface="Cambria Math" panose="02040503050406030204" pitchFamily="18" charset="0"/>
                            </a:rPr>
                            <m:t>𝑡</m:t>
                          </m:r>
                        </m:sub>
                      </m:sSub>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nary>
                            <m:naryPr>
                              <m:chr m:val="∑"/>
                              <m:limLoc m:val="undOvr"/>
                              <m:grow m:val="on"/>
                              <m:supHide m:val="on"/>
                              <m:ctrlPr>
                                <a:rPr lang="zh-CN" altLang="en-US" sz="2000" i="1">
                                  <a:latin typeface="Cambria Math" panose="02040503050406030204" pitchFamily="18" charset="0"/>
                                </a:rPr>
                              </m:ctrlPr>
                            </m:naryPr>
                            <m:sub>
                              <m:d>
                                <m:dPr>
                                  <m:begChr m:val=""/>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𝑢</m:t>
                                      </m:r>
                                    </m:e>
                                    <m:sub>
                                      <m:r>
                                        <a:rPr lang="zh-CN" altLang="en-US" sz="2000" i="1">
                                          <a:latin typeface="Cambria Math" panose="02040503050406030204" pitchFamily="18" charset="0"/>
                                        </a:rPr>
                                        <m:t>𝑎</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𝑁</m:t>
                                      </m:r>
                                    </m:e>
                                    <m:sub>
                                      <m:r>
                                        <a:rPr lang="zh-CN" altLang="en-US" sz="2000" i="1">
                                          <a:latin typeface="Cambria Math" panose="02040503050406030204" pitchFamily="18" charset="0"/>
                                        </a:rPr>
                                        <m:t>𝑢</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𝑢</m:t>
                                      </m:r>
                                    </m:e>
                                    <m:sub>
                                      <m:r>
                                        <a:rPr lang="zh-CN" altLang="en-US" sz="2000" i="1">
                                          <a:latin typeface="Cambria Math" panose="02040503050406030204" pitchFamily="18" charset="0"/>
                                        </a:rPr>
                                        <m:t>𝑡</m:t>
                                      </m:r>
                                    </m:sub>
                                  </m:sSub>
                                </m:e>
                              </m:d>
                            </m:sub>
                            <m:sup/>
                            <m:e>
                              <m:d>
                                <m:dPr>
                                  <m:begChr m:val=""/>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𝑠</m:t>
                                      </m:r>
                                    </m:e>
                                    <m:sub>
                                      <m:r>
                                        <a:rPr lang="zh-CN" altLang="en-US" sz="2000" i="1">
                                          <a:latin typeface="Cambria Math" panose="02040503050406030204" pitchFamily="18" charset="0"/>
                                        </a:rPr>
                                        <m:t>𝑢</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𝑢</m:t>
                                      </m:r>
                                    </m:e>
                                    <m:sub>
                                      <m:r>
                                        <a:rPr lang="zh-CN" altLang="en-US" sz="2000" i="1">
                                          <a:latin typeface="Cambria Math" panose="02040503050406030204" pitchFamily="18" charset="0"/>
                                        </a:rPr>
                                        <m:t>𝑡</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𝑢</m:t>
                                      </m:r>
                                    </m:e>
                                    <m:sub>
                                      <m:r>
                                        <a:rPr lang="zh-CN" altLang="en-US" sz="2000" i="1">
                                          <a:latin typeface="Cambria Math" panose="02040503050406030204" pitchFamily="18" charset="0"/>
                                        </a:rPr>
                                        <m:t>𝑎</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𝑎</m:t>
                                      </m:r>
                                      <m:r>
                                        <a:rPr lang="zh-CN" altLang="en-US" sz="2000" i="0">
                                          <a:latin typeface="Cambria Math" panose="02040503050406030204" pitchFamily="18" charset="0"/>
                                        </a:rPr>
                                        <m:t>,</m:t>
                                      </m:r>
                                      <m:r>
                                        <a:rPr lang="zh-CN" altLang="en-US" sz="2000" i="1">
                                          <a:latin typeface="Cambria Math" panose="02040503050406030204" pitchFamily="18" charset="0"/>
                                        </a:rPr>
                                        <m:t>𝑚</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bar>
                                        <m:barPr>
                                          <m:pos m:val="top"/>
                                          <m:ctrlPr>
                                            <a:rPr lang="en-US" altLang="zh-CN" sz="2000" b="0" i="1" smtClean="0">
                                              <a:latin typeface="Cambria Math" panose="02040503050406030204" pitchFamily="18" charset="0"/>
                                            </a:rPr>
                                          </m:ctrlPr>
                                        </m:barPr>
                                        <m:e>
                                          <m:r>
                                            <a:rPr lang="en-US" altLang="zh-CN" sz="2000" b="0" i="1" smtClean="0">
                                              <a:latin typeface="Cambria Math" panose="02040503050406030204" pitchFamily="18" charset="0"/>
                                            </a:rPr>
                                            <m:t>𝑥</m:t>
                                          </m:r>
                                        </m:e>
                                      </m:bar>
                                    </m:e>
                                    <m:sub>
                                      <m:r>
                                        <a:rPr lang="zh-CN" altLang="en-US" sz="2000" i="1">
                                          <a:latin typeface="Cambria Math" panose="02040503050406030204" pitchFamily="18" charset="0"/>
                                        </a:rPr>
                                        <m:t>𝑎</m:t>
                                      </m:r>
                                    </m:sub>
                                  </m:sSub>
                                </m:e>
                              </m:d>
                            </m:e>
                          </m:nary>
                        </m:num>
                        <m:den>
                          <m:nary>
                            <m:naryPr>
                              <m:chr m:val="∑"/>
                              <m:limLoc m:val="undOvr"/>
                              <m:grow m:val="on"/>
                              <m:supHide m:val="on"/>
                              <m:ctrlPr>
                                <a:rPr lang="zh-CN" altLang="en-US" sz="2000" i="1">
                                  <a:latin typeface="Cambria Math" panose="02040503050406030204" pitchFamily="18" charset="0"/>
                                </a:rPr>
                              </m:ctrlPr>
                            </m:naryPr>
                            <m:sub>
                              <m:d>
                                <m:dPr>
                                  <m:begChr m:val=""/>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𝑢</m:t>
                                      </m:r>
                                    </m:e>
                                    <m:sub>
                                      <m:r>
                                        <a:rPr lang="zh-CN" altLang="en-US" sz="2000" i="1">
                                          <a:latin typeface="Cambria Math" panose="02040503050406030204" pitchFamily="18" charset="0"/>
                                        </a:rPr>
                                        <m:t>𝑎</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𝑁</m:t>
                                      </m:r>
                                    </m:e>
                                    <m:sub>
                                      <m:r>
                                        <a:rPr lang="zh-CN" altLang="en-US" sz="2000" i="1">
                                          <a:latin typeface="Cambria Math" panose="02040503050406030204" pitchFamily="18" charset="0"/>
                                        </a:rPr>
                                        <m:t>𝑢</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𝑢</m:t>
                                      </m:r>
                                    </m:e>
                                    <m:sub>
                                      <m:r>
                                        <a:rPr lang="zh-CN" altLang="en-US" sz="2000" i="1">
                                          <a:latin typeface="Cambria Math" panose="02040503050406030204" pitchFamily="18" charset="0"/>
                                        </a:rPr>
                                        <m:t>𝑡</m:t>
                                      </m:r>
                                    </m:sub>
                                  </m:sSub>
                                </m:e>
                              </m:d>
                            </m:sub>
                            <m:sup/>
                            <m:e>
                              <m:d>
                                <m:dPr>
                                  <m:begChr m:val=""/>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𝑠</m:t>
                                      </m:r>
                                    </m:e>
                                    <m:sub>
                                      <m:r>
                                        <a:rPr lang="zh-CN" altLang="en-US" sz="2000" i="1">
                                          <a:latin typeface="Cambria Math" panose="02040503050406030204" pitchFamily="18" charset="0"/>
                                        </a:rPr>
                                        <m:t>𝑢</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𝑢</m:t>
                                      </m:r>
                                    </m:e>
                                    <m:sub>
                                      <m:r>
                                        <a:rPr lang="zh-CN" altLang="en-US" sz="2000" i="1">
                                          <a:latin typeface="Cambria Math" panose="02040503050406030204" pitchFamily="18" charset="0"/>
                                        </a:rPr>
                                        <m:t>𝑡</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𝑢</m:t>
                                      </m:r>
                                    </m:e>
                                    <m:sub>
                                      <m:r>
                                        <a:rPr lang="zh-CN" altLang="en-US" sz="2000" i="1">
                                          <a:latin typeface="Cambria Math" panose="02040503050406030204" pitchFamily="18" charset="0"/>
                                        </a:rPr>
                                        <m:t>𝑎</m:t>
                                      </m:r>
                                    </m:sub>
                                  </m:sSub>
                                </m:e>
                              </m:d>
                            </m:e>
                          </m:nary>
                        </m:den>
                      </m:f>
                    </m:oMath>
                  </m:oMathPara>
                </a14:m>
                <a:endParaRPr lang="zh-CN" altLang="en-US" sz="2000" dirty="0"/>
              </a:p>
            </p:txBody>
          </p:sp>
        </mc:Choice>
        <mc:Fallback xmlns="">
          <p:sp>
            <p:nvSpPr>
              <p:cNvPr id="6" name="矩形 5">
                <a:extLst>
                  <a:ext uri="{FF2B5EF4-FFF2-40B4-BE49-F238E27FC236}">
                    <a16:creationId xmlns:a16="http://schemas.microsoft.com/office/drawing/2014/main" id="{0D52ECCD-C2AE-4944-8235-AA6AAE3ACFD1}"/>
                  </a:ext>
                </a:extLst>
              </p:cNvPr>
              <p:cNvSpPr>
                <a:spLocks noRot="1" noChangeAspect="1" noMove="1" noResize="1" noEditPoints="1" noAdjustHandles="1" noChangeArrowheads="1" noChangeShapeType="1" noTextEdit="1"/>
              </p:cNvSpPr>
              <p:nvPr/>
            </p:nvSpPr>
            <p:spPr>
              <a:xfrm>
                <a:off x="2087932" y="3752426"/>
                <a:ext cx="5325533" cy="963662"/>
              </a:xfrm>
              <a:prstGeom prst="rect">
                <a:avLst/>
              </a:prstGeom>
              <a:blipFill>
                <a:blip r:embed="rId6"/>
                <a:stretch>
                  <a:fillRect/>
                </a:stretch>
              </a:blipFill>
            </p:spPr>
            <p:txBody>
              <a:bodyPr/>
              <a:lstStyle/>
              <a:p>
                <a:r>
                  <a:rPr lang="zh-CN" altLang="en-US">
                    <a:noFill/>
                  </a:rPr>
                  <a:t> </a:t>
                </a:r>
              </a:p>
            </p:txBody>
          </p:sp>
        </mc:Fallback>
      </mc:AlternateContent>
      <p:sp>
        <p:nvSpPr>
          <p:cNvPr id="8" name="Line 3">
            <a:extLst>
              <a:ext uri="{FF2B5EF4-FFF2-40B4-BE49-F238E27FC236}">
                <a16:creationId xmlns:a16="http://schemas.microsoft.com/office/drawing/2014/main" id="{C7A088DF-E04C-41E4-8CC9-01FA56574296}"/>
              </a:ext>
            </a:extLst>
          </p:cNvPr>
          <p:cNvSpPr>
            <a:spLocks noChangeShapeType="1"/>
          </p:cNvSpPr>
          <p:nvPr/>
        </p:nvSpPr>
        <p:spPr bwMode="auto">
          <a:xfrm flipV="1">
            <a:off x="3043476" y="4491033"/>
            <a:ext cx="104775" cy="643730"/>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Rectangle 4">
            <a:extLst>
              <a:ext uri="{FF2B5EF4-FFF2-40B4-BE49-F238E27FC236}">
                <a16:creationId xmlns:a16="http://schemas.microsoft.com/office/drawing/2014/main" id="{BA815633-046C-40CB-AB14-33A486E7F33F}"/>
              </a:ext>
            </a:extLst>
          </p:cNvPr>
          <p:cNvSpPr>
            <a:spLocks noChangeArrowheads="1"/>
          </p:cNvSpPr>
          <p:nvPr/>
        </p:nvSpPr>
        <p:spPr bwMode="auto">
          <a:xfrm>
            <a:off x="1843326" y="5134763"/>
            <a:ext cx="2362200" cy="1295400"/>
          </a:xfrm>
          <a:prstGeom prst="rect">
            <a:avLst/>
          </a:prstGeom>
          <a:solidFill>
            <a:srgbClr val="FFFFFF"/>
          </a:solidFill>
          <a:ln w="9360">
            <a:solidFill>
              <a:srgbClr val="000000"/>
            </a:solidFill>
            <a:miter lim="800000"/>
            <a:headEnd/>
            <a:tailEnd/>
          </a:ln>
        </p:spPr>
        <p:txBody>
          <a:bodyPr lIns="90000" tIns="46800" rIns="90000" bIns="468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zh-CN" altLang="en-US"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对目标用户的平均评分的修正</a:t>
            </a:r>
            <a:endParaRPr lang="en-GB" altLang="en-US"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0" name="Line 5">
            <a:extLst>
              <a:ext uri="{FF2B5EF4-FFF2-40B4-BE49-F238E27FC236}">
                <a16:creationId xmlns:a16="http://schemas.microsoft.com/office/drawing/2014/main" id="{B0D85FDA-F3F9-4AF4-A58A-879B7C993E15}"/>
              </a:ext>
            </a:extLst>
          </p:cNvPr>
          <p:cNvSpPr>
            <a:spLocks noChangeShapeType="1"/>
          </p:cNvSpPr>
          <p:nvPr/>
        </p:nvSpPr>
        <p:spPr bwMode="auto">
          <a:xfrm flipH="1" flipV="1">
            <a:off x="5965370" y="4625970"/>
            <a:ext cx="757691" cy="618334"/>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Rectangle 6">
            <a:extLst>
              <a:ext uri="{FF2B5EF4-FFF2-40B4-BE49-F238E27FC236}">
                <a16:creationId xmlns:a16="http://schemas.microsoft.com/office/drawing/2014/main" id="{2063C94B-A30B-48D9-84A3-EE7E75053AC6}"/>
              </a:ext>
            </a:extLst>
          </p:cNvPr>
          <p:cNvSpPr>
            <a:spLocks noChangeArrowheads="1"/>
          </p:cNvSpPr>
          <p:nvPr/>
        </p:nvSpPr>
        <p:spPr bwMode="auto">
          <a:xfrm>
            <a:off x="5843586" y="5244305"/>
            <a:ext cx="1758950" cy="838200"/>
          </a:xfrm>
          <a:prstGeom prst="rect">
            <a:avLst/>
          </a:prstGeom>
          <a:solidFill>
            <a:srgbClr val="FFFFFF"/>
          </a:solidFill>
          <a:ln w="9360">
            <a:solidFill>
              <a:srgbClr val="000000"/>
            </a:solidFill>
            <a:miter lim="800000"/>
            <a:headEnd/>
            <a:tailEnd/>
          </a:ln>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zh-CN" altLang="en-US"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标准化，使评分在</a:t>
            </a:r>
            <a:r>
              <a:rPr lang="en-US" altLang="zh-CN"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r>
              <a:rPr lang="zh-CN" altLang="en-US"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en-US" altLang="zh-CN"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R</a:t>
            </a:r>
            <a:r>
              <a:rPr lang="zh-CN" altLang="en-US"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之间</a:t>
            </a:r>
            <a:endParaRPr lang="en-GB" altLang="en-US"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2" name="Line 7">
            <a:extLst>
              <a:ext uri="{FF2B5EF4-FFF2-40B4-BE49-F238E27FC236}">
                <a16:creationId xmlns:a16="http://schemas.microsoft.com/office/drawing/2014/main" id="{056E3E90-26FA-4DA1-95AC-C556E26462A7}"/>
              </a:ext>
            </a:extLst>
          </p:cNvPr>
          <p:cNvSpPr>
            <a:spLocks noChangeShapeType="1"/>
          </p:cNvSpPr>
          <p:nvPr/>
        </p:nvSpPr>
        <p:spPr bwMode="auto">
          <a:xfrm>
            <a:off x="2905124" y="3329780"/>
            <a:ext cx="2183341" cy="426615"/>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Rectangle 8">
            <a:extLst>
              <a:ext uri="{FF2B5EF4-FFF2-40B4-BE49-F238E27FC236}">
                <a16:creationId xmlns:a16="http://schemas.microsoft.com/office/drawing/2014/main" id="{510B0F51-BEE5-4774-BDB5-B46C5A1A9C1C}"/>
              </a:ext>
            </a:extLst>
          </p:cNvPr>
          <p:cNvSpPr>
            <a:spLocks noChangeArrowheads="1"/>
          </p:cNvSpPr>
          <p:nvPr/>
        </p:nvSpPr>
        <p:spPr bwMode="auto">
          <a:xfrm>
            <a:off x="1843326" y="2186781"/>
            <a:ext cx="2183341" cy="1143000"/>
          </a:xfrm>
          <a:prstGeom prst="rect">
            <a:avLst/>
          </a:prstGeom>
          <a:solidFill>
            <a:srgbClr val="FFFFFF"/>
          </a:solidFill>
          <a:ln w="9360">
            <a:solidFill>
              <a:srgbClr val="000000"/>
            </a:solidFill>
            <a:miter lim="800000"/>
            <a:headEnd/>
            <a:tailEnd/>
          </a:ln>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zh-CN" altLang="en-US"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根据和目标用户的相似度定义的权重</a:t>
            </a:r>
            <a:endParaRPr lang="en-GB" altLang="en-US"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5" name="Line 9">
            <a:extLst>
              <a:ext uri="{FF2B5EF4-FFF2-40B4-BE49-F238E27FC236}">
                <a16:creationId xmlns:a16="http://schemas.microsoft.com/office/drawing/2014/main" id="{AB0C26C9-E218-4514-92FA-BDC455B5067D}"/>
              </a:ext>
            </a:extLst>
          </p:cNvPr>
          <p:cNvSpPr>
            <a:spLocks noChangeShapeType="1"/>
          </p:cNvSpPr>
          <p:nvPr/>
        </p:nvSpPr>
        <p:spPr bwMode="auto">
          <a:xfrm flipH="1">
            <a:off x="6723061" y="3333751"/>
            <a:ext cx="1" cy="347658"/>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Rectangle 10">
            <a:extLst>
              <a:ext uri="{FF2B5EF4-FFF2-40B4-BE49-F238E27FC236}">
                <a16:creationId xmlns:a16="http://schemas.microsoft.com/office/drawing/2014/main" id="{F4377DF8-44C2-4AB0-BCEE-D891103475CF}"/>
              </a:ext>
            </a:extLst>
          </p:cNvPr>
          <p:cNvSpPr>
            <a:spLocks noChangeArrowheads="1"/>
          </p:cNvSpPr>
          <p:nvPr/>
        </p:nvSpPr>
        <p:spPr bwMode="auto">
          <a:xfrm>
            <a:off x="5428324" y="2234034"/>
            <a:ext cx="2589474" cy="1143000"/>
          </a:xfrm>
          <a:prstGeom prst="rect">
            <a:avLst/>
          </a:prstGeom>
          <a:solidFill>
            <a:srgbClr val="FFFFFF"/>
          </a:solidFill>
          <a:ln w="9360">
            <a:solidFill>
              <a:srgbClr val="000000"/>
            </a:solidFill>
            <a:miter lim="800000"/>
            <a:headEnd/>
            <a:tailEnd/>
          </a:ln>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zh-CN" altLang="en-US"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根据相似用户的评分进行预测（针对该用户的平均评分进行校正）</a:t>
            </a:r>
            <a:endParaRPr lang="en-GB" altLang="en-US"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41FD1F7-2470-4A39-9DA6-3344A8DA7049}"/>
                  </a:ext>
                </a:extLst>
              </p:cNvPr>
              <p:cNvSpPr/>
              <p:nvPr/>
            </p:nvSpPr>
            <p:spPr>
              <a:xfrm>
                <a:off x="1878952" y="5707401"/>
                <a:ext cx="2290948" cy="722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latin typeface="Cambria Math" panose="02040503050406030204" pitchFamily="18" charset="0"/>
                            </a:rPr>
                          </m:ctrlPr>
                        </m:sSubPr>
                        <m:e>
                          <m:bar>
                            <m:barPr>
                              <m:pos m:val="top"/>
                              <m:ctrlPr>
                                <a:rPr lang="en-US" altLang="zh-CN" sz="1600" b="0" i="1" smtClean="0">
                                  <a:latin typeface="Cambria Math" panose="02040503050406030204" pitchFamily="18" charset="0"/>
                                </a:rPr>
                              </m:ctrlPr>
                            </m:barPr>
                            <m:e>
                              <m:r>
                                <a:rPr lang="en-US" altLang="zh-CN" sz="1600" b="0" i="1" smtClean="0">
                                  <a:latin typeface="Cambria Math" panose="02040503050406030204" pitchFamily="18" charset="0"/>
                                </a:rPr>
                                <m:t>𝑥</m:t>
                              </m:r>
                            </m:e>
                          </m:bar>
                        </m:e>
                        <m:sub>
                          <m:r>
                            <a:rPr lang="zh-CN" altLang="en-US" sz="1600" i="1">
                              <a:latin typeface="Cambria Math" panose="02040503050406030204" pitchFamily="18" charset="0"/>
                            </a:rPr>
                            <m:t>𝑡</m:t>
                          </m:r>
                        </m:sub>
                      </m:sSub>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0">
                              <a:latin typeface="Cambria Math" panose="02040503050406030204" pitchFamily="18" charset="0"/>
                            </a:rPr>
                            <m:t>|</m:t>
                          </m:r>
                          <m:r>
                            <a:rPr lang="zh-CN" altLang="en-US" sz="1600" i="1">
                              <a:latin typeface="Cambria Math" panose="02040503050406030204" pitchFamily="18" charset="0"/>
                            </a:rPr>
                            <m:t>𝐼</m:t>
                          </m:r>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𝑢</m:t>
                              </m:r>
                            </m:e>
                            <m:sub>
                              <m:r>
                                <a:rPr lang="zh-CN" altLang="en-US" sz="1600" i="1">
                                  <a:latin typeface="Cambria Math" panose="02040503050406030204" pitchFamily="18" charset="0"/>
                                </a:rPr>
                                <m:t>𝑡</m:t>
                              </m:r>
                            </m:sub>
                          </m:sSub>
                          <m:r>
                            <a:rPr lang="zh-CN" altLang="en-US" sz="1600" i="0">
                              <a:latin typeface="Cambria Math" panose="02040503050406030204" pitchFamily="18" charset="0"/>
                            </a:rPr>
                            <m:t>)|</m:t>
                          </m:r>
                        </m:den>
                      </m:f>
                      <m:nary>
                        <m:naryPr>
                          <m:chr m:val="∑"/>
                          <m:supHide m:val="on"/>
                          <m:ctrlPr>
                            <a:rPr lang="en-US" altLang="zh-CN" sz="1600" b="0" i="1" smtClean="0">
                              <a:latin typeface="Cambria Math" panose="02040503050406030204" pitchFamily="18" charset="0"/>
                            </a:rPr>
                          </m:ctrlPr>
                        </m:naryPr>
                        <m:sub>
                          <m:d>
                            <m:dPr>
                              <m:begChr m:val=""/>
                              <m:ctrlPr>
                                <a:rPr lang="zh-CN" altLang="en-US" sz="1600" i="1">
                                  <a:latin typeface="Cambria Math" panose="02040503050406030204" pitchFamily="18" charset="0"/>
                                </a:rPr>
                              </m:ctrlPr>
                            </m:dPr>
                            <m:e>
                              <m:r>
                                <a:rPr lang="zh-CN" altLang="en-US" sz="1600" i="1">
                                  <a:latin typeface="Cambria Math" panose="02040503050406030204" pitchFamily="18" charset="0"/>
                                </a:rPr>
                                <m:t>𝑚</m:t>
                              </m:r>
                              <m:r>
                                <a:rPr lang="zh-CN" altLang="en-US" sz="1600">
                                  <a:latin typeface="Cambria Math" panose="02040503050406030204" pitchFamily="18" charset="0"/>
                                </a:rPr>
                                <m:t>∈</m:t>
                              </m:r>
                              <m:r>
                                <a:rPr lang="zh-CN" altLang="en-US" sz="1600" i="1">
                                  <a:latin typeface="Cambria Math" panose="02040503050406030204" pitchFamily="18" charset="0"/>
                                </a:rPr>
                                <m:t>𝐼</m:t>
                              </m:r>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𝑢</m:t>
                                  </m:r>
                                </m:e>
                                <m:sub>
                                  <m:r>
                                    <a:rPr lang="zh-CN" altLang="en-US" sz="1600" i="1">
                                      <a:latin typeface="Cambria Math" panose="02040503050406030204" pitchFamily="18" charset="0"/>
                                    </a:rPr>
                                    <m:t>𝑡</m:t>
                                  </m:r>
                                </m:sub>
                              </m:sSub>
                            </m:e>
                          </m:d>
                        </m:sub>
                        <m:sup/>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𝑡</m:t>
                              </m:r>
                              <m:r>
                                <a:rPr lang="zh-CN" altLang="en-US" sz="1600">
                                  <a:latin typeface="Cambria Math" panose="02040503050406030204" pitchFamily="18" charset="0"/>
                                </a:rPr>
                                <m:t>,</m:t>
                              </m:r>
                              <m:r>
                                <a:rPr lang="zh-CN" altLang="en-US" sz="1600" i="1">
                                  <a:latin typeface="Cambria Math" panose="02040503050406030204" pitchFamily="18" charset="0"/>
                                </a:rPr>
                                <m:t>𝑚</m:t>
                              </m:r>
                            </m:sub>
                          </m:sSub>
                        </m:e>
                      </m:nary>
                    </m:oMath>
                  </m:oMathPara>
                </a14:m>
                <a:endParaRPr lang="zh-CN" altLang="en-US" sz="1600" dirty="0"/>
              </a:p>
            </p:txBody>
          </p:sp>
        </mc:Choice>
        <mc:Fallback xmlns="">
          <p:sp>
            <p:nvSpPr>
              <p:cNvPr id="7" name="矩形 6">
                <a:extLst>
                  <a:ext uri="{FF2B5EF4-FFF2-40B4-BE49-F238E27FC236}">
                    <a16:creationId xmlns:a16="http://schemas.microsoft.com/office/drawing/2014/main" id="{A41FD1F7-2470-4A39-9DA6-3344A8DA7049}"/>
                  </a:ext>
                </a:extLst>
              </p:cNvPr>
              <p:cNvSpPr>
                <a:spLocks noRot="1" noChangeAspect="1" noMove="1" noResize="1" noEditPoints="1" noAdjustHandles="1" noChangeArrowheads="1" noChangeShapeType="1" noTextEdit="1"/>
              </p:cNvSpPr>
              <p:nvPr/>
            </p:nvSpPr>
            <p:spPr>
              <a:xfrm>
                <a:off x="1878952" y="5707401"/>
                <a:ext cx="2290948" cy="722762"/>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4058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基于物品的</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K</a:t>
            </a:r>
            <a:r>
              <a:rPr lang="en-US" altLang="zh-CN" dirty="0"/>
              <a:t>NN</a:t>
            </a:r>
            <a:r>
              <a:rPr lang="zh-CN" altLang="en-US" dirty="0"/>
              <a:t>评分预测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26</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526249"/>
            <a:ext cx="7953661" cy="61581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基于物品相似度的推荐</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17" name="组合 16">
            <a:extLst>
              <a:ext uri="{FF2B5EF4-FFF2-40B4-BE49-F238E27FC236}">
                <a16:creationId xmlns:a16="http://schemas.microsoft.com/office/drawing/2014/main" id="{3228DE3E-B6FB-40F8-9DC1-2C09AD09BE02}"/>
              </a:ext>
            </a:extLst>
          </p:cNvPr>
          <p:cNvGrpSpPr/>
          <p:nvPr/>
        </p:nvGrpSpPr>
        <p:grpSpPr>
          <a:xfrm>
            <a:off x="745308" y="2152784"/>
            <a:ext cx="8176442" cy="4568868"/>
            <a:chOff x="745308" y="2152784"/>
            <a:chExt cx="8176442" cy="4568868"/>
          </a:xfrm>
        </p:grpSpPr>
        <p:grpSp>
          <p:nvGrpSpPr>
            <p:cNvPr id="18" name="Group 3">
              <a:extLst>
                <a:ext uri="{FF2B5EF4-FFF2-40B4-BE49-F238E27FC236}">
                  <a16:creationId xmlns:a16="http://schemas.microsoft.com/office/drawing/2014/main" id="{C7A90EBB-443A-4836-A959-5FB055685D4A}"/>
                </a:ext>
              </a:extLst>
            </p:cNvPr>
            <p:cNvGrpSpPr>
              <a:grpSpLocks/>
            </p:cNvGrpSpPr>
            <p:nvPr/>
          </p:nvGrpSpPr>
          <p:grpSpPr bwMode="auto">
            <a:xfrm>
              <a:off x="745308" y="3259138"/>
              <a:ext cx="6851650" cy="2797175"/>
              <a:chOff x="272" y="1776"/>
              <a:chExt cx="4316" cy="1762"/>
            </a:xfrm>
          </p:grpSpPr>
          <p:sp>
            <p:nvSpPr>
              <p:cNvPr id="30" name="Rectangle 4">
                <a:extLst>
                  <a:ext uri="{FF2B5EF4-FFF2-40B4-BE49-F238E27FC236}">
                    <a16:creationId xmlns:a16="http://schemas.microsoft.com/office/drawing/2014/main" id="{1F0C5494-D685-473C-94DB-456FF6C930CC}"/>
                  </a:ext>
                </a:extLst>
              </p:cNvPr>
              <p:cNvSpPr>
                <a:spLocks noChangeArrowheads="1"/>
              </p:cNvSpPr>
              <p:nvPr/>
            </p:nvSpPr>
            <p:spPr bwMode="auto">
              <a:xfrm>
                <a:off x="3561" y="3264"/>
                <a:ext cx="513" cy="273"/>
              </a:xfrm>
              <a:prstGeom prst="rect">
                <a:avLst/>
              </a:prstGeom>
              <a:solidFill>
                <a:srgbClr val="CC00CC"/>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ts val="300"/>
                  </a:spcBef>
                  <a:buSzTx/>
                  <a:buFont typeface="Times New Roman" panose="02020603050405020304" pitchFamily="18" charset="0"/>
                  <a:buNone/>
                </a:pPr>
                <a:r>
                  <a:rPr lang="en-GB" altLang="en-US" sz="1400">
                    <a:solidFill>
                      <a:srgbClr val="000000"/>
                    </a:solidFill>
                    <a:latin typeface="+mn-lt"/>
                    <a:ea typeface="宋体" panose="02010600030101010101" pitchFamily="2" charset="-122"/>
                    <a:cs typeface="Arial" panose="020B0604020202020204" pitchFamily="34" charset="0"/>
                  </a:rPr>
                  <a:t>…</a:t>
                </a:r>
              </a:p>
            </p:txBody>
          </p:sp>
          <p:sp>
            <p:nvSpPr>
              <p:cNvPr id="31" name="Rectangle 5">
                <a:extLst>
                  <a:ext uri="{FF2B5EF4-FFF2-40B4-BE49-F238E27FC236}">
                    <a16:creationId xmlns:a16="http://schemas.microsoft.com/office/drawing/2014/main" id="{ECFF882D-2DDB-4AB2-B934-08B131D87461}"/>
                  </a:ext>
                </a:extLst>
              </p:cNvPr>
              <p:cNvSpPr>
                <a:spLocks noChangeArrowheads="1"/>
              </p:cNvSpPr>
              <p:nvPr/>
            </p:nvSpPr>
            <p:spPr bwMode="auto">
              <a:xfrm>
                <a:off x="3561" y="2991"/>
                <a:ext cx="513"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ts val="300"/>
                  </a:spcBef>
                  <a:buClr>
                    <a:srgbClr val="009999"/>
                  </a:buClr>
                  <a:buSzTx/>
                  <a:buFont typeface="Times New Roman" panose="02020603050405020304" pitchFamily="18" charset="0"/>
                  <a:buNone/>
                </a:pPr>
                <a:r>
                  <a:rPr lang="en-GB" altLang="en-US" sz="1400">
                    <a:solidFill>
                      <a:srgbClr val="009999"/>
                    </a:solidFill>
                    <a:latin typeface="+mn-lt"/>
                    <a:ea typeface="宋体" panose="02010600030101010101" pitchFamily="2" charset="-122"/>
                    <a:cs typeface="Arial" panose="020B0604020202020204" pitchFamily="34" charset="0"/>
                  </a:rPr>
                  <a:t>…</a:t>
                </a:r>
              </a:p>
            </p:txBody>
          </p:sp>
          <p:sp>
            <p:nvSpPr>
              <p:cNvPr id="32" name="Rectangle 6">
                <a:extLst>
                  <a:ext uri="{FF2B5EF4-FFF2-40B4-BE49-F238E27FC236}">
                    <a16:creationId xmlns:a16="http://schemas.microsoft.com/office/drawing/2014/main" id="{C27452A0-8533-4205-BEAB-7AED54499DDB}"/>
                  </a:ext>
                </a:extLst>
              </p:cNvPr>
              <p:cNvSpPr>
                <a:spLocks noChangeArrowheads="1"/>
              </p:cNvSpPr>
              <p:nvPr/>
            </p:nvSpPr>
            <p:spPr bwMode="auto">
              <a:xfrm>
                <a:off x="3561" y="2718"/>
                <a:ext cx="513"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ts val="300"/>
                  </a:spcBef>
                  <a:buClr>
                    <a:srgbClr val="009999"/>
                  </a:buClr>
                  <a:buSzTx/>
                  <a:buFont typeface="Times New Roman" panose="02020603050405020304" pitchFamily="18" charset="0"/>
                  <a:buNone/>
                </a:pPr>
                <a:r>
                  <a:rPr lang="en-GB" altLang="en-US" sz="1400">
                    <a:solidFill>
                      <a:srgbClr val="009999"/>
                    </a:solidFill>
                    <a:latin typeface="+mn-lt"/>
                    <a:ea typeface="宋体" panose="02010600030101010101" pitchFamily="2" charset="-122"/>
                    <a:cs typeface="Arial" panose="020B0604020202020204" pitchFamily="34" charset="0"/>
                  </a:rPr>
                  <a:t>…</a:t>
                </a:r>
              </a:p>
            </p:txBody>
          </p:sp>
          <p:sp>
            <p:nvSpPr>
              <p:cNvPr id="33" name="Rectangle 7">
                <a:extLst>
                  <a:ext uri="{FF2B5EF4-FFF2-40B4-BE49-F238E27FC236}">
                    <a16:creationId xmlns:a16="http://schemas.microsoft.com/office/drawing/2014/main" id="{3CEFDC59-C057-4331-8559-39AABEF0EF20}"/>
                  </a:ext>
                </a:extLst>
              </p:cNvPr>
              <p:cNvSpPr>
                <a:spLocks noChangeArrowheads="1"/>
              </p:cNvSpPr>
              <p:nvPr/>
            </p:nvSpPr>
            <p:spPr bwMode="auto">
              <a:xfrm>
                <a:off x="3561" y="2445"/>
                <a:ext cx="513"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ts val="300"/>
                  </a:spcBef>
                  <a:buClr>
                    <a:srgbClr val="009999"/>
                  </a:buClr>
                  <a:buSzTx/>
                  <a:buFont typeface="Times New Roman" panose="02020603050405020304" pitchFamily="18" charset="0"/>
                  <a:buNone/>
                </a:pPr>
                <a:r>
                  <a:rPr lang="en-GB" altLang="en-US" sz="1400">
                    <a:solidFill>
                      <a:srgbClr val="009999"/>
                    </a:solidFill>
                    <a:latin typeface="+mn-lt"/>
                    <a:ea typeface="宋体" panose="02010600030101010101" pitchFamily="2" charset="-122"/>
                    <a:cs typeface="Arial" panose="020B0604020202020204" pitchFamily="34" charset="0"/>
                  </a:rPr>
                  <a:t>…</a:t>
                </a:r>
              </a:p>
            </p:txBody>
          </p:sp>
          <p:sp>
            <p:nvSpPr>
              <p:cNvPr id="34" name="Rectangle 8">
                <a:extLst>
                  <a:ext uri="{FF2B5EF4-FFF2-40B4-BE49-F238E27FC236}">
                    <a16:creationId xmlns:a16="http://schemas.microsoft.com/office/drawing/2014/main" id="{BF62E13D-B275-4EC9-B2BC-B32B8500E165}"/>
                  </a:ext>
                </a:extLst>
              </p:cNvPr>
              <p:cNvSpPr>
                <a:spLocks noChangeArrowheads="1"/>
              </p:cNvSpPr>
              <p:nvPr/>
            </p:nvSpPr>
            <p:spPr bwMode="auto">
              <a:xfrm>
                <a:off x="3561" y="2198"/>
                <a:ext cx="51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Clr>
                    <a:srgbClr val="009999"/>
                  </a:buClr>
                  <a:buSzTx/>
                  <a:buFont typeface="Times New Roman" panose="02020603050405020304" pitchFamily="18" charset="0"/>
                  <a:buNone/>
                </a:pPr>
                <a:r>
                  <a:rPr lang="en-GB" altLang="en-US" sz="1400">
                    <a:solidFill>
                      <a:srgbClr val="009999"/>
                    </a:solidFill>
                    <a:latin typeface="+mn-lt"/>
                    <a:ea typeface="宋体" panose="02010600030101010101" pitchFamily="2" charset="-122"/>
                    <a:cs typeface="Arial" panose="020B0604020202020204" pitchFamily="34" charset="0"/>
                  </a:rPr>
                  <a:t>…</a:t>
                </a:r>
              </a:p>
            </p:txBody>
          </p:sp>
          <p:sp>
            <p:nvSpPr>
              <p:cNvPr id="35" name="Rectangle 9">
                <a:extLst>
                  <a:ext uri="{FF2B5EF4-FFF2-40B4-BE49-F238E27FC236}">
                    <a16:creationId xmlns:a16="http://schemas.microsoft.com/office/drawing/2014/main" id="{7CB91897-866E-4119-9091-B799D1D18384}"/>
                  </a:ext>
                </a:extLst>
              </p:cNvPr>
              <p:cNvSpPr>
                <a:spLocks noChangeArrowheads="1"/>
              </p:cNvSpPr>
              <p:nvPr/>
            </p:nvSpPr>
            <p:spPr bwMode="auto">
              <a:xfrm>
                <a:off x="3561" y="1987"/>
                <a:ext cx="513"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Clr>
                    <a:srgbClr val="009999"/>
                  </a:buClr>
                  <a:buSzTx/>
                  <a:buFont typeface="Times New Roman" panose="02020603050405020304" pitchFamily="18" charset="0"/>
                  <a:buNone/>
                </a:pPr>
                <a:r>
                  <a:rPr lang="en-GB" altLang="en-US" sz="1400">
                    <a:solidFill>
                      <a:srgbClr val="009999"/>
                    </a:solidFill>
                    <a:latin typeface="+mn-lt"/>
                    <a:ea typeface="宋体" panose="02010600030101010101" pitchFamily="2" charset="-122"/>
                    <a:cs typeface="Arial" panose="020B0604020202020204" pitchFamily="34" charset="0"/>
                  </a:rPr>
                  <a:t>…</a:t>
                </a:r>
              </a:p>
            </p:txBody>
          </p:sp>
          <p:sp>
            <p:nvSpPr>
              <p:cNvPr id="36" name="Rectangle 10">
                <a:extLst>
                  <a:ext uri="{FF2B5EF4-FFF2-40B4-BE49-F238E27FC236}">
                    <a16:creationId xmlns:a16="http://schemas.microsoft.com/office/drawing/2014/main" id="{A90843A5-1593-4CB4-A410-8F38081581B9}"/>
                  </a:ext>
                </a:extLst>
              </p:cNvPr>
              <p:cNvSpPr>
                <a:spLocks noChangeArrowheads="1"/>
              </p:cNvSpPr>
              <p:nvPr/>
            </p:nvSpPr>
            <p:spPr bwMode="auto">
              <a:xfrm>
                <a:off x="3561" y="1776"/>
                <a:ext cx="513" cy="211"/>
              </a:xfrm>
              <a:prstGeom prst="rect">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Clr>
                    <a:srgbClr val="009999"/>
                  </a:buClr>
                  <a:buSzTx/>
                  <a:buFont typeface="Times New Roman" panose="02020603050405020304" pitchFamily="18" charset="0"/>
                  <a:buNone/>
                </a:pPr>
                <a:r>
                  <a:rPr lang="en-GB" altLang="en-US" sz="1400">
                    <a:solidFill>
                      <a:srgbClr val="009999"/>
                    </a:solidFill>
                    <a:latin typeface="+mn-lt"/>
                    <a:ea typeface="宋体" panose="02010600030101010101" pitchFamily="2" charset="-122"/>
                    <a:cs typeface="Arial" panose="020B0604020202020204" pitchFamily="34" charset="0"/>
                  </a:rPr>
                  <a:t>…</a:t>
                </a:r>
              </a:p>
            </p:txBody>
          </p:sp>
          <p:sp>
            <p:nvSpPr>
              <p:cNvPr id="37" name="Rectangle 11">
                <a:extLst>
                  <a:ext uri="{FF2B5EF4-FFF2-40B4-BE49-F238E27FC236}">
                    <a16:creationId xmlns:a16="http://schemas.microsoft.com/office/drawing/2014/main" id="{4B263FAE-C545-491D-B972-FF348E16454B}"/>
                  </a:ext>
                </a:extLst>
              </p:cNvPr>
              <p:cNvSpPr>
                <a:spLocks noChangeArrowheads="1"/>
              </p:cNvSpPr>
              <p:nvPr/>
            </p:nvSpPr>
            <p:spPr bwMode="auto">
              <a:xfrm>
                <a:off x="3048" y="3264"/>
                <a:ext cx="513" cy="273"/>
              </a:xfrm>
              <a:prstGeom prst="rect">
                <a:avLst/>
              </a:pr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ts val="300"/>
                  </a:spcBef>
                  <a:buSzTx/>
                  <a:buFont typeface="Times New Roman" panose="02020603050405020304" pitchFamily="18" charset="0"/>
                  <a:buNone/>
                </a:pPr>
                <a:r>
                  <a:rPr lang="en-GB" altLang="en-US" sz="1400">
                    <a:solidFill>
                      <a:srgbClr val="000000"/>
                    </a:solidFill>
                    <a:latin typeface="+mn-lt"/>
                    <a:cs typeface="Arial" panose="020B0604020202020204" pitchFamily="34" charset="0"/>
                  </a:rPr>
                  <a:t>4</a:t>
                </a:r>
              </a:p>
            </p:txBody>
          </p:sp>
          <p:sp>
            <p:nvSpPr>
              <p:cNvPr id="38" name="Rectangle 12">
                <a:extLst>
                  <a:ext uri="{FF2B5EF4-FFF2-40B4-BE49-F238E27FC236}">
                    <a16:creationId xmlns:a16="http://schemas.microsoft.com/office/drawing/2014/main" id="{240A3498-7F8E-476D-B576-6FDF9533FFF7}"/>
                  </a:ext>
                </a:extLst>
              </p:cNvPr>
              <p:cNvSpPr>
                <a:spLocks noChangeArrowheads="1"/>
              </p:cNvSpPr>
              <p:nvPr/>
            </p:nvSpPr>
            <p:spPr bwMode="auto">
              <a:xfrm>
                <a:off x="3048" y="2991"/>
                <a:ext cx="513" cy="273"/>
              </a:xfrm>
              <a:prstGeom prst="rect">
                <a:avLst/>
              </a:pr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ts val="300"/>
                  </a:spcBef>
                  <a:buSzTx/>
                  <a:buFont typeface="Times New Roman" panose="02020603050405020304" pitchFamily="18" charset="0"/>
                  <a:buNone/>
                </a:pPr>
                <a:r>
                  <a:rPr lang="en-GB" altLang="en-US" sz="1400">
                    <a:solidFill>
                      <a:srgbClr val="000000"/>
                    </a:solidFill>
                    <a:latin typeface="+mn-lt"/>
                    <a:ea typeface="宋体" panose="02010600030101010101" pitchFamily="2" charset="-122"/>
                    <a:cs typeface="Arial" panose="020B0604020202020204" pitchFamily="34" charset="0"/>
                  </a:rPr>
                  <a:t>…</a:t>
                </a:r>
              </a:p>
            </p:txBody>
          </p:sp>
          <p:sp>
            <p:nvSpPr>
              <p:cNvPr id="39" name="Rectangle 13">
                <a:extLst>
                  <a:ext uri="{FF2B5EF4-FFF2-40B4-BE49-F238E27FC236}">
                    <a16:creationId xmlns:a16="http://schemas.microsoft.com/office/drawing/2014/main" id="{77D1E31E-C79E-4D87-BE4A-9DBA059BD102}"/>
                  </a:ext>
                </a:extLst>
              </p:cNvPr>
              <p:cNvSpPr>
                <a:spLocks noChangeArrowheads="1"/>
              </p:cNvSpPr>
              <p:nvPr/>
            </p:nvSpPr>
            <p:spPr bwMode="auto">
              <a:xfrm>
                <a:off x="3048" y="2718"/>
                <a:ext cx="513" cy="273"/>
              </a:xfrm>
              <a:prstGeom prst="rect">
                <a:avLst/>
              </a:pr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ts val="300"/>
                  </a:spcBef>
                  <a:buSzTx/>
                  <a:buFont typeface="Times New Roman" panose="02020603050405020304" pitchFamily="18" charset="0"/>
                  <a:buNone/>
                </a:pPr>
                <a:r>
                  <a:rPr lang="en-GB" altLang="en-US" sz="1400">
                    <a:solidFill>
                      <a:srgbClr val="000000"/>
                    </a:solidFill>
                    <a:latin typeface="+mn-lt"/>
                    <a:cs typeface="Arial" panose="020B0604020202020204" pitchFamily="34" charset="0"/>
                  </a:rPr>
                  <a:t>4</a:t>
                </a:r>
              </a:p>
            </p:txBody>
          </p:sp>
          <p:sp>
            <p:nvSpPr>
              <p:cNvPr id="40" name="Rectangle 14">
                <a:extLst>
                  <a:ext uri="{FF2B5EF4-FFF2-40B4-BE49-F238E27FC236}">
                    <a16:creationId xmlns:a16="http://schemas.microsoft.com/office/drawing/2014/main" id="{97F853C6-D477-42CC-9D02-A6AAA9AF17FC}"/>
                  </a:ext>
                </a:extLst>
              </p:cNvPr>
              <p:cNvSpPr>
                <a:spLocks noChangeArrowheads="1"/>
              </p:cNvSpPr>
              <p:nvPr/>
            </p:nvSpPr>
            <p:spPr bwMode="auto">
              <a:xfrm>
                <a:off x="3048" y="2445"/>
                <a:ext cx="513" cy="273"/>
              </a:xfrm>
              <a:prstGeom prst="rect">
                <a:avLst/>
              </a:pr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ts val="300"/>
                  </a:spcBef>
                  <a:buSzTx/>
                  <a:buFont typeface="Times New Roman" panose="02020603050405020304" pitchFamily="18" charset="0"/>
                  <a:buNone/>
                </a:pPr>
                <a:r>
                  <a:rPr lang="en-GB" altLang="en-US" sz="1400">
                    <a:solidFill>
                      <a:srgbClr val="000000"/>
                    </a:solidFill>
                    <a:latin typeface="+mn-lt"/>
                    <a:ea typeface="宋体" panose="02010600030101010101" pitchFamily="2" charset="-122"/>
                    <a:cs typeface="Arial" panose="020B0604020202020204" pitchFamily="34" charset="0"/>
                  </a:rPr>
                  <a:t>0</a:t>
                </a:r>
              </a:p>
            </p:txBody>
          </p:sp>
          <p:sp>
            <p:nvSpPr>
              <p:cNvPr id="41" name="Rectangle 15">
                <a:extLst>
                  <a:ext uri="{FF2B5EF4-FFF2-40B4-BE49-F238E27FC236}">
                    <a16:creationId xmlns:a16="http://schemas.microsoft.com/office/drawing/2014/main" id="{FCA33793-1753-469B-803E-C51D053A95AA}"/>
                  </a:ext>
                </a:extLst>
              </p:cNvPr>
              <p:cNvSpPr>
                <a:spLocks noChangeArrowheads="1"/>
              </p:cNvSpPr>
              <p:nvPr/>
            </p:nvSpPr>
            <p:spPr bwMode="auto">
              <a:xfrm>
                <a:off x="3048" y="2198"/>
                <a:ext cx="513" cy="247"/>
              </a:xfrm>
              <a:prstGeom prst="rect">
                <a:avLst/>
              </a:pr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a:solidFill>
                      <a:srgbClr val="000000"/>
                    </a:solidFill>
                    <a:latin typeface="+mn-lt"/>
                    <a:ea typeface="宋体" panose="02010600030101010101" pitchFamily="2" charset="-122"/>
                    <a:cs typeface="Arial" panose="020B0604020202020204" pitchFamily="34" charset="0"/>
                  </a:rPr>
                  <a:t>0</a:t>
                </a:r>
              </a:p>
            </p:txBody>
          </p:sp>
          <p:sp>
            <p:nvSpPr>
              <p:cNvPr id="42" name="Rectangle 16">
                <a:extLst>
                  <a:ext uri="{FF2B5EF4-FFF2-40B4-BE49-F238E27FC236}">
                    <a16:creationId xmlns:a16="http://schemas.microsoft.com/office/drawing/2014/main" id="{C47EDB4A-0CCB-45EE-9FA3-A826F15A16CE}"/>
                  </a:ext>
                </a:extLst>
              </p:cNvPr>
              <p:cNvSpPr>
                <a:spLocks noChangeArrowheads="1"/>
              </p:cNvSpPr>
              <p:nvPr/>
            </p:nvSpPr>
            <p:spPr bwMode="auto">
              <a:xfrm>
                <a:off x="3048" y="1987"/>
                <a:ext cx="513" cy="211"/>
              </a:xfrm>
              <a:prstGeom prst="rect">
                <a:avLst/>
              </a:pr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a:solidFill>
                      <a:srgbClr val="000000"/>
                    </a:solidFill>
                    <a:latin typeface="+mn-lt"/>
                    <a:ea typeface="宋体" panose="02010600030101010101" pitchFamily="2" charset="-122"/>
                    <a:cs typeface="Arial" panose="020B0604020202020204" pitchFamily="34" charset="0"/>
                  </a:rPr>
                  <a:t>5</a:t>
                </a:r>
              </a:p>
            </p:txBody>
          </p:sp>
          <p:sp>
            <p:nvSpPr>
              <p:cNvPr id="43" name="Rectangle 17">
                <a:extLst>
                  <a:ext uri="{FF2B5EF4-FFF2-40B4-BE49-F238E27FC236}">
                    <a16:creationId xmlns:a16="http://schemas.microsoft.com/office/drawing/2014/main" id="{5DF72A0E-E8FB-49FD-AF1B-59DECAE82938}"/>
                  </a:ext>
                </a:extLst>
              </p:cNvPr>
              <p:cNvSpPr>
                <a:spLocks noChangeArrowheads="1"/>
              </p:cNvSpPr>
              <p:nvPr/>
            </p:nvSpPr>
            <p:spPr bwMode="auto">
              <a:xfrm>
                <a:off x="3048" y="1776"/>
                <a:ext cx="513" cy="211"/>
              </a:xfrm>
              <a:prstGeom prst="rect">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i="1">
                    <a:solidFill>
                      <a:srgbClr val="000000"/>
                    </a:solidFill>
                    <a:latin typeface="+mn-lt"/>
                    <a:ea typeface="宋体" panose="02010600030101010101" pitchFamily="2" charset="-122"/>
                    <a:cs typeface="Arial" panose="020B0604020202020204" pitchFamily="34" charset="0"/>
                  </a:rPr>
                  <a:t>i</a:t>
                </a:r>
                <a:r>
                  <a:rPr lang="en-GB" altLang="en-US" sz="1400" i="1" baseline="-30000">
                    <a:solidFill>
                      <a:srgbClr val="000000"/>
                    </a:solidFill>
                    <a:latin typeface="+mn-lt"/>
                    <a:ea typeface="宋体" panose="02010600030101010101" pitchFamily="2" charset="-122"/>
                    <a:cs typeface="Arial" panose="020B0604020202020204" pitchFamily="34" charset="0"/>
                  </a:rPr>
                  <a:t>5</a:t>
                </a:r>
              </a:p>
            </p:txBody>
          </p:sp>
          <p:sp>
            <p:nvSpPr>
              <p:cNvPr id="44" name="Rectangle 18">
                <a:extLst>
                  <a:ext uri="{FF2B5EF4-FFF2-40B4-BE49-F238E27FC236}">
                    <a16:creationId xmlns:a16="http://schemas.microsoft.com/office/drawing/2014/main" id="{A0C06635-7913-4F02-A526-40D73F94E1C1}"/>
                  </a:ext>
                </a:extLst>
              </p:cNvPr>
              <p:cNvSpPr>
                <a:spLocks noChangeArrowheads="1"/>
              </p:cNvSpPr>
              <p:nvPr/>
            </p:nvSpPr>
            <p:spPr bwMode="auto">
              <a:xfrm>
                <a:off x="4074" y="2991"/>
                <a:ext cx="513"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ts val="300"/>
                  </a:spcBef>
                  <a:buClr>
                    <a:srgbClr val="009999"/>
                  </a:buClr>
                  <a:buSzTx/>
                  <a:buFont typeface="Times New Roman" panose="02020603050405020304" pitchFamily="18" charset="0"/>
                  <a:buNone/>
                </a:pPr>
                <a:r>
                  <a:rPr lang="en-GB" altLang="en-US" sz="1400">
                    <a:solidFill>
                      <a:srgbClr val="009999"/>
                    </a:solidFill>
                    <a:latin typeface="+mn-lt"/>
                    <a:ea typeface="宋体" panose="02010600030101010101" pitchFamily="2" charset="-122"/>
                    <a:cs typeface="Arial" panose="020B0604020202020204" pitchFamily="34" charset="0"/>
                  </a:rPr>
                  <a:t>…</a:t>
                </a:r>
              </a:p>
            </p:txBody>
          </p:sp>
          <p:sp>
            <p:nvSpPr>
              <p:cNvPr id="45" name="Rectangle 19">
                <a:extLst>
                  <a:ext uri="{FF2B5EF4-FFF2-40B4-BE49-F238E27FC236}">
                    <a16:creationId xmlns:a16="http://schemas.microsoft.com/office/drawing/2014/main" id="{3C824D22-BCC8-4061-8814-B3B8D756EB37}"/>
                  </a:ext>
                </a:extLst>
              </p:cNvPr>
              <p:cNvSpPr>
                <a:spLocks noChangeArrowheads="1"/>
              </p:cNvSpPr>
              <p:nvPr/>
            </p:nvSpPr>
            <p:spPr bwMode="auto">
              <a:xfrm>
                <a:off x="2535" y="2991"/>
                <a:ext cx="513" cy="273"/>
              </a:xfrm>
              <a:prstGeom prst="rect">
                <a:avLst/>
              </a:prstGeom>
              <a:solidFill>
                <a:srgbClr val="00A6D7"/>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a:solidFill>
                      <a:srgbClr val="000000"/>
                    </a:solidFill>
                    <a:latin typeface="+mn-lt"/>
                    <a:ea typeface="宋体" panose="02010600030101010101" pitchFamily="2" charset="-122"/>
                    <a:cs typeface="Arial" panose="020B0604020202020204" pitchFamily="34" charset="0"/>
                  </a:rPr>
                  <a:t>…</a:t>
                </a:r>
              </a:p>
            </p:txBody>
          </p:sp>
          <p:sp>
            <p:nvSpPr>
              <p:cNvPr id="46" name="Rectangle 20">
                <a:extLst>
                  <a:ext uri="{FF2B5EF4-FFF2-40B4-BE49-F238E27FC236}">
                    <a16:creationId xmlns:a16="http://schemas.microsoft.com/office/drawing/2014/main" id="{0DC7C146-553A-4948-B8F4-4512FAA16EE7}"/>
                  </a:ext>
                </a:extLst>
              </p:cNvPr>
              <p:cNvSpPr>
                <a:spLocks noChangeArrowheads="1"/>
              </p:cNvSpPr>
              <p:nvPr/>
            </p:nvSpPr>
            <p:spPr bwMode="auto">
              <a:xfrm>
                <a:off x="2022" y="2991"/>
                <a:ext cx="513" cy="273"/>
              </a:xfrm>
              <a:prstGeom prst="rect">
                <a:avLst/>
              </a:pr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a:solidFill>
                      <a:srgbClr val="000000"/>
                    </a:solidFill>
                    <a:latin typeface="+mn-lt"/>
                    <a:ea typeface="宋体" panose="02010600030101010101" pitchFamily="2" charset="-122"/>
                    <a:cs typeface="Arial" panose="020B0604020202020204" pitchFamily="34" charset="0"/>
                  </a:rPr>
                  <a:t>…</a:t>
                </a:r>
              </a:p>
            </p:txBody>
          </p:sp>
          <p:sp>
            <p:nvSpPr>
              <p:cNvPr id="47" name="Rectangle 21">
                <a:extLst>
                  <a:ext uri="{FF2B5EF4-FFF2-40B4-BE49-F238E27FC236}">
                    <a16:creationId xmlns:a16="http://schemas.microsoft.com/office/drawing/2014/main" id="{015E2EE2-1266-4D7F-957A-2791CE1076F7}"/>
                  </a:ext>
                </a:extLst>
              </p:cNvPr>
              <p:cNvSpPr>
                <a:spLocks noChangeArrowheads="1"/>
              </p:cNvSpPr>
              <p:nvPr/>
            </p:nvSpPr>
            <p:spPr bwMode="auto">
              <a:xfrm>
                <a:off x="1509" y="2991"/>
                <a:ext cx="513"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ts val="300"/>
                  </a:spcBef>
                  <a:buSzTx/>
                  <a:buFont typeface="Times New Roman" panose="02020603050405020304" pitchFamily="18" charset="0"/>
                  <a:buNone/>
                </a:pPr>
                <a:r>
                  <a:rPr lang="en-GB" altLang="en-US" sz="1400">
                    <a:solidFill>
                      <a:srgbClr val="000000"/>
                    </a:solidFill>
                    <a:latin typeface="+mn-lt"/>
                    <a:ea typeface="宋体" panose="02010600030101010101" pitchFamily="2" charset="-122"/>
                    <a:cs typeface="Arial" panose="020B0604020202020204" pitchFamily="34" charset="0"/>
                  </a:rPr>
                  <a:t>…</a:t>
                </a:r>
              </a:p>
            </p:txBody>
          </p:sp>
          <p:sp>
            <p:nvSpPr>
              <p:cNvPr id="48" name="Rectangle 22">
                <a:extLst>
                  <a:ext uri="{FF2B5EF4-FFF2-40B4-BE49-F238E27FC236}">
                    <a16:creationId xmlns:a16="http://schemas.microsoft.com/office/drawing/2014/main" id="{FA555327-721D-4CFE-B45F-FF54044FBB18}"/>
                  </a:ext>
                </a:extLst>
              </p:cNvPr>
              <p:cNvSpPr>
                <a:spLocks noChangeArrowheads="1"/>
              </p:cNvSpPr>
              <p:nvPr/>
            </p:nvSpPr>
            <p:spPr bwMode="auto">
              <a:xfrm>
                <a:off x="1008" y="2991"/>
                <a:ext cx="50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a:solidFill>
                      <a:srgbClr val="000000"/>
                    </a:solidFill>
                    <a:latin typeface="+mn-lt"/>
                    <a:ea typeface="宋体" panose="02010600030101010101" pitchFamily="2" charset="-122"/>
                    <a:cs typeface="Arial" panose="020B0604020202020204" pitchFamily="34" charset="0"/>
                  </a:rPr>
                  <a:t>…</a:t>
                </a:r>
              </a:p>
            </p:txBody>
          </p:sp>
          <p:sp>
            <p:nvSpPr>
              <p:cNvPr id="49" name="Rectangle 23">
                <a:extLst>
                  <a:ext uri="{FF2B5EF4-FFF2-40B4-BE49-F238E27FC236}">
                    <a16:creationId xmlns:a16="http://schemas.microsoft.com/office/drawing/2014/main" id="{AB2586A3-B21F-4254-BAE3-023543E5285B}"/>
                  </a:ext>
                </a:extLst>
              </p:cNvPr>
              <p:cNvSpPr>
                <a:spLocks noChangeArrowheads="1"/>
              </p:cNvSpPr>
              <p:nvPr/>
            </p:nvSpPr>
            <p:spPr bwMode="auto">
              <a:xfrm>
                <a:off x="272" y="2991"/>
                <a:ext cx="736" cy="273"/>
              </a:xfrm>
              <a:prstGeom prst="rect">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a:solidFill>
                      <a:srgbClr val="000000"/>
                    </a:solidFill>
                    <a:latin typeface="+mn-lt"/>
                    <a:ea typeface="宋体" panose="02010600030101010101" pitchFamily="2" charset="-122"/>
                    <a:cs typeface="Arial" panose="020B0604020202020204" pitchFamily="34" charset="0"/>
                  </a:rPr>
                  <a:t>…</a:t>
                </a:r>
              </a:p>
            </p:txBody>
          </p:sp>
          <p:sp>
            <p:nvSpPr>
              <p:cNvPr id="50" name="Rectangle 24">
                <a:extLst>
                  <a:ext uri="{FF2B5EF4-FFF2-40B4-BE49-F238E27FC236}">
                    <a16:creationId xmlns:a16="http://schemas.microsoft.com/office/drawing/2014/main" id="{4A786E3E-ED77-4406-9C32-BC1ACBBF460F}"/>
                  </a:ext>
                </a:extLst>
              </p:cNvPr>
              <p:cNvSpPr>
                <a:spLocks noChangeArrowheads="1"/>
              </p:cNvSpPr>
              <p:nvPr/>
            </p:nvSpPr>
            <p:spPr bwMode="auto">
              <a:xfrm>
                <a:off x="4074" y="2445"/>
                <a:ext cx="513"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ts val="300"/>
                  </a:spcBef>
                  <a:buClr>
                    <a:srgbClr val="009999"/>
                  </a:buClr>
                  <a:buSzTx/>
                  <a:buFont typeface="Times New Roman" panose="02020603050405020304" pitchFamily="18" charset="0"/>
                  <a:buNone/>
                </a:pPr>
                <a:r>
                  <a:rPr lang="en-GB" altLang="en-US" sz="1400">
                    <a:solidFill>
                      <a:srgbClr val="009999"/>
                    </a:solidFill>
                    <a:latin typeface="+mn-lt"/>
                    <a:cs typeface="Arial" panose="020B0604020202020204" pitchFamily="34" charset="0"/>
                  </a:rPr>
                  <a:t>4</a:t>
                </a:r>
              </a:p>
            </p:txBody>
          </p:sp>
          <p:sp>
            <p:nvSpPr>
              <p:cNvPr id="51" name="Rectangle 25">
                <a:extLst>
                  <a:ext uri="{FF2B5EF4-FFF2-40B4-BE49-F238E27FC236}">
                    <a16:creationId xmlns:a16="http://schemas.microsoft.com/office/drawing/2014/main" id="{5F192B8F-44C3-48F6-90FF-F591834B2F21}"/>
                  </a:ext>
                </a:extLst>
              </p:cNvPr>
              <p:cNvSpPr>
                <a:spLocks noChangeArrowheads="1"/>
              </p:cNvSpPr>
              <p:nvPr/>
            </p:nvSpPr>
            <p:spPr bwMode="auto">
              <a:xfrm>
                <a:off x="2535" y="2445"/>
                <a:ext cx="513" cy="273"/>
              </a:xfrm>
              <a:prstGeom prst="rect">
                <a:avLst/>
              </a:prstGeom>
              <a:solidFill>
                <a:srgbClr val="00A6D7"/>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a:solidFill>
                      <a:srgbClr val="000000"/>
                    </a:solidFill>
                    <a:latin typeface="+mn-lt"/>
                    <a:ea typeface="宋体" panose="02010600030101010101" pitchFamily="2" charset="-122"/>
                    <a:cs typeface="Arial" panose="020B0604020202020204" pitchFamily="34" charset="0"/>
                  </a:rPr>
                  <a:t>0</a:t>
                </a:r>
              </a:p>
            </p:txBody>
          </p:sp>
          <p:sp>
            <p:nvSpPr>
              <p:cNvPr id="52" name="Rectangle 26">
                <a:extLst>
                  <a:ext uri="{FF2B5EF4-FFF2-40B4-BE49-F238E27FC236}">
                    <a16:creationId xmlns:a16="http://schemas.microsoft.com/office/drawing/2014/main" id="{0C40B724-B3C0-4B51-8756-D79C39EFA18D}"/>
                  </a:ext>
                </a:extLst>
              </p:cNvPr>
              <p:cNvSpPr>
                <a:spLocks noChangeArrowheads="1"/>
              </p:cNvSpPr>
              <p:nvPr/>
            </p:nvSpPr>
            <p:spPr bwMode="auto">
              <a:xfrm>
                <a:off x="2022" y="2445"/>
                <a:ext cx="513" cy="273"/>
              </a:xfrm>
              <a:prstGeom prst="rect">
                <a:avLst/>
              </a:pr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a:solidFill>
                      <a:srgbClr val="000000"/>
                    </a:solidFill>
                    <a:latin typeface="+mn-lt"/>
                    <a:ea typeface="宋体" panose="02010600030101010101" pitchFamily="2" charset="-122"/>
                    <a:cs typeface="Arial" panose="020B0604020202020204" pitchFamily="34" charset="0"/>
                  </a:rPr>
                  <a:t>0</a:t>
                </a:r>
              </a:p>
            </p:txBody>
          </p:sp>
          <p:sp>
            <p:nvSpPr>
              <p:cNvPr id="53" name="Rectangle 27">
                <a:extLst>
                  <a:ext uri="{FF2B5EF4-FFF2-40B4-BE49-F238E27FC236}">
                    <a16:creationId xmlns:a16="http://schemas.microsoft.com/office/drawing/2014/main" id="{97A13794-EA25-4FE4-9896-FB226F9914EC}"/>
                  </a:ext>
                </a:extLst>
              </p:cNvPr>
              <p:cNvSpPr>
                <a:spLocks noChangeArrowheads="1"/>
              </p:cNvSpPr>
              <p:nvPr/>
            </p:nvSpPr>
            <p:spPr bwMode="auto">
              <a:xfrm>
                <a:off x="1509" y="2445"/>
                <a:ext cx="513"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ts val="300"/>
                  </a:spcBef>
                  <a:buSzTx/>
                  <a:buFont typeface="Times New Roman" panose="02020603050405020304" pitchFamily="18" charset="0"/>
                  <a:buNone/>
                </a:pPr>
                <a:r>
                  <a:rPr lang="en-GB" altLang="en-US" sz="1400">
                    <a:solidFill>
                      <a:srgbClr val="000000"/>
                    </a:solidFill>
                    <a:latin typeface="+mn-lt"/>
                    <a:cs typeface="Arial" panose="020B0604020202020204" pitchFamily="34" charset="0"/>
                  </a:rPr>
                  <a:t>2</a:t>
                </a:r>
              </a:p>
            </p:txBody>
          </p:sp>
          <p:sp>
            <p:nvSpPr>
              <p:cNvPr id="54" name="Rectangle 28">
                <a:extLst>
                  <a:ext uri="{FF2B5EF4-FFF2-40B4-BE49-F238E27FC236}">
                    <a16:creationId xmlns:a16="http://schemas.microsoft.com/office/drawing/2014/main" id="{51846E08-2D37-49C5-AB6A-039F99A0A0BA}"/>
                  </a:ext>
                </a:extLst>
              </p:cNvPr>
              <p:cNvSpPr>
                <a:spLocks noChangeArrowheads="1"/>
              </p:cNvSpPr>
              <p:nvPr/>
            </p:nvSpPr>
            <p:spPr bwMode="auto">
              <a:xfrm>
                <a:off x="1008" y="2445"/>
                <a:ext cx="50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a:solidFill>
                      <a:srgbClr val="000000"/>
                    </a:solidFill>
                    <a:latin typeface="+mn-lt"/>
                    <a:ea typeface="宋体" panose="02010600030101010101" pitchFamily="2" charset="-122"/>
                    <a:cs typeface="Arial" panose="020B0604020202020204" pitchFamily="34" charset="0"/>
                  </a:rPr>
                  <a:t>0</a:t>
                </a:r>
              </a:p>
            </p:txBody>
          </p:sp>
          <p:sp>
            <p:nvSpPr>
              <p:cNvPr id="55" name="Rectangle 29">
                <a:extLst>
                  <a:ext uri="{FF2B5EF4-FFF2-40B4-BE49-F238E27FC236}">
                    <a16:creationId xmlns:a16="http://schemas.microsoft.com/office/drawing/2014/main" id="{8FEF8B6D-68DB-4E85-B024-302D7071163C}"/>
                  </a:ext>
                </a:extLst>
              </p:cNvPr>
              <p:cNvSpPr>
                <a:spLocks noChangeArrowheads="1"/>
              </p:cNvSpPr>
              <p:nvPr/>
            </p:nvSpPr>
            <p:spPr bwMode="auto">
              <a:xfrm>
                <a:off x="272" y="2445"/>
                <a:ext cx="736" cy="273"/>
              </a:xfrm>
              <a:prstGeom prst="rect">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i="1" dirty="0">
                    <a:solidFill>
                      <a:srgbClr val="000000"/>
                    </a:solidFill>
                    <a:latin typeface="+mn-lt"/>
                    <a:ea typeface="宋体" panose="02010600030101010101" pitchFamily="2" charset="-122"/>
                    <a:cs typeface="Arial" panose="020B0604020202020204" pitchFamily="34" charset="0"/>
                  </a:rPr>
                  <a:t>u</a:t>
                </a:r>
                <a:r>
                  <a:rPr lang="en-GB" altLang="en-US" sz="1400" i="1" baseline="-30000" dirty="0">
                    <a:solidFill>
                      <a:srgbClr val="000000"/>
                    </a:solidFill>
                    <a:latin typeface="+mn-lt"/>
                    <a:ea typeface="宋体" panose="02010600030101010101" pitchFamily="2" charset="-122"/>
                    <a:cs typeface="Arial" panose="020B0604020202020204" pitchFamily="34" charset="0"/>
                  </a:rPr>
                  <a:t>3</a:t>
                </a:r>
              </a:p>
            </p:txBody>
          </p:sp>
          <p:sp>
            <p:nvSpPr>
              <p:cNvPr id="56" name="Rectangle 30">
                <a:extLst>
                  <a:ext uri="{FF2B5EF4-FFF2-40B4-BE49-F238E27FC236}">
                    <a16:creationId xmlns:a16="http://schemas.microsoft.com/office/drawing/2014/main" id="{FD5816F3-D133-4564-966C-4B4E89D6EFF0}"/>
                  </a:ext>
                </a:extLst>
              </p:cNvPr>
              <p:cNvSpPr>
                <a:spLocks noChangeArrowheads="1"/>
              </p:cNvSpPr>
              <p:nvPr/>
            </p:nvSpPr>
            <p:spPr bwMode="auto">
              <a:xfrm>
                <a:off x="4074" y="2718"/>
                <a:ext cx="513"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ts val="300"/>
                  </a:spcBef>
                  <a:buClr>
                    <a:srgbClr val="009999"/>
                  </a:buClr>
                  <a:buSzTx/>
                  <a:buFont typeface="Times New Roman" panose="02020603050405020304" pitchFamily="18" charset="0"/>
                  <a:buNone/>
                </a:pPr>
                <a:r>
                  <a:rPr lang="en-GB" altLang="en-US" sz="1400">
                    <a:solidFill>
                      <a:srgbClr val="009999"/>
                    </a:solidFill>
                    <a:latin typeface="+mn-lt"/>
                    <a:cs typeface="Arial" panose="020B0604020202020204" pitchFamily="34" charset="0"/>
                  </a:rPr>
                  <a:t>2</a:t>
                </a:r>
              </a:p>
            </p:txBody>
          </p:sp>
          <p:sp>
            <p:nvSpPr>
              <p:cNvPr id="57" name="Rectangle 31">
                <a:extLst>
                  <a:ext uri="{FF2B5EF4-FFF2-40B4-BE49-F238E27FC236}">
                    <a16:creationId xmlns:a16="http://schemas.microsoft.com/office/drawing/2014/main" id="{BD393F0F-7EC9-47A3-8B28-D511B8E209D2}"/>
                  </a:ext>
                </a:extLst>
              </p:cNvPr>
              <p:cNvSpPr>
                <a:spLocks noChangeArrowheads="1"/>
              </p:cNvSpPr>
              <p:nvPr/>
            </p:nvSpPr>
            <p:spPr bwMode="auto">
              <a:xfrm>
                <a:off x="2535" y="2718"/>
                <a:ext cx="513" cy="273"/>
              </a:xfrm>
              <a:prstGeom prst="rect">
                <a:avLst/>
              </a:prstGeom>
              <a:solidFill>
                <a:srgbClr val="00A6D7"/>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a:solidFill>
                      <a:srgbClr val="000000"/>
                    </a:solidFill>
                    <a:latin typeface="+mn-lt"/>
                    <a:cs typeface="Arial" panose="020B0604020202020204" pitchFamily="34" charset="0"/>
                  </a:rPr>
                  <a:t>2</a:t>
                </a:r>
              </a:p>
            </p:txBody>
          </p:sp>
          <p:sp>
            <p:nvSpPr>
              <p:cNvPr id="58" name="Rectangle 32">
                <a:extLst>
                  <a:ext uri="{FF2B5EF4-FFF2-40B4-BE49-F238E27FC236}">
                    <a16:creationId xmlns:a16="http://schemas.microsoft.com/office/drawing/2014/main" id="{B607EAA6-664C-4A0A-93D2-6EC7FBEA3A3F}"/>
                  </a:ext>
                </a:extLst>
              </p:cNvPr>
              <p:cNvSpPr>
                <a:spLocks noChangeArrowheads="1"/>
              </p:cNvSpPr>
              <p:nvPr/>
            </p:nvSpPr>
            <p:spPr bwMode="auto">
              <a:xfrm>
                <a:off x="2022" y="2718"/>
                <a:ext cx="513" cy="273"/>
              </a:xfrm>
              <a:prstGeom prst="rect">
                <a:avLst/>
              </a:pr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a:solidFill>
                      <a:srgbClr val="000000"/>
                    </a:solidFill>
                    <a:latin typeface="+mn-lt"/>
                    <a:cs typeface="Arial" panose="020B0604020202020204" pitchFamily="34" charset="0"/>
                  </a:rPr>
                  <a:t>4</a:t>
                </a:r>
              </a:p>
            </p:txBody>
          </p:sp>
          <p:sp>
            <p:nvSpPr>
              <p:cNvPr id="59" name="Rectangle 33">
                <a:extLst>
                  <a:ext uri="{FF2B5EF4-FFF2-40B4-BE49-F238E27FC236}">
                    <a16:creationId xmlns:a16="http://schemas.microsoft.com/office/drawing/2014/main" id="{41630CFA-0CC9-4D42-8EDC-B9333C7F4F5A}"/>
                  </a:ext>
                </a:extLst>
              </p:cNvPr>
              <p:cNvSpPr>
                <a:spLocks noChangeArrowheads="1"/>
              </p:cNvSpPr>
              <p:nvPr/>
            </p:nvSpPr>
            <p:spPr bwMode="auto">
              <a:xfrm>
                <a:off x="1509" y="2718"/>
                <a:ext cx="513"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ts val="300"/>
                  </a:spcBef>
                  <a:buSzTx/>
                  <a:buFont typeface="Times New Roman" panose="02020603050405020304" pitchFamily="18" charset="0"/>
                  <a:buNone/>
                </a:pPr>
                <a:r>
                  <a:rPr lang="en-GB" altLang="en-US" sz="1400">
                    <a:solidFill>
                      <a:srgbClr val="000000"/>
                    </a:solidFill>
                    <a:latin typeface="+mn-lt"/>
                    <a:ea typeface="宋体" panose="02010600030101010101" pitchFamily="2" charset="-122"/>
                    <a:cs typeface="Arial" panose="020B0604020202020204" pitchFamily="34" charset="0"/>
                  </a:rPr>
                  <a:t>0</a:t>
                </a:r>
              </a:p>
            </p:txBody>
          </p:sp>
          <p:sp>
            <p:nvSpPr>
              <p:cNvPr id="60" name="Rectangle 34">
                <a:extLst>
                  <a:ext uri="{FF2B5EF4-FFF2-40B4-BE49-F238E27FC236}">
                    <a16:creationId xmlns:a16="http://schemas.microsoft.com/office/drawing/2014/main" id="{3064B894-8CBC-4C98-A1F2-5014DBA935A2}"/>
                  </a:ext>
                </a:extLst>
              </p:cNvPr>
              <p:cNvSpPr>
                <a:spLocks noChangeArrowheads="1"/>
              </p:cNvSpPr>
              <p:nvPr/>
            </p:nvSpPr>
            <p:spPr bwMode="auto">
              <a:xfrm>
                <a:off x="1008" y="2718"/>
                <a:ext cx="50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a:solidFill>
                      <a:srgbClr val="000000"/>
                    </a:solidFill>
                    <a:latin typeface="+mn-lt"/>
                    <a:ea typeface="宋体" panose="02010600030101010101" pitchFamily="2" charset="-122"/>
                    <a:cs typeface="Arial" panose="020B0604020202020204" pitchFamily="34" charset="0"/>
                  </a:rPr>
                  <a:t>1</a:t>
                </a:r>
              </a:p>
            </p:txBody>
          </p:sp>
          <p:sp>
            <p:nvSpPr>
              <p:cNvPr id="61" name="Rectangle 35">
                <a:extLst>
                  <a:ext uri="{FF2B5EF4-FFF2-40B4-BE49-F238E27FC236}">
                    <a16:creationId xmlns:a16="http://schemas.microsoft.com/office/drawing/2014/main" id="{9360E772-B257-40D7-8569-18780E7439EB}"/>
                  </a:ext>
                </a:extLst>
              </p:cNvPr>
              <p:cNvSpPr>
                <a:spLocks noChangeArrowheads="1"/>
              </p:cNvSpPr>
              <p:nvPr/>
            </p:nvSpPr>
            <p:spPr bwMode="auto">
              <a:xfrm>
                <a:off x="272" y="2718"/>
                <a:ext cx="736" cy="273"/>
              </a:xfrm>
              <a:prstGeom prst="rect">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i="1" dirty="0">
                    <a:solidFill>
                      <a:srgbClr val="000000"/>
                    </a:solidFill>
                    <a:latin typeface="+mn-lt"/>
                    <a:ea typeface="宋体" panose="02010600030101010101" pitchFamily="2" charset="-122"/>
                    <a:cs typeface="Arial" panose="020B0604020202020204" pitchFamily="34" charset="0"/>
                  </a:rPr>
                  <a:t>u</a:t>
                </a:r>
                <a:r>
                  <a:rPr lang="en-GB" altLang="en-US" sz="1400" i="1" baseline="-30000" dirty="0">
                    <a:solidFill>
                      <a:srgbClr val="000000"/>
                    </a:solidFill>
                    <a:latin typeface="+mn-lt"/>
                    <a:ea typeface="宋体" panose="02010600030101010101" pitchFamily="2" charset="-122"/>
                    <a:cs typeface="Arial" panose="020B0604020202020204" pitchFamily="34" charset="0"/>
                  </a:rPr>
                  <a:t>4</a:t>
                </a:r>
              </a:p>
            </p:txBody>
          </p:sp>
          <p:sp>
            <p:nvSpPr>
              <p:cNvPr id="62" name="Rectangle 36">
                <a:extLst>
                  <a:ext uri="{FF2B5EF4-FFF2-40B4-BE49-F238E27FC236}">
                    <a16:creationId xmlns:a16="http://schemas.microsoft.com/office/drawing/2014/main" id="{66EF8DC6-7CB5-48AE-B2FF-00A8E6A292B7}"/>
                  </a:ext>
                </a:extLst>
              </p:cNvPr>
              <p:cNvSpPr>
                <a:spLocks noChangeArrowheads="1"/>
              </p:cNvSpPr>
              <p:nvPr/>
            </p:nvSpPr>
            <p:spPr bwMode="auto">
              <a:xfrm>
                <a:off x="4074" y="3264"/>
                <a:ext cx="513" cy="273"/>
              </a:xfrm>
              <a:prstGeom prst="rect">
                <a:avLst/>
              </a:prstGeom>
              <a:solidFill>
                <a:srgbClr val="CC00CC"/>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ts val="300"/>
                  </a:spcBef>
                  <a:buSzTx/>
                  <a:buFont typeface="Times New Roman" panose="02020603050405020304" pitchFamily="18" charset="0"/>
                  <a:buNone/>
                </a:pPr>
                <a:r>
                  <a:rPr lang="en-GB" altLang="en-US" sz="1400" dirty="0">
                    <a:solidFill>
                      <a:srgbClr val="000000"/>
                    </a:solidFill>
                    <a:latin typeface="+mn-lt"/>
                    <a:cs typeface="Arial" panose="020B0604020202020204" pitchFamily="34" charset="0"/>
                  </a:rPr>
                  <a:t>1</a:t>
                </a:r>
              </a:p>
            </p:txBody>
          </p:sp>
          <p:sp>
            <p:nvSpPr>
              <p:cNvPr id="63" name="Rectangle 37">
                <a:extLst>
                  <a:ext uri="{FF2B5EF4-FFF2-40B4-BE49-F238E27FC236}">
                    <a16:creationId xmlns:a16="http://schemas.microsoft.com/office/drawing/2014/main" id="{85550543-E431-4DF2-8C06-D1AD01E1E660}"/>
                  </a:ext>
                </a:extLst>
              </p:cNvPr>
              <p:cNvSpPr>
                <a:spLocks noChangeArrowheads="1"/>
              </p:cNvSpPr>
              <p:nvPr/>
            </p:nvSpPr>
            <p:spPr bwMode="auto">
              <a:xfrm>
                <a:off x="2535" y="3264"/>
                <a:ext cx="513" cy="273"/>
              </a:xfrm>
              <a:prstGeom prst="rect">
                <a:avLst/>
              </a:prstGeom>
              <a:solidFill>
                <a:srgbClr val="00A6D7"/>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dirty="0">
                    <a:solidFill>
                      <a:srgbClr val="000000"/>
                    </a:solidFill>
                    <a:latin typeface="+mn-lt"/>
                    <a:ea typeface="宋体" panose="02010600030101010101" pitchFamily="2" charset="-122"/>
                    <a:cs typeface="Arial" panose="020B0604020202020204" pitchFamily="34" charset="0"/>
                  </a:rPr>
                  <a:t>?</a:t>
                </a:r>
              </a:p>
            </p:txBody>
          </p:sp>
          <p:sp>
            <p:nvSpPr>
              <p:cNvPr id="64" name="Rectangle 38">
                <a:extLst>
                  <a:ext uri="{FF2B5EF4-FFF2-40B4-BE49-F238E27FC236}">
                    <a16:creationId xmlns:a16="http://schemas.microsoft.com/office/drawing/2014/main" id="{BF909B4B-AED3-4CD9-BD2A-386A7C7BB5A5}"/>
                  </a:ext>
                </a:extLst>
              </p:cNvPr>
              <p:cNvSpPr>
                <a:spLocks noChangeArrowheads="1"/>
              </p:cNvSpPr>
              <p:nvPr/>
            </p:nvSpPr>
            <p:spPr bwMode="auto">
              <a:xfrm>
                <a:off x="2022" y="3264"/>
                <a:ext cx="513" cy="273"/>
              </a:xfrm>
              <a:prstGeom prst="rect">
                <a:avLst/>
              </a:pr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a:solidFill>
                      <a:srgbClr val="000000"/>
                    </a:solidFill>
                    <a:latin typeface="+mn-lt"/>
                    <a:cs typeface="Arial" panose="020B0604020202020204" pitchFamily="34" charset="0"/>
                  </a:rPr>
                  <a:t>4</a:t>
                </a:r>
              </a:p>
            </p:txBody>
          </p:sp>
          <p:sp>
            <p:nvSpPr>
              <p:cNvPr id="65" name="Rectangle 39">
                <a:extLst>
                  <a:ext uri="{FF2B5EF4-FFF2-40B4-BE49-F238E27FC236}">
                    <a16:creationId xmlns:a16="http://schemas.microsoft.com/office/drawing/2014/main" id="{3AA675F9-97CF-4F65-AECB-F50EF10A6766}"/>
                  </a:ext>
                </a:extLst>
              </p:cNvPr>
              <p:cNvSpPr>
                <a:spLocks noChangeArrowheads="1"/>
              </p:cNvSpPr>
              <p:nvPr/>
            </p:nvSpPr>
            <p:spPr bwMode="auto">
              <a:xfrm>
                <a:off x="1509" y="3264"/>
                <a:ext cx="513" cy="273"/>
              </a:xfrm>
              <a:prstGeom prst="rect">
                <a:avLst/>
              </a:prstGeom>
              <a:solidFill>
                <a:srgbClr val="CC00CC"/>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ts val="300"/>
                  </a:spcBef>
                  <a:buSzTx/>
                  <a:buFont typeface="Times New Roman" panose="02020603050405020304" pitchFamily="18" charset="0"/>
                  <a:buNone/>
                </a:pPr>
                <a:r>
                  <a:rPr lang="en-GB" altLang="en-US" sz="1400">
                    <a:solidFill>
                      <a:srgbClr val="000000"/>
                    </a:solidFill>
                    <a:latin typeface="+mn-lt"/>
                    <a:cs typeface="Arial" panose="020B0604020202020204" pitchFamily="34" charset="0"/>
                  </a:rPr>
                  <a:t>0</a:t>
                </a:r>
              </a:p>
            </p:txBody>
          </p:sp>
          <p:sp>
            <p:nvSpPr>
              <p:cNvPr id="66" name="Rectangle 40">
                <a:extLst>
                  <a:ext uri="{FF2B5EF4-FFF2-40B4-BE49-F238E27FC236}">
                    <a16:creationId xmlns:a16="http://schemas.microsoft.com/office/drawing/2014/main" id="{8861A9AA-CEA7-47C7-823A-F604793E769C}"/>
                  </a:ext>
                </a:extLst>
              </p:cNvPr>
              <p:cNvSpPr>
                <a:spLocks noChangeArrowheads="1"/>
              </p:cNvSpPr>
              <p:nvPr/>
            </p:nvSpPr>
            <p:spPr bwMode="auto">
              <a:xfrm>
                <a:off x="1008" y="3264"/>
                <a:ext cx="501" cy="273"/>
              </a:xfrm>
              <a:prstGeom prst="rect">
                <a:avLst/>
              </a:prstGeom>
              <a:solidFill>
                <a:srgbClr val="CC00CC"/>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a:solidFill>
                      <a:srgbClr val="000000"/>
                    </a:solidFill>
                    <a:latin typeface="+mn-lt"/>
                    <a:cs typeface="Arial" panose="020B0604020202020204" pitchFamily="34" charset="0"/>
                  </a:rPr>
                  <a:t>2</a:t>
                </a:r>
              </a:p>
            </p:txBody>
          </p:sp>
          <p:sp>
            <p:nvSpPr>
              <p:cNvPr id="67" name="Rectangle 41">
                <a:extLst>
                  <a:ext uri="{FF2B5EF4-FFF2-40B4-BE49-F238E27FC236}">
                    <a16:creationId xmlns:a16="http://schemas.microsoft.com/office/drawing/2014/main" id="{00A2EB2B-D286-4572-B46D-3BF7D7E91EE5}"/>
                  </a:ext>
                </a:extLst>
              </p:cNvPr>
              <p:cNvSpPr>
                <a:spLocks noChangeArrowheads="1"/>
              </p:cNvSpPr>
              <p:nvPr/>
            </p:nvSpPr>
            <p:spPr bwMode="auto">
              <a:xfrm>
                <a:off x="272" y="3264"/>
                <a:ext cx="736" cy="273"/>
              </a:xfrm>
              <a:prstGeom prst="rect">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i="1" dirty="0" err="1">
                    <a:solidFill>
                      <a:srgbClr val="000000"/>
                    </a:solidFill>
                    <a:latin typeface="+mn-lt"/>
                    <a:cs typeface="Arial" panose="020B0604020202020204" pitchFamily="34" charset="0"/>
                  </a:rPr>
                  <a:t>u</a:t>
                </a:r>
                <a:r>
                  <a:rPr lang="en-GB" altLang="en-US" sz="1400" i="1" baseline="-25000" dirty="0" err="1">
                    <a:solidFill>
                      <a:srgbClr val="000000"/>
                    </a:solidFill>
                    <a:latin typeface="+mn-lt"/>
                    <a:cs typeface="Arial" panose="020B0604020202020204" pitchFamily="34" charset="0"/>
                  </a:rPr>
                  <a:t>K</a:t>
                </a:r>
                <a:endParaRPr lang="en-GB" altLang="en-US" sz="1400" i="1" baseline="-25000" dirty="0">
                  <a:solidFill>
                    <a:srgbClr val="000000"/>
                  </a:solidFill>
                  <a:latin typeface="+mn-lt"/>
                  <a:cs typeface="Arial" panose="020B0604020202020204" pitchFamily="34" charset="0"/>
                </a:endParaRPr>
              </a:p>
            </p:txBody>
          </p:sp>
          <p:sp>
            <p:nvSpPr>
              <p:cNvPr id="68" name="Rectangle 42">
                <a:extLst>
                  <a:ext uri="{FF2B5EF4-FFF2-40B4-BE49-F238E27FC236}">
                    <a16:creationId xmlns:a16="http://schemas.microsoft.com/office/drawing/2014/main" id="{D74EED0B-FEBE-423D-BB62-B2D1D7FB23B1}"/>
                  </a:ext>
                </a:extLst>
              </p:cNvPr>
              <p:cNvSpPr>
                <a:spLocks noChangeArrowheads="1"/>
              </p:cNvSpPr>
              <p:nvPr/>
            </p:nvSpPr>
            <p:spPr bwMode="auto">
              <a:xfrm>
                <a:off x="4074" y="2198"/>
                <a:ext cx="51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Clr>
                    <a:srgbClr val="009999"/>
                  </a:buClr>
                  <a:buSzTx/>
                  <a:buFont typeface="Times New Roman" panose="02020603050405020304" pitchFamily="18" charset="0"/>
                  <a:buNone/>
                </a:pPr>
                <a:r>
                  <a:rPr lang="en-GB" altLang="en-US" sz="1400">
                    <a:solidFill>
                      <a:srgbClr val="009999"/>
                    </a:solidFill>
                    <a:latin typeface="+mn-lt"/>
                    <a:cs typeface="Arial" panose="020B0604020202020204" pitchFamily="34" charset="0"/>
                  </a:rPr>
                  <a:t>5</a:t>
                </a:r>
              </a:p>
            </p:txBody>
          </p:sp>
          <p:sp>
            <p:nvSpPr>
              <p:cNvPr id="69" name="Rectangle 43">
                <a:extLst>
                  <a:ext uri="{FF2B5EF4-FFF2-40B4-BE49-F238E27FC236}">
                    <a16:creationId xmlns:a16="http://schemas.microsoft.com/office/drawing/2014/main" id="{B120C969-DBC3-499A-87C3-ADDE9C470586}"/>
                  </a:ext>
                </a:extLst>
              </p:cNvPr>
              <p:cNvSpPr>
                <a:spLocks noChangeArrowheads="1"/>
              </p:cNvSpPr>
              <p:nvPr/>
            </p:nvSpPr>
            <p:spPr bwMode="auto">
              <a:xfrm>
                <a:off x="2535" y="2198"/>
                <a:ext cx="513" cy="247"/>
              </a:xfrm>
              <a:prstGeom prst="rect">
                <a:avLst/>
              </a:prstGeom>
              <a:solidFill>
                <a:srgbClr val="00A6D7"/>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ts val="300"/>
                  </a:spcBef>
                  <a:buSzTx/>
                  <a:buFont typeface="Times New Roman" panose="02020603050405020304" pitchFamily="18" charset="0"/>
                  <a:buNone/>
                </a:pPr>
                <a:r>
                  <a:rPr lang="en-GB" altLang="en-US" sz="1400">
                    <a:solidFill>
                      <a:srgbClr val="000000"/>
                    </a:solidFill>
                    <a:latin typeface="+mn-lt"/>
                    <a:ea typeface="宋体" panose="02010600030101010101" pitchFamily="2" charset="-122"/>
                    <a:cs typeface="Arial" panose="020B0604020202020204" pitchFamily="34" charset="0"/>
                  </a:rPr>
                  <a:t>0</a:t>
                </a:r>
              </a:p>
            </p:txBody>
          </p:sp>
          <p:sp>
            <p:nvSpPr>
              <p:cNvPr id="70" name="Rectangle 44">
                <a:extLst>
                  <a:ext uri="{FF2B5EF4-FFF2-40B4-BE49-F238E27FC236}">
                    <a16:creationId xmlns:a16="http://schemas.microsoft.com/office/drawing/2014/main" id="{7439C9D9-C03D-4747-A3D7-4089A9D548C6}"/>
                  </a:ext>
                </a:extLst>
              </p:cNvPr>
              <p:cNvSpPr>
                <a:spLocks noChangeArrowheads="1"/>
              </p:cNvSpPr>
              <p:nvPr/>
            </p:nvSpPr>
            <p:spPr bwMode="auto">
              <a:xfrm>
                <a:off x="2022" y="2198"/>
                <a:ext cx="513" cy="247"/>
              </a:xfrm>
              <a:prstGeom prst="rect">
                <a:avLst/>
              </a:pr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a:solidFill>
                      <a:srgbClr val="000000"/>
                    </a:solidFill>
                    <a:latin typeface="+mn-lt"/>
                    <a:ea typeface="宋体" panose="02010600030101010101" pitchFamily="2" charset="-122"/>
                    <a:cs typeface="Arial" panose="020B0604020202020204" pitchFamily="34" charset="0"/>
                  </a:rPr>
                  <a:t>0</a:t>
                </a:r>
              </a:p>
            </p:txBody>
          </p:sp>
          <p:sp>
            <p:nvSpPr>
              <p:cNvPr id="71" name="Rectangle 45">
                <a:extLst>
                  <a:ext uri="{FF2B5EF4-FFF2-40B4-BE49-F238E27FC236}">
                    <a16:creationId xmlns:a16="http://schemas.microsoft.com/office/drawing/2014/main" id="{5BF2E18F-9240-4E31-B77D-13D87B73BB54}"/>
                  </a:ext>
                </a:extLst>
              </p:cNvPr>
              <p:cNvSpPr>
                <a:spLocks noChangeArrowheads="1"/>
              </p:cNvSpPr>
              <p:nvPr/>
            </p:nvSpPr>
            <p:spPr bwMode="auto">
              <a:xfrm>
                <a:off x="1509" y="2198"/>
                <a:ext cx="51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ts val="300"/>
                  </a:spcBef>
                  <a:buSzTx/>
                  <a:buFont typeface="Times New Roman" panose="02020603050405020304" pitchFamily="18" charset="0"/>
                  <a:buNone/>
                </a:pPr>
                <a:r>
                  <a:rPr lang="en-GB" altLang="en-US" sz="1400">
                    <a:solidFill>
                      <a:srgbClr val="000000"/>
                    </a:solidFill>
                    <a:latin typeface="+mn-lt"/>
                    <a:cs typeface="Arial" panose="020B0604020202020204" pitchFamily="34" charset="0"/>
                  </a:rPr>
                  <a:t>4</a:t>
                </a:r>
              </a:p>
            </p:txBody>
          </p:sp>
          <p:sp>
            <p:nvSpPr>
              <p:cNvPr id="72" name="Rectangle 46">
                <a:extLst>
                  <a:ext uri="{FF2B5EF4-FFF2-40B4-BE49-F238E27FC236}">
                    <a16:creationId xmlns:a16="http://schemas.microsoft.com/office/drawing/2014/main" id="{C01E40A1-D3D8-4B74-AA44-80E7284CEE74}"/>
                  </a:ext>
                </a:extLst>
              </p:cNvPr>
              <p:cNvSpPr>
                <a:spLocks noChangeArrowheads="1"/>
              </p:cNvSpPr>
              <p:nvPr/>
            </p:nvSpPr>
            <p:spPr bwMode="auto">
              <a:xfrm>
                <a:off x="1008" y="2198"/>
                <a:ext cx="501"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ts val="300"/>
                  </a:spcBef>
                  <a:buSzTx/>
                  <a:buFont typeface="Times New Roman" panose="02020603050405020304" pitchFamily="18" charset="0"/>
                  <a:buNone/>
                </a:pPr>
                <a:r>
                  <a:rPr lang="en-GB" altLang="en-US" sz="1400">
                    <a:solidFill>
                      <a:srgbClr val="000000"/>
                    </a:solidFill>
                    <a:latin typeface="+mn-lt"/>
                    <a:cs typeface="Arial" panose="020B0604020202020204" pitchFamily="34" charset="0"/>
                  </a:rPr>
                  <a:t>0</a:t>
                </a:r>
              </a:p>
            </p:txBody>
          </p:sp>
          <p:sp>
            <p:nvSpPr>
              <p:cNvPr id="73" name="Rectangle 47">
                <a:extLst>
                  <a:ext uri="{FF2B5EF4-FFF2-40B4-BE49-F238E27FC236}">
                    <a16:creationId xmlns:a16="http://schemas.microsoft.com/office/drawing/2014/main" id="{0E672B81-5F71-4F9B-B2F1-8EB8C3043AF6}"/>
                  </a:ext>
                </a:extLst>
              </p:cNvPr>
              <p:cNvSpPr>
                <a:spLocks noChangeArrowheads="1"/>
              </p:cNvSpPr>
              <p:nvPr/>
            </p:nvSpPr>
            <p:spPr bwMode="auto">
              <a:xfrm>
                <a:off x="272" y="2198"/>
                <a:ext cx="736" cy="247"/>
              </a:xfrm>
              <a:prstGeom prst="rect">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i="1" dirty="0">
                    <a:solidFill>
                      <a:srgbClr val="000000"/>
                    </a:solidFill>
                    <a:latin typeface="+mn-lt"/>
                    <a:ea typeface="宋体" panose="02010600030101010101" pitchFamily="2" charset="-122"/>
                    <a:cs typeface="Arial" panose="020B0604020202020204" pitchFamily="34" charset="0"/>
                  </a:rPr>
                  <a:t>u</a:t>
                </a:r>
                <a:r>
                  <a:rPr lang="en-GB" altLang="en-US" sz="1400" i="1" baseline="-30000" dirty="0">
                    <a:solidFill>
                      <a:srgbClr val="000000"/>
                    </a:solidFill>
                    <a:latin typeface="+mn-lt"/>
                    <a:ea typeface="宋体" panose="02010600030101010101" pitchFamily="2" charset="-122"/>
                    <a:cs typeface="Arial" panose="020B0604020202020204" pitchFamily="34" charset="0"/>
                  </a:rPr>
                  <a:t>2</a:t>
                </a:r>
              </a:p>
            </p:txBody>
          </p:sp>
          <p:sp>
            <p:nvSpPr>
              <p:cNvPr id="74" name="Rectangle 48">
                <a:extLst>
                  <a:ext uri="{FF2B5EF4-FFF2-40B4-BE49-F238E27FC236}">
                    <a16:creationId xmlns:a16="http://schemas.microsoft.com/office/drawing/2014/main" id="{B0E0D43E-1EB1-4474-8ADE-B61EF93ED9F5}"/>
                  </a:ext>
                </a:extLst>
              </p:cNvPr>
              <p:cNvSpPr>
                <a:spLocks noChangeArrowheads="1"/>
              </p:cNvSpPr>
              <p:nvPr/>
            </p:nvSpPr>
            <p:spPr bwMode="auto">
              <a:xfrm>
                <a:off x="4074" y="1987"/>
                <a:ext cx="513"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Clr>
                    <a:srgbClr val="009999"/>
                  </a:buClr>
                  <a:buSzTx/>
                  <a:buFont typeface="Times New Roman" panose="02020603050405020304" pitchFamily="18" charset="0"/>
                  <a:buNone/>
                </a:pPr>
                <a:r>
                  <a:rPr lang="en-GB" altLang="en-US" sz="1400">
                    <a:solidFill>
                      <a:srgbClr val="009999"/>
                    </a:solidFill>
                    <a:latin typeface="+mn-lt"/>
                    <a:cs typeface="Arial" panose="020B0604020202020204" pitchFamily="34" charset="0"/>
                  </a:rPr>
                  <a:t>1</a:t>
                </a:r>
              </a:p>
            </p:txBody>
          </p:sp>
          <p:sp>
            <p:nvSpPr>
              <p:cNvPr id="75" name="Rectangle 49">
                <a:extLst>
                  <a:ext uri="{FF2B5EF4-FFF2-40B4-BE49-F238E27FC236}">
                    <a16:creationId xmlns:a16="http://schemas.microsoft.com/office/drawing/2014/main" id="{FB0C6440-3D36-45D7-8114-D94B215975E2}"/>
                  </a:ext>
                </a:extLst>
              </p:cNvPr>
              <p:cNvSpPr>
                <a:spLocks noChangeArrowheads="1"/>
              </p:cNvSpPr>
              <p:nvPr/>
            </p:nvSpPr>
            <p:spPr bwMode="auto">
              <a:xfrm>
                <a:off x="2535" y="1987"/>
                <a:ext cx="513" cy="211"/>
              </a:xfrm>
              <a:prstGeom prst="rect">
                <a:avLst/>
              </a:prstGeom>
              <a:solidFill>
                <a:srgbClr val="00A6D7"/>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ts val="300"/>
                  </a:spcBef>
                  <a:buSzTx/>
                  <a:buFont typeface="Times New Roman" panose="02020603050405020304" pitchFamily="18" charset="0"/>
                  <a:buNone/>
                </a:pPr>
                <a:r>
                  <a:rPr lang="en-GB" altLang="en-US" sz="1400">
                    <a:solidFill>
                      <a:srgbClr val="000000"/>
                    </a:solidFill>
                    <a:latin typeface="+mn-lt"/>
                    <a:ea typeface="宋体" panose="02010600030101010101" pitchFamily="2" charset="-122"/>
                    <a:cs typeface="Arial" panose="020B0604020202020204" pitchFamily="34" charset="0"/>
                  </a:rPr>
                  <a:t>2</a:t>
                </a:r>
              </a:p>
            </p:txBody>
          </p:sp>
          <p:sp>
            <p:nvSpPr>
              <p:cNvPr id="76" name="Rectangle 50">
                <a:extLst>
                  <a:ext uri="{FF2B5EF4-FFF2-40B4-BE49-F238E27FC236}">
                    <a16:creationId xmlns:a16="http://schemas.microsoft.com/office/drawing/2014/main" id="{15F98AB5-E643-43E9-A01A-0D95AFEED4FE}"/>
                  </a:ext>
                </a:extLst>
              </p:cNvPr>
              <p:cNvSpPr>
                <a:spLocks noChangeArrowheads="1"/>
              </p:cNvSpPr>
              <p:nvPr/>
            </p:nvSpPr>
            <p:spPr bwMode="auto">
              <a:xfrm>
                <a:off x="2022" y="1987"/>
                <a:ext cx="513" cy="211"/>
              </a:xfrm>
              <a:prstGeom prst="rect">
                <a:avLst/>
              </a:pr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a:solidFill>
                      <a:srgbClr val="000000"/>
                    </a:solidFill>
                    <a:latin typeface="+mn-lt"/>
                    <a:ea typeface="宋体" panose="02010600030101010101" pitchFamily="2" charset="-122"/>
                    <a:cs typeface="Arial" panose="020B0604020202020204" pitchFamily="34" charset="0"/>
                  </a:rPr>
                  <a:t>3</a:t>
                </a:r>
              </a:p>
            </p:txBody>
          </p:sp>
          <p:sp>
            <p:nvSpPr>
              <p:cNvPr id="77" name="Rectangle 51">
                <a:extLst>
                  <a:ext uri="{FF2B5EF4-FFF2-40B4-BE49-F238E27FC236}">
                    <a16:creationId xmlns:a16="http://schemas.microsoft.com/office/drawing/2014/main" id="{F9A60E4D-6A2D-45DF-B098-E9EA17F3B3BD}"/>
                  </a:ext>
                </a:extLst>
              </p:cNvPr>
              <p:cNvSpPr>
                <a:spLocks noChangeArrowheads="1"/>
              </p:cNvSpPr>
              <p:nvPr/>
            </p:nvSpPr>
            <p:spPr bwMode="auto">
              <a:xfrm>
                <a:off x="1509" y="1987"/>
                <a:ext cx="513"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ts val="300"/>
                  </a:spcBef>
                  <a:buSzTx/>
                  <a:buFont typeface="Times New Roman" panose="02020603050405020304" pitchFamily="18" charset="0"/>
                  <a:buNone/>
                </a:pPr>
                <a:r>
                  <a:rPr lang="en-GB" altLang="en-US" sz="1400">
                    <a:solidFill>
                      <a:srgbClr val="000000"/>
                    </a:solidFill>
                    <a:latin typeface="+mn-lt"/>
                    <a:cs typeface="Arial" panose="020B0604020202020204" pitchFamily="34" charset="0"/>
                  </a:rPr>
                  <a:t>0</a:t>
                </a:r>
              </a:p>
            </p:txBody>
          </p:sp>
          <p:sp>
            <p:nvSpPr>
              <p:cNvPr id="78" name="Rectangle 52">
                <a:extLst>
                  <a:ext uri="{FF2B5EF4-FFF2-40B4-BE49-F238E27FC236}">
                    <a16:creationId xmlns:a16="http://schemas.microsoft.com/office/drawing/2014/main" id="{36D1B702-8C84-40BF-9D21-DF5F82A13F63}"/>
                  </a:ext>
                </a:extLst>
              </p:cNvPr>
              <p:cNvSpPr>
                <a:spLocks noChangeArrowheads="1"/>
              </p:cNvSpPr>
              <p:nvPr/>
            </p:nvSpPr>
            <p:spPr bwMode="auto">
              <a:xfrm>
                <a:off x="1008" y="1987"/>
                <a:ext cx="501"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a:solidFill>
                      <a:srgbClr val="000000"/>
                    </a:solidFill>
                    <a:latin typeface="+mn-lt"/>
                    <a:ea typeface="宋体" panose="02010600030101010101" pitchFamily="2" charset="-122"/>
                    <a:cs typeface="Arial" panose="020B0604020202020204" pitchFamily="34" charset="0"/>
                  </a:rPr>
                  <a:t>2</a:t>
                </a:r>
              </a:p>
            </p:txBody>
          </p:sp>
          <p:sp>
            <p:nvSpPr>
              <p:cNvPr id="79" name="Rectangle 53">
                <a:extLst>
                  <a:ext uri="{FF2B5EF4-FFF2-40B4-BE49-F238E27FC236}">
                    <a16:creationId xmlns:a16="http://schemas.microsoft.com/office/drawing/2014/main" id="{6FC30E3E-AEA7-46E9-8215-77D2D9AF6ABB}"/>
                  </a:ext>
                </a:extLst>
              </p:cNvPr>
              <p:cNvSpPr>
                <a:spLocks noChangeArrowheads="1"/>
              </p:cNvSpPr>
              <p:nvPr/>
            </p:nvSpPr>
            <p:spPr bwMode="auto">
              <a:xfrm>
                <a:off x="272" y="1987"/>
                <a:ext cx="736" cy="211"/>
              </a:xfrm>
              <a:prstGeom prst="rect">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i="1" dirty="0">
                    <a:solidFill>
                      <a:srgbClr val="000000"/>
                    </a:solidFill>
                    <a:latin typeface="+mn-lt"/>
                    <a:ea typeface="宋体" panose="02010600030101010101" pitchFamily="2" charset="-122"/>
                    <a:cs typeface="Arial" panose="020B0604020202020204" pitchFamily="34" charset="0"/>
                  </a:rPr>
                  <a:t>u</a:t>
                </a:r>
                <a:r>
                  <a:rPr lang="en-GB" altLang="en-US" sz="1400" i="1" baseline="-30000" dirty="0">
                    <a:solidFill>
                      <a:srgbClr val="000000"/>
                    </a:solidFill>
                    <a:latin typeface="+mn-lt"/>
                    <a:ea typeface="宋体" panose="02010600030101010101" pitchFamily="2" charset="-122"/>
                    <a:cs typeface="Arial" panose="020B0604020202020204" pitchFamily="34" charset="0"/>
                  </a:rPr>
                  <a:t>1</a:t>
                </a:r>
              </a:p>
            </p:txBody>
          </p:sp>
          <p:sp>
            <p:nvSpPr>
              <p:cNvPr id="80" name="Rectangle 54">
                <a:extLst>
                  <a:ext uri="{FF2B5EF4-FFF2-40B4-BE49-F238E27FC236}">
                    <a16:creationId xmlns:a16="http://schemas.microsoft.com/office/drawing/2014/main" id="{E1CCE296-678E-4FE2-BF59-C18FAD9231E4}"/>
                  </a:ext>
                </a:extLst>
              </p:cNvPr>
              <p:cNvSpPr>
                <a:spLocks noChangeArrowheads="1"/>
              </p:cNvSpPr>
              <p:nvPr/>
            </p:nvSpPr>
            <p:spPr bwMode="auto">
              <a:xfrm>
                <a:off x="4074" y="1776"/>
                <a:ext cx="513" cy="211"/>
              </a:xfrm>
              <a:prstGeom prst="rect">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Clr>
                    <a:srgbClr val="009999"/>
                  </a:buClr>
                  <a:buSzTx/>
                  <a:buFont typeface="Times New Roman" panose="02020603050405020304" pitchFamily="18" charset="0"/>
                  <a:buNone/>
                </a:pPr>
                <a:r>
                  <a:rPr lang="en-GB" altLang="en-US" sz="1400" i="1">
                    <a:solidFill>
                      <a:srgbClr val="009999"/>
                    </a:solidFill>
                    <a:latin typeface="+mn-lt"/>
                    <a:ea typeface="宋体" panose="02010600030101010101" pitchFamily="2" charset="-122"/>
                    <a:cs typeface="Arial" panose="020B0604020202020204" pitchFamily="34" charset="0"/>
                  </a:rPr>
                  <a:t>i</a:t>
                </a:r>
                <a:r>
                  <a:rPr lang="en-GB" altLang="en-US" sz="1400" i="1" baseline="-25000">
                    <a:solidFill>
                      <a:srgbClr val="009999"/>
                    </a:solidFill>
                    <a:latin typeface="+mn-lt"/>
                    <a:ea typeface="宋体" panose="02010600030101010101" pitchFamily="2" charset="-122"/>
                    <a:cs typeface="Arial" panose="020B0604020202020204" pitchFamily="34" charset="0"/>
                  </a:rPr>
                  <a:t>M</a:t>
                </a:r>
              </a:p>
            </p:txBody>
          </p:sp>
          <p:sp>
            <p:nvSpPr>
              <p:cNvPr id="81" name="Rectangle 55">
                <a:extLst>
                  <a:ext uri="{FF2B5EF4-FFF2-40B4-BE49-F238E27FC236}">
                    <a16:creationId xmlns:a16="http://schemas.microsoft.com/office/drawing/2014/main" id="{C40AA34A-7ECA-4926-91CB-868F5F98DB56}"/>
                  </a:ext>
                </a:extLst>
              </p:cNvPr>
              <p:cNvSpPr>
                <a:spLocks noChangeArrowheads="1"/>
              </p:cNvSpPr>
              <p:nvPr/>
            </p:nvSpPr>
            <p:spPr bwMode="auto">
              <a:xfrm>
                <a:off x="2535" y="1776"/>
                <a:ext cx="513" cy="211"/>
              </a:xfrm>
              <a:prstGeom prst="rect">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i="1">
                    <a:solidFill>
                      <a:srgbClr val="000000"/>
                    </a:solidFill>
                    <a:latin typeface="+mn-lt"/>
                    <a:ea typeface="宋体" panose="02010600030101010101" pitchFamily="2" charset="-122"/>
                    <a:cs typeface="Arial" panose="020B0604020202020204" pitchFamily="34" charset="0"/>
                  </a:rPr>
                  <a:t>i</a:t>
                </a:r>
                <a:r>
                  <a:rPr lang="en-GB" altLang="en-US" sz="1400" i="1" baseline="-30000">
                    <a:solidFill>
                      <a:srgbClr val="000000"/>
                    </a:solidFill>
                    <a:latin typeface="+mn-lt"/>
                    <a:ea typeface="宋体" panose="02010600030101010101" pitchFamily="2" charset="-122"/>
                    <a:cs typeface="Arial" panose="020B0604020202020204" pitchFamily="34" charset="0"/>
                  </a:rPr>
                  <a:t>4</a:t>
                </a:r>
              </a:p>
            </p:txBody>
          </p:sp>
          <p:sp>
            <p:nvSpPr>
              <p:cNvPr id="82" name="Rectangle 56">
                <a:extLst>
                  <a:ext uri="{FF2B5EF4-FFF2-40B4-BE49-F238E27FC236}">
                    <a16:creationId xmlns:a16="http://schemas.microsoft.com/office/drawing/2014/main" id="{F6E5EBC5-F93D-4FD9-B217-85549302D6A4}"/>
                  </a:ext>
                </a:extLst>
              </p:cNvPr>
              <p:cNvSpPr>
                <a:spLocks noChangeArrowheads="1"/>
              </p:cNvSpPr>
              <p:nvPr/>
            </p:nvSpPr>
            <p:spPr bwMode="auto">
              <a:xfrm>
                <a:off x="2022" y="1776"/>
                <a:ext cx="513" cy="211"/>
              </a:xfrm>
              <a:prstGeom prst="rect">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i="1">
                    <a:solidFill>
                      <a:srgbClr val="000000"/>
                    </a:solidFill>
                    <a:latin typeface="+mn-lt"/>
                    <a:ea typeface="宋体" panose="02010600030101010101" pitchFamily="2" charset="-122"/>
                    <a:cs typeface="Arial" panose="020B0604020202020204" pitchFamily="34" charset="0"/>
                  </a:rPr>
                  <a:t>i</a:t>
                </a:r>
                <a:r>
                  <a:rPr lang="en-GB" altLang="en-US" sz="1400" i="1" baseline="-30000">
                    <a:solidFill>
                      <a:srgbClr val="000000"/>
                    </a:solidFill>
                    <a:latin typeface="+mn-lt"/>
                    <a:ea typeface="宋体" panose="02010600030101010101" pitchFamily="2" charset="-122"/>
                    <a:cs typeface="Arial" panose="020B0604020202020204" pitchFamily="34" charset="0"/>
                  </a:rPr>
                  <a:t>3</a:t>
                </a:r>
              </a:p>
            </p:txBody>
          </p:sp>
          <p:sp>
            <p:nvSpPr>
              <p:cNvPr id="83" name="Rectangle 57">
                <a:extLst>
                  <a:ext uri="{FF2B5EF4-FFF2-40B4-BE49-F238E27FC236}">
                    <a16:creationId xmlns:a16="http://schemas.microsoft.com/office/drawing/2014/main" id="{9C0853AE-EADB-418E-A36E-F793DB3EF89D}"/>
                  </a:ext>
                </a:extLst>
              </p:cNvPr>
              <p:cNvSpPr>
                <a:spLocks noChangeArrowheads="1"/>
              </p:cNvSpPr>
              <p:nvPr/>
            </p:nvSpPr>
            <p:spPr bwMode="auto">
              <a:xfrm>
                <a:off x="1509" y="1776"/>
                <a:ext cx="513" cy="211"/>
              </a:xfrm>
              <a:prstGeom prst="rect">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i="1" dirty="0">
                    <a:solidFill>
                      <a:srgbClr val="000000"/>
                    </a:solidFill>
                    <a:latin typeface="+mn-lt"/>
                    <a:ea typeface="宋体" panose="02010600030101010101" pitchFamily="2" charset="-122"/>
                    <a:cs typeface="Arial" panose="020B0604020202020204" pitchFamily="34" charset="0"/>
                  </a:rPr>
                  <a:t>i</a:t>
                </a:r>
                <a:r>
                  <a:rPr lang="en-GB" altLang="en-US" sz="1400" i="1" baseline="-30000" dirty="0">
                    <a:solidFill>
                      <a:srgbClr val="000000"/>
                    </a:solidFill>
                    <a:latin typeface="+mn-lt"/>
                    <a:ea typeface="宋体" panose="02010600030101010101" pitchFamily="2" charset="-122"/>
                    <a:cs typeface="Arial" panose="020B0604020202020204" pitchFamily="34" charset="0"/>
                  </a:rPr>
                  <a:t>2</a:t>
                </a:r>
              </a:p>
            </p:txBody>
          </p:sp>
          <p:sp>
            <p:nvSpPr>
              <p:cNvPr id="84" name="Rectangle 58">
                <a:extLst>
                  <a:ext uri="{FF2B5EF4-FFF2-40B4-BE49-F238E27FC236}">
                    <a16:creationId xmlns:a16="http://schemas.microsoft.com/office/drawing/2014/main" id="{88DAF930-CDBE-44ED-884E-DA7B171E475B}"/>
                  </a:ext>
                </a:extLst>
              </p:cNvPr>
              <p:cNvSpPr>
                <a:spLocks noChangeArrowheads="1"/>
              </p:cNvSpPr>
              <p:nvPr/>
            </p:nvSpPr>
            <p:spPr bwMode="auto">
              <a:xfrm>
                <a:off x="1008" y="1776"/>
                <a:ext cx="501" cy="211"/>
              </a:xfrm>
              <a:prstGeom prst="rect">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eaLnBrk="1" hangingPunct="1">
                  <a:lnSpc>
                    <a:spcPct val="100000"/>
                  </a:lnSpc>
                  <a:spcBef>
                    <a:spcPct val="0"/>
                  </a:spcBef>
                  <a:buSzTx/>
                  <a:buFont typeface="Times New Roman" panose="02020603050405020304" pitchFamily="18" charset="0"/>
                  <a:buNone/>
                </a:pPr>
                <a:r>
                  <a:rPr lang="en-GB" altLang="en-US" sz="1400" i="1">
                    <a:solidFill>
                      <a:srgbClr val="000000"/>
                    </a:solidFill>
                    <a:latin typeface="+mn-lt"/>
                    <a:ea typeface="宋体" panose="02010600030101010101" pitchFamily="2" charset="-122"/>
                    <a:cs typeface="Arial" panose="020B0604020202020204" pitchFamily="34" charset="0"/>
                  </a:rPr>
                  <a:t>i</a:t>
                </a:r>
                <a:r>
                  <a:rPr lang="en-GB" altLang="en-US" sz="1400" i="1" baseline="-30000">
                    <a:solidFill>
                      <a:srgbClr val="000000"/>
                    </a:solidFill>
                    <a:latin typeface="+mn-lt"/>
                    <a:ea typeface="宋体" panose="02010600030101010101" pitchFamily="2" charset="-122"/>
                    <a:cs typeface="Arial" panose="020B0604020202020204" pitchFamily="34" charset="0"/>
                  </a:rPr>
                  <a:t>1</a:t>
                </a:r>
              </a:p>
            </p:txBody>
          </p:sp>
          <p:sp>
            <p:nvSpPr>
              <p:cNvPr id="85" name="Rectangle 59">
                <a:extLst>
                  <a:ext uri="{FF2B5EF4-FFF2-40B4-BE49-F238E27FC236}">
                    <a16:creationId xmlns:a16="http://schemas.microsoft.com/office/drawing/2014/main" id="{A98AAABB-8586-4B3A-9D4E-E645CFD3A3EE}"/>
                  </a:ext>
                </a:extLst>
              </p:cNvPr>
              <p:cNvSpPr>
                <a:spLocks noChangeArrowheads="1"/>
              </p:cNvSpPr>
              <p:nvPr/>
            </p:nvSpPr>
            <p:spPr bwMode="auto">
              <a:xfrm>
                <a:off x="272" y="1776"/>
                <a:ext cx="736"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SzTx/>
                  <a:buFont typeface="Times New Roman" panose="02020603050405020304" pitchFamily="18" charset="0"/>
                  <a:buNone/>
                </a:pPr>
                <a:endParaRPr lang="en-US" altLang="en-US" sz="2800">
                  <a:solidFill>
                    <a:schemeClr val="bg1"/>
                  </a:solidFill>
                  <a:latin typeface="+mn-lt"/>
                  <a:cs typeface="Arial" panose="020B0604020202020204" pitchFamily="34" charset="0"/>
                </a:endParaRPr>
              </a:p>
            </p:txBody>
          </p:sp>
          <p:sp>
            <p:nvSpPr>
              <p:cNvPr id="86" name="Line 60">
                <a:extLst>
                  <a:ext uri="{FF2B5EF4-FFF2-40B4-BE49-F238E27FC236}">
                    <a16:creationId xmlns:a16="http://schemas.microsoft.com/office/drawing/2014/main" id="{38FF21CB-95E1-4B3D-98F7-DD519B599734}"/>
                  </a:ext>
                </a:extLst>
              </p:cNvPr>
              <p:cNvSpPr>
                <a:spLocks noChangeShapeType="1"/>
              </p:cNvSpPr>
              <p:nvPr/>
            </p:nvSpPr>
            <p:spPr bwMode="auto">
              <a:xfrm>
                <a:off x="272" y="1776"/>
                <a:ext cx="736"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87" name="Line 61">
                <a:extLst>
                  <a:ext uri="{FF2B5EF4-FFF2-40B4-BE49-F238E27FC236}">
                    <a16:creationId xmlns:a16="http://schemas.microsoft.com/office/drawing/2014/main" id="{54A34260-05B2-4C70-BE73-EAB4F1236BF0}"/>
                  </a:ext>
                </a:extLst>
              </p:cNvPr>
              <p:cNvSpPr>
                <a:spLocks noChangeShapeType="1"/>
              </p:cNvSpPr>
              <p:nvPr/>
            </p:nvSpPr>
            <p:spPr bwMode="auto">
              <a:xfrm>
                <a:off x="272" y="1776"/>
                <a:ext cx="1" cy="21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88" name="Line 62">
                <a:extLst>
                  <a:ext uri="{FF2B5EF4-FFF2-40B4-BE49-F238E27FC236}">
                    <a16:creationId xmlns:a16="http://schemas.microsoft.com/office/drawing/2014/main" id="{DE47BAA7-FE09-4B0D-BB67-E666A1DB3D04}"/>
                  </a:ext>
                </a:extLst>
              </p:cNvPr>
              <p:cNvSpPr>
                <a:spLocks noChangeShapeType="1"/>
              </p:cNvSpPr>
              <p:nvPr/>
            </p:nvSpPr>
            <p:spPr bwMode="auto">
              <a:xfrm>
                <a:off x="4587" y="1776"/>
                <a:ext cx="1" cy="176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2000"/>
              </a:p>
            </p:txBody>
          </p:sp>
          <p:sp>
            <p:nvSpPr>
              <p:cNvPr id="89" name="Line 63">
                <a:extLst>
                  <a:ext uri="{FF2B5EF4-FFF2-40B4-BE49-F238E27FC236}">
                    <a16:creationId xmlns:a16="http://schemas.microsoft.com/office/drawing/2014/main" id="{A7CBAE2B-54A4-4378-B748-1FF850136C2F}"/>
                  </a:ext>
                </a:extLst>
              </p:cNvPr>
              <p:cNvSpPr>
                <a:spLocks noChangeShapeType="1"/>
              </p:cNvSpPr>
              <p:nvPr/>
            </p:nvSpPr>
            <p:spPr bwMode="auto">
              <a:xfrm>
                <a:off x="272" y="1987"/>
                <a:ext cx="736" cy="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2000"/>
              </a:p>
            </p:txBody>
          </p:sp>
          <p:sp>
            <p:nvSpPr>
              <p:cNvPr id="90" name="Line 64">
                <a:extLst>
                  <a:ext uri="{FF2B5EF4-FFF2-40B4-BE49-F238E27FC236}">
                    <a16:creationId xmlns:a16="http://schemas.microsoft.com/office/drawing/2014/main" id="{A6594E3A-622B-4690-A063-2BAE1642A79E}"/>
                  </a:ext>
                </a:extLst>
              </p:cNvPr>
              <p:cNvSpPr>
                <a:spLocks noChangeShapeType="1"/>
              </p:cNvSpPr>
              <p:nvPr/>
            </p:nvSpPr>
            <p:spPr bwMode="auto">
              <a:xfrm>
                <a:off x="1008" y="1776"/>
                <a:ext cx="1" cy="21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2000"/>
              </a:p>
            </p:txBody>
          </p:sp>
          <p:sp>
            <p:nvSpPr>
              <p:cNvPr id="91" name="Line 65">
                <a:extLst>
                  <a:ext uri="{FF2B5EF4-FFF2-40B4-BE49-F238E27FC236}">
                    <a16:creationId xmlns:a16="http://schemas.microsoft.com/office/drawing/2014/main" id="{12E433AE-60A7-43E8-A053-C4A01230732C}"/>
                  </a:ext>
                </a:extLst>
              </p:cNvPr>
              <p:cNvSpPr>
                <a:spLocks noChangeShapeType="1"/>
              </p:cNvSpPr>
              <p:nvPr/>
            </p:nvSpPr>
            <p:spPr bwMode="auto">
              <a:xfrm>
                <a:off x="1509" y="1776"/>
                <a:ext cx="1" cy="176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2000"/>
              </a:p>
            </p:txBody>
          </p:sp>
          <p:sp>
            <p:nvSpPr>
              <p:cNvPr id="92" name="Line 66">
                <a:extLst>
                  <a:ext uri="{FF2B5EF4-FFF2-40B4-BE49-F238E27FC236}">
                    <a16:creationId xmlns:a16="http://schemas.microsoft.com/office/drawing/2014/main" id="{D2B31A5F-7781-450E-ACA7-CC7FBA6968E8}"/>
                  </a:ext>
                </a:extLst>
              </p:cNvPr>
              <p:cNvSpPr>
                <a:spLocks noChangeShapeType="1"/>
              </p:cNvSpPr>
              <p:nvPr/>
            </p:nvSpPr>
            <p:spPr bwMode="auto">
              <a:xfrm>
                <a:off x="2022" y="1776"/>
                <a:ext cx="1" cy="176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2000"/>
              </a:p>
            </p:txBody>
          </p:sp>
          <p:sp>
            <p:nvSpPr>
              <p:cNvPr id="93" name="Line 67">
                <a:extLst>
                  <a:ext uri="{FF2B5EF4-FFF2-40B4-BE49-F238E27FC236}">
                    <a16:creationId xmlns:a16="http://schemas.microsoft.com/office/drawing/2014/main" id="{090D1FB7-F974-4836-9B9D-17E92BDF43BB}"/>
                  </a:ext>
                </a:extLst>
              </p:cNvPr>
              <p:cNvSpPr>
                <a:spLocks noChangeShapeType="1"/>
              </p:cNvSpPr>
              <p:nvPr/>
            </p:nvSpPr>
            <p:spPr bwMode="auto">
              <a:xfrm>
                <a:off x="2535" y="1776"/>
                <a:ext cx="1" cy="176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2000"/>
              </a:p>
            </p:txBody>
          </p:sp>
          <p:sp>
            <p:nvSpPr>
              <p:cNvPr id="94" name="Line 68">
                <a:extLst>
                  <a:ext uri="{FF2B5EF4-FFF2-40B4-BE49-F238E27FC236}">
                    <a16:creationId xmlns:a16="http://schemas.microsoft.com/office/drawing/2014/main" id="{7DD37F91-087E-4170-8EFF-96A59F599F03}"/>
                  </a:ext>
                </a:extLst>
              </p:cNvPr>
              <p:cNvSpPr>
                <a:spLocks noChangeShapeType="1"/>
              </p:cNvSpPr>
              <p:nvPr/>
            </p:nvSpPr>
            <p:spPr bwMode="auto">
              <a:xfrm>
                <a:off x="3048" y="1776"/>
                <a:ext cx="1" cy="176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2000"/>
              </a:p>
            </p:txBody>
          </p:sp>
          <p:sp>
            <p:nvSpPr>
              <p:cNvPr id="95" name="Line 69">
                <a:extLst>
                  <a:ext uri="{FF2B5EF4-FFF2-40B4-BE49-F238E27FC236}">
                    <a16:creationId xmlns:a16="http://schemas.microsoft.com/office/drawing/2014/main" id="{769D9E17-AE5F-47D5-A2E0-C9E09F90C13B}"/>
                  </a:ext>
                </a:extLst>
              </p:cNvPr>
              <p:cNvSpPr>
                <a:spLocks noChangeShapeType="1"/>
              </p:cNvSpPr>
              <p:nvPr/>
            </p:nvSpPr>
            <p:spPr bwMode="auto">
              <a:xfrm>
                <a:off x="272" y="2198"/>
                <a:ext cx="4315" cy="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2000"/>
              </a:p>
            </p:txBody>
          </p:sp>
          <p:sp>
            <p:nvSpPr>
              <p:cNvPr id="96" name="Line 70">
                <a:extLst>
                  <a:ext uri="{FF2B5EF4-FFF2-40B4-BE49-F238E27FC236}">
                    <a16:creationId xmlns:a16="http://schemas.microsoft.com/office/drawing/2014/main" id="{95251BD1-676F-4D7C-BCF6-45FA689E9B24}"/>
                  </a:ext>
                </a:extLst>
              </p:cNvPr>
              <p:cNvSpPr>
                <a:spLocks noChangeShapeType="1"/>
              </p:cNvSpPr>
              <p:nvPr/>
            </p:nvSpPr>
            <p:spPr bwMode="auto">
              <a:xfrm>
                <a:off x="272" y="2445"/>
                <a:ext cx="4315" cy="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2000"/>
              </a:p>
            </p:txBody>
          </p:sp>
          <p:sp>
            <p:nvSpPr>
              <p:cNvPr id="97" name="Line 71">
                <a:extLst>
                  <a:ext uri="{FF2B5EF4-FFF2-40B4-BE49-F238E27FC236}">
                    <a16:creationId xmlns:a16="http://schemas.microsoft.com/office/drawing/2014/main" id="{9D1F163D-AAF9-44E4-AF3E-8E200D1B5661}"/>
                  </a:ext>
                </a:extLst>
              </p:cNvPr>
              <p:cNvSpPr>
                <a:spLocks noChangeShapeType="1"/>
              </p:cNvSpPr>
              <p:nvPr/>
            </p:nvSpPr>
            <p:spPr bwMode="auto">
              <a:xfrm>
                <a:off x="272" y="2991"/>
                <a:ext cx="4315" cy="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2000"/>
              </a:p>
            </p:txBody>
          </p:sp>
          <p:sp>
            <p:nvSpPr>
              <p:cNvPr id="98" name="Line 72">
                <a:extLst>
                  <a:ext uri="{FF2B5EF4-FFF2-40B4-BE49-F238E27FC236}">
                    <a16:creationId xmlns:a16="http://schemas.microsoft.com/office/drawing/2014/main" id="{1C9E3CB7-4AB6-429F-B180-2B815C9F358D}"/>
                  </a:ext>
                </a:extLst>
              </p:cNvPr>
              <p:cNvSpPr>
                <a:spLocks noChangeShapeType="1"/>
              </p:cNvSpPr>
              <p:nvPr/>
            </p:nvSpPr>
            <p:spPr bwMode="auto">
              <a:xfrm>
                <a:off x="272" y="2718"/>
                <a:ext cx="4315" cy="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2000"/>
              </a:p>
            </p:txBody>
          </p:sp>
          <p:sp>
            <p:nvSpPr>
              <p:cNvPr id="99" name="Line 73">
                <a:extLst>
                  <a:ext uri="{FF2B5EF4-FFF2-40B4-BE49-F238E27FC236}">
                    <a16:creationId xmlns:a16="http://schemas.microsoft.com/office/drawing/2014/main" id="{E3DBD934-CFAE-4F58-B51F-2C7E39DCAD95}"/>
                  </a:ext>
                </a:extLst>
              </p:cNvPr>
              <p:cNvSpPr>
                <a:spLocks noChangeShapeType="1"/>
              </p:cNvSpPr>
              <p:nvPr/>
            </p:nvSpPr>
            <p:spPr bwMode="auto">
              <a:xfrm>
                <a:off x="272" y="3264"/>
                <a:ext cx="4315" cy="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2000"/>
              </a:p>
            </p:txBody>
          </p:sp>
          <p:sp>
            <p:nvSpPr>
              <p:cNvPr id="100" name="Line 74">
                <a:extLst>
                  <a:ext uri="{FF2B5EF4-FFF2-40B4-BE49-F238E27FC236}">
                    <a16:creationId xmlns:a16="http://schemas.microsoft.com/office/drawing/2014/main" id="{6F0E4470-9D32-47FC-9503-39CB2F5EF956}"/>
                  </a:ext>
                </a:extLst>
              </p:cNvPr>
              <p:cNvSpPr>
                <a:spLocks noChangeShapeType="1"/>
              </p:cNvSpPr>
              <p:nvPr/>
            </p:nvSpPr>
            <p:spPr bwMode="auto">
              <a:xfrm>
                <a:off x="3561" y="1776"/>
                <a:ext cx="1" cy="176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2000"/>
              </a:p>
            </p:txBody>
          </p:sp>
          <p:sp>
            <p:nvSpPr>
              <p:cNvPr id="101" name="Line 75">
                <a:extLst>
                  <a:ext uri="{FF2B5EF4-FFF2-40B4-BE49-F238E27FC236}">
                    <a16:creationId xmlns:a16="http://schemas.microsoft.com/office/drawing/2014/main" id="{893BDF6E-D25A-45CF-AEB3-12672964A48E}"/>
                  </a:ext>
                </a:extLst>
              </p:cNvPr>
              <p:cNvSpPr>
                <a:spLocks noChangeShapeType="1"/>
              </p:cNvSpPr>
              <p:nvPr/>
            </p:nvSpPr>
            <p:spPr bwMode="auto">
              <a:xfrm>
                <a:off x="272" y="3537"/>
                <a:ext cx="4315" cy="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2000"/>
              </a:p>
            </p:txBody>
          </p:sp>
          <p:sp>
            <p:nvSpPr>
              <p:cNvPr id="102" name="Line 76">
                <a:extLst>
                  <a:ext uri="{FF2B5EF4-FFF2-40B4-BE49-F238E27FC236}">
                    <a16:creationId xmlns:a16="http://schemas.microsoft.com/office/drawing/2014/main" id="{35E3A19B-9F02-422E-B120-7FEC4D44ED64}"/>
                  </a:ext>
                </a:extLst>
              </p:cNvPr>
              <p:cNvSpPr>
                <a:spLocks noChangeShapeType="1"/>
              </p:cNvSpPr>
              <p:nvPr/>
            </p:nvSpPr>
            <p:spPr bwMode="auto">
              <a:xfrm>
                <a:off x="4074" y="1776"/>
                <a:ext cx="1" cy="176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2000"/>
              </a:p>
            </p:txBody>
          </p:sp>
          <p:sp>
            <p:nvSpPr>
              <p:cNvPr id="103" name="Line 77">
                <a:extLst>
                  <a:ext uri="{FF2B5EF4-FFF2-40B4-BE49-F238E27FC236}">
                    <a16:creationId xmlns:a16="http://schemas.microsoft.com/office/drawing/2014/main" id="{91DB3720-D397-4DF9-9E31-DC640D787457}"/>
                  </a:ext>
                </a:extLst>
              </p:cNvPr>
              <p:cNvSpPr>
                <a:spLocks noChangeShapeType="1"/>
              </p:cNvSpPr>
              <p:nvPr/>
            </p:nvSpPr>
            <p:spPr bwMode="auto">
              <a:xfrm>
                <a:off x="1008" y="1776"/>
                <a:ext cx="3579" cy="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2000"/>
              </a:p>
            </p:txBody>
          </p:sp>
          <p:sp>
            <p:nvSpPr>
              <p:cNvPr id="104" name="Line 78">
                <a:extLst>
                  <a:ext uri="{FF2B5EF4-FFF2-40B4-BE49-F238E27FC236}">
                    <a16:creationId xmlns:a16="http://schemas.microsoft.com/office/drawing/2014/main" id="{8A087C0E-4F9B-41DC-B64E-120BE6F1DB85}"/>
                  </a:ext>
                </a:extLst>
              </p:cNvPr>
              <p:cNvSpPr>
                <a:spLocks noChangeShapeType="1"/>
              </p:cNvSpPr>
              <p:nvPr/>
            </p:nvSpPr>
            <p:spPr bwMode="auto">
              <a:xfrm>
                <a:off x="272" y="1987"/>
                <a:ext cx="1" cy="1550"/>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2000"/>
              </a:p>
            </p:txBody>
          </p:sp>
          <p:sp>
            <p:nvSpPr>
              <p:cNvPr id="105" name="Line 79">
                <a:extLst>
                  <a:ext uri="{FF2B5EF4-FFF2-40B4-BE49-F238E27FC236}">
                    <a16:creationId xmlns:a16="http://schemas.microsoft.com/office/drawing/2014/main" id="{B9F97966-517C-49AE-857C-1C88FE2DFF0E}"/>
                  </a:ext>
                </a:extLst>
              </p:cNvPr>
              <p:cNvSpPr>
                <a:spLocks noChangeShapeType="1"/>
              </p:cNvSpPr>
              <p:nvPr/>
            </p:nvSpPr>
            <p:spPr bwMode="auto">
              <a:xfrm>
                <a:off x="1008" y="1987"/>
                <a:ext cx="1" cy="1550"/>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2000"/>
              </a:p>
            </p:txBody>
          </p:sp>
          <p:sp>
            <p:nvSpPr>
              <p:cNvPr id="106" name="Line 80">
                <a:extLst>
                  <a:ext uri="{FF2B5EF4-FFF2-40B4-BE49-F238E27FC236}">
                    <a16:creationId xmlns:a16="http://schemas.microsoft.com/office/drawing/2014/main" id="{6E504218-AC23-46FD-B9DD-682A56640C9F}"/>
                  </a:ext>
                </a:extLst>
              </p:cNvPr>
              <p:cNvSpPr>
                <a:spLocks noChangeShapeType="1"/>
              </p:cNvSpPr>
              <p:nvPr/>
            </p:nvSpPr>
            <p:spPr bwMode="auto">
              <a:xfrm>
                <a:off x="1008" y="1987"/>
                <a:ext cx="3579" cy="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2000"/>
              </a:p>
            </p:txBody>
          </p:sp>
        </p:grpSp>
        <p:sp>
          <p:nvSpPr>
            <p:cNvPr id="19" name="Line 81">
              <a:extLst>
                <a:ext uri="{FF2B5EF4-FFF2-40B4-BE49-F238E27FC236}">
                  <a16:creationId xmlns:a16="http://schemas.microsoft.com/office/drawing/2014/main" id="{54727C23-BB6F-4A4F-8F8B-50A1F77D8553}"/>
                </a:ext>
              </a:extLst>
            </p:cNvPr>
            <p:cNvSpPr>
              <a:spLocks noChangeShapeType="1"/>
            </p:cNvSpPr>
            <p:nvPr/>
          </p:nvSpPr>
          <p:spPr bwMode="auto">
            <a:xfrm flipV="1">
              <a:off x="4733108" y="6069330"/>
              <a:ext cx="1588" cy="500063"/>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0" name="Text Box 82">
              <a:extLst>
                <a:ext uri="{FF2B5EF4-FFF2-40B4-BE49-F238E27FC236}">
                  <a16:creationId xmlns:a16="http://schemas.microsoft.com/office/drawing/2014/main" id="{3E5B1BA2-8BB8-4CA1-9514-656E07F3150B}"/>
                </a:ext>
              </a:extLst>
            </p:cNvPr>
            <p:cNvSpPr txBox="1">
              <a:spLocks noChangeArrowheads="1"/>
            </p:cNvSpPr>
            <p:nvPr/>
          </p:nvSpPr>
          <p:spPr bwMode="auto">
            <a:xfrm>
              <a:off x="3981114" y="6319361"/>
              <a:ext cx="1587592" cy="402291"/>
            </a:xfrm>
            <a:prstGeom prst="rect">
              <a:avLst/>
            </a:prstGeom>
            <a:solidFill>
              <a:srgbClr val="FFFFFF"/>
            </a:solidFill>
            <a:ln w="9360">
              <a:solidFill>
                <a:srgbClr val="000000"/>
              </a:solidFill>
              <a:miter lim="800000"/>
              <a:headEnd/>
              <a:tailEnd/>
            </a:ln>
          </p:spPr>
          <p:txBody>
            <a:bodyPr wrap="non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SzTx/>
                <a:buFont typeface="Tahoma" panose="020B0604030504040204" pitchFamily="34" charset="0"/>
                <a:buNone/>
              </a:pPr>
              <a:r>
                <a:rPr lang="zh-CN" altLang="en-US"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预测评分：</a:t>
              </a:r>
              <a:r>
                <a:rPr lang="en-US" altLang="zh-CN"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endParaRPr lang="en-GB" altLang="en-US"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1" name="Line 84">
              <a:extLst>
                <a:ext uri="{FF2B5EF4-FFF2-40B4-BE49-F238E27FC236}">
                  <a16:creationId xmlns:a16="http://schemas.microsoft.com/office/drawing/2014/main" id="{15D6D5F4-5E6B-4A67-91C4-AC5C1409CAC3}"/>
                </a:ext>
              </a:extLst>
            </p:cNvPr>
            <p:cNvSpPr>
              <a:spLocks noChangeShapeType="1"/>
            </p:cNvSpPr>
            <p:nvPr/>
          </p:nvSpPr>
          <p:spPr bwMode="auto">
            <a:xfrm>
              <a:off x="3907608" y="2814772"/>
              <a:ext cx="1588" cy="446088"/>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2" name="Line 85">
              <a:extLst>
                <a:ext uri="{FF2B5EF4-FFF2-40B4-BE49-F238E27FC236}">
                  <a16:creationId xmlns:a16="http://schemas.microsoft.com/office/drawing/2014/main" id="{CA562F24-FA29-4B1F-95A0-1CBF4239222A}"/>
                </a:ext>
              </a:extLst>
            </p:cNvPr>
            <p:cNvSpPr>
              <a:spLocks noChangeShapeType="1"/>
            </p:cNvSpPr>
            <p:nvPr/>
          </p:nvSpPr>
          <p:spPr bwMode="auto">
            <a:xfrm>
              <a:off x="5558608" y="2778260"/>
              <a:ext cx="1588" cy="482600"/>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3" name="Text Box 86">
              <a:extLst>
                <a:ext uri="{FF2B5EF4-FFF2-40B4-BE49-F238E27FC236}">
                  <a16:creationId xmlns:a16="http://schemas.microsoft.com/office/drawing/2014/main" id="{9CD0BC8C-9BF3-40C2-8E3C-A64ECC5F6873}"/>
                </a:ext>
              </a:extLst>
            </p:cNvPr>
            <p:cNvSpPr txBox="1">
              <a:spLocks noChangeArrowheads="1"/>
            </p:cNvSpPr>
            <p:nvPr/>
          </p:nvSpPr>
          <p:spPr bwMode="auto">
            <a:xfrm>
              <a:off x="2993208" y="2660784"/>
              <a:ext cx="3619500" cy="402291"/>
            </a:xfrm>
            <a:prstGeom prst="rect">
              <a:avLst/>
            </a:prstGeom>
            <a:solidFill>
              <a:srgbClr val="FFFFFF"/>
            </a:solidFill>
            <a:ln w="9360">
              <a:solidFill>
                <a:srgbClr val="000000"/>
              </a:solidFill>
              <a:miter lim="800000"/>
              <a:headEnd/>
              <a:tailEnd/>
            </a:ln>
          </p:spPr>
          <p:txBody>
            <a:bodyPr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zh-CN" altLang="en-US"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基于画像的相似物品</a:t>
              </a:r>
              <a:endParaRPr lang="en-GB" altLang="en-US"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4" name="Line 87">
              <a:extLst>
                <a:ext uri="{FF2B5EF4-FFF2-40B4-BE49-F238E27FC236}">
                  <a16:creationId xmlns:a16="http://schemas.microsoft.com/office/drawing/2014/main" id="{2210090C-60C9-427C-B7E1-A43AB305D7E5}"/>
                </a:ext>
              </a:extLst>
            </p:cNvPr>
            <p:cNvSpPr>
              <a:spLocks noChangeShapeType="1"/>
            </p:cNvSpPr>
            <p:nvPr/>
          </p:nvSpPr>
          <p:spPr bwMode="auto">
            <a:xfrm flipH="1">
              <a:off x="7677921" y="5849938"/>
              <a:ext cx="917575" cy="1587"/>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5" name="Text Box 88">
              <a:extLst>
                <a:ext uri="{FF2B5EF4-FFF2-40B4-BE49-F238E27FC236}">
                  <a16:creationId xmlns:a16="http://schemas.microsoft.com/office/drawing/2014/main" id="{04D292AD-2D64-4B83-BB60-4C49D11F4414}"/>
                </a:ext>
              </a:extLst>
            </p:cNvPr>
            <p:cNvSpPr txBox="1">
              <a:spLocks noChangeArrowheads="1"/>
            </p:cNvSpPr>
            <p:nvPr/>
          </p:nvSpPr>
          <p:spPr bwMode="auto">
            <a:xfrm>
              <a:off x="8060508" y="5532438"/>
              <a:ext cx="861242" cy="710067"/>
            </a:xfrm>
            <a:prstGeom prst="rect">
              <a:avLst/>
            </a:prstGeom>
            <a:solidFill>
              <a:srgbClr val="FFFFFF"/>
            </a:solidFill>
            <a:ln w="9360">
              <a:solidFill>
                <a:srgbClr val="000000"/>
              </a:solidFill>
              <a:miter lim="800000"/>
              <a:headEnd/>
              <a:tailEnd/>
            </a:ln>
          </p:spPr>
          <p:txBody>
            <a:bodyPr wrap="square"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zh-CN" altLang="en-US"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目标用户</a:t>
              </a:r>
              <a:endParaRPr lang="en-GB" altLang="en-US"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6" name="Line 93">
              <a:extLst>
                <a:ext uri="{FF2B5EF4-FFF2-40B4-BE49-F238E27FC236}">
                  <a16:creationId xmlns:a16="http://schemas.microsoft.com/office/drawing/2014/main" id="{6EFFC1F8-6442-4FE4-85AA-DCCD3FA31F73}"/>
                </a:ext>
              </a:extLst>
            </p:cNvPr>
            <p:cNvSpPr>
              <a:spLocks noChangeShapeType="1"/>
            </p:cNvSpPr>
            <p:nvPr/>
          </p:nvSpPr>
          <p:spPr bwMode="auto">
            <a:xfrm>
              <a:off x="4745808" y="2390908"/>
              <a:ext cx="1588" cy="863600"/>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7" name="Text Box 94">
              <a:extLst>
                <a:ext uri="{FF2B5EF4-FFF2-40B4-BE49-F238E27FC236}">
                  <a16:creationId xmlns:a16="http://schemas.microsoft.com/office/drawing/2014/main" id="{ACD8E8BB-07D6-4F06-8A04-0CA6F891F6FD}"/>
                </a:ext>
              </a:extLst>
            </p:cNvPr>
            <p:cNvSpPr txBox="1">
              <a:spLocks noChangeArrowheads="1"/>
            </p:cNvSpPr>
            <p:nvPr/>
          </p:nvSpPr>
          <p:spPr bwMode="auto">
            <a:xfrm>
              <a:off x="4009208" y="2152784"/>
              <a:ext cx="1422400" cy="402291"/>
            </a:xfrm>
            <a:prstGeom prst="rect">
              <a:avLst/>
            </a:prstGeom>
            <a:solidFill>
              <a:srgbClr val="FFFFFF"/>
            </a:solidFill>
            <a:ln w="9360">
              <a:solidFill>
                <a:srgbClr val="000000"/>
              </a:solidFill>
              <a:miter lim="800000"/>
              <a:headEnd/>
              <a:tailEnd/>
            </a:ln>
          </p:spPr>
          <p:txBody>
            <a:bodyPr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zh-CN" altLang="en-US"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查询物品</a:t>
              </a:r>
              <a:endParaRPr lang="en-GB" altLang="en-US"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8" name="Rectangle 4">
              <a:extLst>
                <a:ext uri="{FF2B5EF4-FFF2-40B4-BE49-F238E27FC236}">
                  <a16:creationId xmlns:a16="http://schemas.microsoft.com/office/drawing/2014/main" id="{C69A5B17-D0E1-4A85-98AC-BC769694C7F0}"/>
                </a:ext>
              </a:extLst>
            </p:cNvPr>
            <p:cNvSpPr>
              <a:spLocks noChangeArrowheads="1"/>
            </p:cNvSpPr>
            <p:nvPr/>
          </p:nvSpPr>
          <p:spPr bwMode="auto">
            <a:xfrm>
              <a:off x="3520394" y="5608322"/>
              <a:ext cx="815839" cy="444816"/>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SzTx/>
                <a:buFont typeface="Times New Roman" panose="02020603050405020304" pitchFamily="18" charset="0"/>
                <a:buNone/>
              </a:pPr>
              <a:endParaRPr lang="en-US" altLang="en-US" sz="2400">
                <a:solidFill>
                  <a:schemeClr val="bg1"/>
                </a:solidFill>
                <a:latin typeface="Times New Roman" panose="02020603050405020304" pitchFamily="18" charset="0"/>
                <a:cs typeface="Arial" panose="020B0604020202020204" pitchFamily="34" charset="0"/>
              </a:endParaRPr>
            </a:p>
          </p:txBody>
        </p:sp>
        <p:sp>
          <p:nvSpPr>
            <p:cNvPr id="29" name="Rectangle 4">
              <a:extLst>
                <a:ext uri="{FF2B5EF4-FFF2-40B4-BE49-F238E27FC236}">
                  <a16:creationId xmlns:a16="http://schemas.microsoft.com/office/drawing/2014/main" id="{26C1D688-6E3D-452F-85E8-3E4B2B62FCBD}"/>
                </a:ext>
              </a:extLst>
            </p:cNvPr>
            <p:cNvSpPr>
              <a:spLocks noChangeArrowheads="1"/>
            </p:cNvSpPr>
            <p:nvPr/>
          </p:nvSpPr>
          <p:spPr bwMode="auto">
            <a:xfrm>
              <a:off x="5153002" y="5608322"/>
              <a:ext cx="815839" cy="444816"/>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SzTx/>
                <a:buFont typeface="Times New Roman" panose="02020603050405020304" pitchFamily="18" charset="0"/>
                <a:buNone/>
              </a:pPr>
              <a:endParaRPr lang="en-US" altLang="en-US" sz="2400">
                <a:solidFill>
                  <a:schemeClr val="bg1"/>
                </a:solidFill>
                <a:latin typeface="Times New Roman" panose="02020603050405020304" pitchFamily="18" charset="0"/>
                <a:cs typeface="Arial" panose="020B0604020202020204" pitchFamily="34" charset="0"/>
              </a:endParaRPr>
            </a:p>
          </p:txBody>
        </p:sp>
      </p:grpSp>
    </p:spTree>
    <p:extLst>
      <p:ext uri="{BB962C8B-B14F-4D97-AF65-F5344CB8AC3E}">
        <p14:creationId xmlns:p14="http://schemas.microsoft.com/office/powerpoint/2010/main" val="1472883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基于物品的</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K</a:t>
            </a:r>
            <a:r>
              <a:rPr lang="en-US" altLang="zh-CN" dirty="0"/>
              <a:t>NN</a:t>
            </a:r>
            <a:r>
              <a:rPr lang="zh-CN" altLang="en-US" dirty="0"/>
              <a:t>评分预测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27</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526248"/>
            <a:ext cx="7953661" cy="161488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对于目标用户</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的每个未评分物品</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寻找类似物品</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基于类似物品的集合</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预测物品</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的评分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5" name="图片 4">
            <a:extLst>
              <a:ext uri="{FF2B5EF4-FFF2-40B4-BE49-F238E27FC236}">
                <a16:creationId xmlns:a16="http://schemas.microsoft.com/office/drawing/2014/main" id="{946F1246-B006-4727-B2F7-42CCCF551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780" y="3141133"/>
            <a:ext cx="5983575" cy="3436994"/>
          </a:xfrm>
          <a:prstGeom prst="rect">
            <a:avLst/>
          </a:prstGeom>
        </p:spPr>
      </p:pic>
    </p:spTree>
    <p:extLst>
      <p:ext uri="{BB962C8B-B14F-4D97-AF65-F5344CB8AC3E}">
        <p14:creationId xmlns:p14="http://schemas.microsoft.com/office/powerpoint/2010/main" val="772172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相似度衡量（物品）</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28</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526249"/>
                <a:ext cx="7953661" cy="45638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两个物品</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14:m>
                  <m:oMath xmlns:m="http://schemas.openxmlformats.org/officeDocument/2006/math">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𝑏</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之间的相似度量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余弦（角）相似度</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dirty="0"/>
              </a:p>
              <a:p>
                <a:pPr marL="457200" lvl="1" indent="0">
                  <a:lnSpc>
                    <a:spcPct val="150000"/>
                  </a:lnSpc>
                  <a:buNone/>
                </a:pPr>
                <a:endParaRPr lang="en-US" altLang="zh-CN" dirty="0"/>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调整后的余弦相似度</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皮尔森相关性</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1738" y="1526249"/>
                <a:ext cx="7953661" cy="4563834"/>
              </a:xfrm>
              <a:prstGeom prst="rect">
                <a:avLst/>
              </a:prstGeom>
              <a:blipFill>
                <a:blip r:embed="rId5"/>
                <a:stretch>
                  <a:fillRect l="-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39C2A2A-B16D-4DD0-A3A8-4B742CBB9432}"/>
                  </a:ext>
                </a:extLst>
              </p:cNvPr>
              <p:cNvSpPr/>
              <p:nvPr/>
            </p:nvSpPr>
            <p:spPr>
              <a:xfrm>
                <a:off x="1642531" y="2452297"/>
                <a:ext cx="5858933" cy="10276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𝑠</m:t>
                          </m:r>
                        </m:e>
                        <m:sub>
                          <m:r>
                            <a:rPr lang="zh-CN" altLang="en-US" i="1">
                              <a:latin typeface="Cambria Math" panose="02040503050406030204" pitchFamily="18" charset="0"/>
                            </a:rPr>
                            <m:t>𝑖</m:t>
                          </m:r>
                        </m:sub>
                        <m:sup>
                          <m:r>
                            <a:rPr lang="zh-CN" altLang="en-US" i="1">
                              <a:latin typeface="Cambria Math" panose="02040503050406030204" pitchFamily="18" charset="0"/>
                            </a:rPr>
                            <m:t>𝑐𝑜𝑠</m:t>
                          </m:r>
                        </m:sup>
                      </m:sSub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𝑖</m:t>
                          </m:r>
                        </m:e>
                        <m:sub>
                          <m:r>
                            <a:rPr lang="zh-CN" altLang="en-US" i="1">
                              <a:latin typeface="Cambria Math" panose="02040503050406030204" pitchFamily="18" charset="0"/>
                            </a:rPr>
                            <m:t>𝑎</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𝑖</m:t>
                          </m:r>
                        </m:e>
                        <m:sub>
                          <m:r>
                            <a:rPr lang="zh-CN" altLang="en-US" i="1">
                              <a:latin typeface="Cambria Math" panose="02040503050406030204" pitchFamily="18" charset="0"/>
                            </a:rPr>
                            <m:t>𝑏</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𝑖</m:t>
                              </m:r>
                            </m:e>
                            <m:sub>
                              <m:r>
                                <a:rPr lang="zh-CN" altLang="en-US" i="1">
                                  <a:latin typeface="Cambria Math" panose="02040503050406030204" pitchFamily="18" charset="0"/>
                                </a:rPr>
                                <m:t>𝑎</m:t>
                              </m:r>
                            </m:sub>
                            <m:sup>
                              <m:r>
                                <a:rPr lang="zh-CN" altLang="en-US" i="0">
                                  <a:latin typeface="Cambria Math" panose="02040503050406030204" pitchFamily="18" charset="0"/>
                                </a:rPr>
                                <m:t>⊤</m:t>
                              </m:r>
                            </m:sup>
                          </m:sSubSup>
                          <m:sSub>
                            <m:sSubPr>
                              <m:ctrlPr>
                                <a:rPr lang="zh-CN" altLang="en-US" i="1">
                                  <a:latin typeface="Cambria Math" panose="02040503050406030204" pitchFamily="18" charset="0"/>
                                </a:rPr>
                              </m:ctrlPr>
                            </m:sSubPr>
                            <m:e>
                              <m:r>
                                <a:rPr lang="zh-CN" altLang="en-US" i="1">
                                  <a:latin typeface="Cambria Math" panose="02040503050406030204" pitchFamily="18" charset="0"/>
                                </a:rPr>
                                <m:t>𝑖</m:t>
                              </m:r>
                            </m:e>
                            <m:sub>
                              <m:r>
                                <a:rPr lang="zh-CN" altLang="en-US" i="1">
                                  <a:latin typeface="Cambria Math" panose="02040503050406030204" pitchFamily="18" charset="0"/>
                                </a:rPr>
                                <m:t>𝑏</m:t>
                              </m:r>
                            </m:sub>
                          </m:sSub>
                        </m:num>
                        <m:den>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𝑖</m:t>
                              </m:r>
                            </m:e>
                            <m:sub>
                              <m:r>
                                <a:rPr lang="zh-CN" altLang="en-US" i="1">
                                  <a:latin typeface="Cambria Math" panose="02040503050406030204" pitchFamily="18" charset="0"/>
                                </a:rPr>
                                <m:t>𝑎</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𝑖</m:t>
                              </m:r>
                            </m:e>
                            <m:sub>
                              <m:r>
                                <a:rPr lang="zh-CN" altLang="en-US" i="1">
                                  <a:latin typeface="Cambria Math" panose="02040503050406030204" pitchFamily="18" charset="0"/>
                                </a:rPr>
                                <m:t>𝑏</m:t>
                              </m:r>
                            </m:sub>
                          </m:sSub>
                          <m:r>
                            <a:rPr lang="zh-CN" altLang="en-US" i="0">
                              <a:latin typeface="Cambria Math" panose="02040503050406030204" pitchFamily="18" charset="0"/>
                            </a:rPr>
                            <m:t>∥</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𝑢</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𝑢</m:t>
                                  </m:r>
                                  <m:r>
                                    <a:rPr lang="zh-CN" altLang="en-US" i="0">
                                      <a:latin typeface="Cambria Math" panose="02040503050406030204" pitchFamily="18" charset="0"/>
                                    </a:rPr>
                                    <m:t>,</m:t>
                                  </m:r>
                                  <m:r>
                                    <a:rPr lang="zh-CN" altLang="en-US" i="1">
                                      <a:latin typeface="Cambria Math" panose="02040503050406030204" pitchFamily="18" charset="0"/>
                                    </a:rPr>
                                    <m:t>𝑎</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𝑢</m:t>
                                  </m:r>
                                  <m:r>
                                    <a:rPr lang="zh-CN" altLang="en-US" i="0">
                                      <a:latin typeface="Cambria Math" panose="02040503050406030204" pitchFamily="18" charset="0"/>
                                    </a:rPr>
                                    <m:t>,</m:t>
                                  </m:r>
                                  <m:r>
                                    <a:rPr lang="zh-CN" altLang="en-US" i="1">
                                      <a:latin typeface="Cambria Math" panose="02040503050406030204" pitchFamily="18" charset="0"/>
                                    </a:rPr>
                                    <m:t>𝑏</m:t>
                                  </m:r>
                                </m:sub>
                              </m:sSub>
                            </m:e>
                          </m:nary>
                        </m:num>
                        <m:den>
                          <m:rad>
                            <m:radPr>
                              <m:degHide m:val="on"/>
                              <m:ctrlPr>
                                <a:rPr lang="zh-CN" altLang="en-US" i="1">
                                  <a:latin typeface="Cambria Math" panose="02040503050406030204" pitchFamily="18" charset="0"/>
                                </a:rPr>
                              </m:ctrlPr>
                            </m:radPr>
                            <m:deg/>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𝑢</m:t>
                                  </m:r>
                                </m:sub>
                                <m:sup/>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1">
                                          <a:latin typeface="Cambria Math" panose="02040503050406030204" pitchFamily="18" charset="0"/>
                                        </a:rPr>
                                        <m:t>𝑢</m:t>
                                      </m:r>
                                      <m:r>
                                        <a:rPr lang="zh-CN" altLang="en-US" i="0">
                                          <a:latin typeface="Cambria Math" panose="02040503050406030204" pitchFamily="18" charset="0"/>
                                        </a:rPr>
                                        <m:t>,</m:t>
                                      </m:r>
                                      <m:r>
                                        <a:rPr lang="zh-CN" altLang="en-US" i="1">
                                          <a:latin typeface="Cambria Math" panose="02040503050406030204" pitchFamily="18" charset="0"/>
                                        </a:rPr>
                                        <m:t>𝑎</m:t>
                                      </m:r>
                                    </m:sub>
                                    <m:sup>
                                      <m:r>
                                        <a:rPr lang="zh-CN" altLang="en-US" i="0">
                                          <a:latin typeface="Cambria Math" panose="02040503050406030204" pitchFamily="18" charset="0"/>
                                        </a:rPr>
                                        <m:t>2</m:t>
                                      </m:r>
                                    </m:sup>
                                  </m:sSubSup>
                                </m:e>
                              </m:nary>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𝑢</m:t>
                                  </m:r>
                                </m:sub>
                                <m:sup/>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1">
                                          <a:latin typeface="Cambria Math" panose="02040503050406030204" pitchFamily="18" charset="0"/>
                                        </a:rPr>
                                        <m:t>𝑢</m:t>
                                      </m:r>
                                      <m:r>
                                        <a:rPr lang="zh-CN" altLang="en-US" i="0">
                                          <a:latin typeface="Cambria Math" panose="02040503050406030204" pitchFamily="18" charset="0"/>
                                        </a:rPr>
                                        <m:t>,</m:t>
                                      </m:r>
                                      <m:r>
                                        <a:rPr lang="zh-CN" altLang="en-US" i="1">
                                          <a:latin typeface="Cambria Math" panose="02040503050406030204" pitchFamily="18" charset="0"/>
                                        </a:rPr>
                                        <m:t>𝑏</m:t>
                                      </m:r>
                                    </m:sub>
                                    <m:sup>
                                      <m:r>
                                        <a:rPr lang="zh-CN" altLang="en-US" i="0">
                                          <a:latin typeface="Cambria Math" panose="02040503050406030204" pitchFamily="18" charset="0"/>
                                        </a:rPr>
                                        <m:t>2</m:t>
                                      </m:r>
                                    </m:sup>
                                  </m:sSubSup>
                                </m:e>
                              </m:nary>
                            </m:e>
                          </m:rad>
                        </m:den>
                      </m:f>
                    </m:oMath>
                  </m:oMathPara>
                </a14:m>
                <a:endParaRPr lang="zh-CN" altLang="en-US" dirty="0"/>
              </a:p>
            </p:txBody>
          </p:sp>
        </mc:Choice>
        <mc:Fallback xmlns="">
          <p:sp>
            <p:nvSpPr>
              <p:cNvPr id="6" name="矩形 5">
                <a:extLst>
                  <a:ext uri="{FF2B5EF4-FFF2-40B4-BE49-F238E27FC236}">
                    <a16:creationId xmlns:a16="http://schemas.microsoft.com/office/drawing/2014/main" id="{C39C2A2A-B16D-4DD0-A3A8-4B742CBB9432}"/>
                  </a:ext>
                </a:extLst>
              </p:cNvPr>
              <p:cNvSpPr>
                <a:spLocks noRot="1" noChangeAspect="1" noMove="1" noResize="1" noEditPoints="1" noAdjustHandles="1" noChangeArrowheads="1" noChangeShapeType="1" noTextEdit="1"/>
              </p:cNvSpPr>
              <p:nvPr/>
            </p:nvSpPr>
            <p:spPr>
              <a:xfrm>
                <a:off x="1642531" y="2452297"/>
                <a:ext cx="5858933" cy="10276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F29AFD3-A9CE-459D-88F9-CB612D92F310}"/>
                  </a:ext>
                </a:extLst>
              </p:cNvPr>
              <p:cNvSpPr/>
              <p:nvPr/>
            </p:nvSpPr>
            <p:spPr>
              <a:xfrm>
                <a:off x="859365" y="3960566"/>
                <a:ext cx="7425267" cy="10084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latin typeface="Cambria Math" panose="02040503050406030204" pitchFamily="18" charset="0"/>
                            </a:rPr>
                          </m:ctrlPr>
                        </m:sSubSupPr>
                        <m:e>
                          <m:r>
                            <a:rPr lang="zh-CN" altLang="en-US" i="1">
                              <a:latin typeface="Cambria Math" panose="02040503050406030204" pitchFamily="18" charset="0"/>
                            </a:rPr>
                            <m:t>𝑠</m:t>
                          </m:r>
                        </m:e>
                        <m:sub>
                          <m:r>
                            <a:rPr lang="zh-CN" altLang="en-US" i="1">
                              <a:latin typeface="Cambria Math" panose="02040503050406030204" pitchFamily="18" charset="0"/>
                            </a:rPr>
                            <m:t>𝑖</m:t>
                          </m:r>
                        </m:sub>
                        <m:sup>
                          <m:r>
                            <a:rPr lang="en-US" altLang="zh-CN" b="0" i="1" smtClean="0">
                              <a:latin typeface="Cambria Math" panose="02040503050406030204" pitchFamily="18" charset="0"/>
                            </a:rPr>
                            <m:t>𝑎𝑑𝑐𝑜𝑠</m:t>
                          </m:r>
                        </m:sup>
                      </m:sSub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𝑖</m:t>
                          </m:r>
                        </m:e>
                        <m:sub>
                          <m:r>
                            <a:rPr lang="zh-CN" altLang="en-US" i="1">
                              <a:latin typeface="Cambria Math" panose="02040503050406030204" pitchFamily="18" charset="0"/>
                            </a:rPr>
                            <m:t>𝑎</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𝑖</m:t>
                          </m:r>
                        </m:e>
                        <m:sub>
                          <m:r>
                            <a:rPr lang="zh-CN" altLang="en-US" i="1">
                              <a:latin typeface="Cambria Math" panose="02040503050406030204" pitchFamily="18" charset="0"/>
                            </a:rPr>
                            <m:t>𝑏</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𝑚</m:t>
                              </m:r>
                            </m:sub>
                            <m:sup/>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e>
                                    <m:sub>
                                      <m:r>
                                        <a:rPr lang="en-US" altLang="zh-CN" b="0" i="1" smtClean="0">
                                          <a:latin typeface="Cambria Math" panose="02040503050406030204" pitchFamily="18" charset="0"/>
                                        </a:rPr>
                                        <m:t>𝑢</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e>
                                    <m:sub>
                                      <m:r>
                                        <a:rPr lang="en-US" altLang="zh-CN" b="0" i="1" smtClean="0">
                                          <a:latin typeface="Cambria Math" panose="02040503050406030204" pitchFamily="18" charset="0"/>
                                        </a:rPr>
                                        <m:t>𝑢</m:t>
                                      </m:r>
                                    </m:sub>
                                  </m:sSub>
                                </m:e>
                              </m:d>
                            </m:e>
                          </m:nary>
                        </m:num>
                        <m:den>
                          <m:rad>
                            <m:radPr>
                              <m:degHide m:val="on"/>
                              <m:ctrlPr>
                                <a:rPr lang="zh-CN" altLang="en-US" i="1">
                                  <a:latin typeface="Cambria Math" panose="02040503050406030204" pitchFamily="18" charset="0"/>
                                </a:rPr>
                              </m:ctrlPr>
                            </m:radPr>
                            <m:deg/>
                            <m:e>
                              <m:nary>
                                <m:naryPr>
                                  <m:chr m:val="∑"/>
                                  <m:supHide m:val="on"/>
                                  <m:ctrlPr>
                                    <a:rPr lang="en-US" altLang="zh-CN" i="1">
                                      <a:latin typeface="Cambria Math" panose="02040503050406030204" pitchFamily="18" charset="0"/>
                                    </a:rPr>
                                  </m:ctrlPr>
                                </m:naryPr>
                                <m:sub>
                                  <m:r>
                                    <a:rPr lang="en-US" altLang="zh-CN" b="0" i="1" smtClean="0">
                                      <a:latin typeface="Cambria Math" panose="02040503050406030204" pitchFamily="18" charset="0"/>
                                    </a:rPr>
                                    <m:t>𝑢</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zh-CN" altLang="en-US" i="1">
                                                  <a:latin typeface="Cambria Math" panose="02040503050406030204" pitchFamily="18" charset="0"/>
                                                </a:rPr>
                                                <m:t>𝑎</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e>
                                            <m:sub>
                                              <m:r>
                                                <a:rPr lang="en-US" altLang="zh-CN" b="0" i="1" smtClean="0">
                                                  <a:latin typeface="Cambria Math" panose="02040503050406030204" pitchFamily="18" charset="0"/>
                                                </a:rPr>
                                                <m:t>𝑢</m:t>
                                              </m:r>
                                            </m:sub>
                                          </m:sSub>
                                        </m:e>
                                      </m:d>
                                    </m:e>
                                    <m:sup>
                                      <m:r>
                                        <a:rPr lang="en-US" altLang="zh-CN" i="1">
                                          <a:latin typeface="Cambria Math" panose="02040503050406030204" pitchFamily="18" charset="0"/>
                                        </a:rPr>
                                        <m:t>2</m:t>
                                      </m:r>
                                    </m:sup>
                                  </m:sSup>
                                  <m:nary>
                                    <m:naryPr>
                                      <m:chr m:val="∑"/>
                                      <m:supHide m:val="on"/>
                                      <m:ctrlPr>
                                        <a:rPr lang="en-US" altLang="zh-CN" i="1">
                                          <a:latin typeface="Cambria Math" panose="02040503050406030204" pitchFamily="18" charset="0"/>
                                        </a:rPr>
                                      </m:ctrlPr>
                                    </m:naryPr>
                                    <m:sub>
                                      <m:r>
                                        <a:rPr lang="en-US" altLang="zh-CN" b="0" i="1" smtClean="0">
                                          <a:latin typeface="Cambria Math" panose="02040503050406030204" pitchFamily="18" charset="0"/>
                                        </a:rPr>
                                        <m:t>𝑢</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i="1">
                                                      <a:latin typeface="Cambria Math" panose="02040503050406030204" pitchFamily="18" charset="0"/>
                                                    </a:rPr>
                                                    <m:t>𝑏</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e>
                                                <m:sub>
                                                  <m:r>
                                                    <a:rPr lang="en-US" altLang="zh-CN" b="0" i="1" smtClean="0">
                                                      <a:latin typeface="Cambria Math" panose="02040503050406030204" pitchFamily="18" charset="0"/>
                                                    </a:rPr>
                                                    <m:t>𝑢</m:t>
                                                  </m:r>
                                                </m:sub>
                                              </m:sSub>
                                            </m:e>
                                          </m:d>
                                        </m:e>
                                        <m:sup>
                                          <m:r>
                                            <a:rPr lang="en-US" altLang="zh-CN" i="1">
                                              <a:latin typeface="Cambria Math" panose="02040503050406030204" pitchFamily="18" charset="0"/>
                                            </a:rPr>
                                            <m:t>2</m:t>
                                          </m:r>
                                        </m:sup>
                                      </m:sSup>
                                    </m:e>
                                  </m:nary>
                                </m:e>
                              </m:nary>
                            </m:e>
                          </m:rad>
                        </m:den>
                      </m:f>
                    </m:oMath>
                  </m:oMathPara>
                </a14:m>
                <a:endParaRPr lang="zh-CN" altLang="en-US" dirty="0"/>
              </a:p>
            </p:txBody>
          </p:sp>
        </mc:Choice>
        <mc:Fallback xmlns="">
          <p:sp>
            <p:nvSpPr>
              <p:cNvPr id="7" name="矩形 6">
                <a:extLst>
                  <a:ext uri="{FF2B5EF4-FFF2-40B4-BE49-F238E27FC236}">
                    <a16:creationId xmlns:a16="http://schemas.microsoft.com/office/drawing/2014/main" id="{5F29AFD3-A9CE-459D-88F9-CB612D92F310}"/>
                  </a:ext>
                </a:extLst>
              </p:cNvPr>
              <p:cNvSpPr>
                <a:spLocks noRot="1" noChangeAspect="1" noMove="1" noResize="1" noEditPoints="1" noAdjustHandles="1" noChangeArrowheads="1" noChangeShapeType="1" noTextEdit="1"/>
              </p:cNvSpPr>
              <p:nvPr/>
            </p:nvSpPr>
            <p:spPr>
              <a:xfrm>
                <a:off x="859365" y="3960566"/>
                <a:ext cx="7425267" cy="100848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C2B229B-0762-48A5-8158-12ED2108EAE8}"/>
                  </a:ext>
                </a:extLst>
              </p:cNvPr>
              <p:cNvSpPr/>
              <p:nvPr/>
            </p:nvSpPr>
            <p:spPr>
              <a:xfrm>
                <a:off x="1206498" y="5326385"/>
                <a:ext cx="6731000" cy="10084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latin typeface="Cambria Math" panose="02040503050406030204" pitchFamily="18" charset="0"/>
                            </a:rPr>
                          </m:ctrlPr>
                        </m:sSubSupPr>
                        <m:e>
                          <m:r>
                            <a:rPr lang="zh-CN" altLang="en-US" i="1">
                              <a:latin typeface="Cambria Math" panose="02040503050406030204" pitchFamily="18" charset="0"/>
                            </a:rPr>
                            <m:t>𝑠</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𝑐𝑜𝑟𝑟</m:t>
                          </m:r>
                        </m:sup>
                      </m:sSub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𝑖</m:t>
                          </m:r>
                        </m:e>
                        <m:sub>
                          <m:r>
                            <a:rPr lang="zh-CN" altLang="en-US" i="1">
                              <a:latin typeface="Cambria Math" panose="02040503050406030204" pitchFamily="18" charset="0"/>
                            </a:rPr>
                            <m:t>𝑎</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𝑖</m:t>
                          </m:r>
                        </m:e>
                        <m:sub>
                          <m:r>
                            <a:rPr lang="zh-CN" altLang="en-US" i="1">
                              <a:latin typeface="Cambria Math" panose="02040503050406030204" pitchFamily="18" charset="0"/>
                            </a:rPr>
                            <m:t>𝑏</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𝑢</m:t>
                              </m:r>
                            </m:sub>
                            <m:sup/>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zh-CN" altLang="en-US" i="1">
                                          <a:latin typeface="Cambria Math" panose="02040503050406030204" pitchFamily="18" charset="0"/>
                                        </a:rPr>
                                        <m:t>𝑎</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e>
                                    <m:sub>
                                      <m:r>
                                        <a:rPr lang="zh-CN" altLang="en-US" i="1">
                                          <a:latin typeface="Cambria Math" panose="02040503050406030204" pitchFamily="18" charset="0"/>
                                        </a:rPr>
                                        <m:t>𝑎</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zh-CN" altLang="en-US" i="1">
                                          <a:latin typeface="Cambria Math" panose="02040503050406030204" pitchFamily="18" charset="0"/>
                                        </a:rPr>
                                        <m:t>𝑏</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e>
                                    <m:sub>
                                      <m:r>
                                        <a:rPr lang="zh-CN" altLang="en-US" i="1">
                                          <a:latin typeface="Cambria Math" panose="02040503050406030204" pitchFamily="18" charset="0"/>
                                        </a:rPr>
                                        <m:t>𝑏</m:t>
                                      </m:r>
                                    </m:sub>
                                  </m:sSub>
                                </m:e>
                              </m:d>
                            </m:e>
                          </m:nary>
                        </m:num>
                        <m:den>
                          <m:rad>
                            <m:radPr>
                              <m:degHide m:val="on"/>
                              <m:ctrlPr>
                                <a:rPr lang="zh-CN" altLang="en-US" i="1">
                                  <a:latin typeface="Cambria Math" panose="02040503050406030204" pitchFamily="18" charset="0"/>
                                </a:rPr>
                              </m:ctrlPr>
                            </m:radPr>
                            <m:deg/>
                            <m:e>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𝑢</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e>
                                            <m:sub>
                                              <m:r>
                                                <a:rPr lang="zh-CN" altLang="en-US" i="1">
                                                  <a:latin typeface="Cambria Math" panose="02040503050406030204" pitchFamily="18" charset="0"/>
                                                </a:rPr>
                                                <m:t>𝑎</m:t>
                                              </m:r>
                                            </m:sub>
                                          </m:sSub>
                                        </m:e>
                                      </m:d>
                                    </m:e>
                                    <m:sup>
                                      <m:r>
                                        <a:rPr lang="en-US" altLang="zh-CN" i="1">
                                          <a:latin typeface="Cambria Math" panose="02040503050406030204" pitchFamily="18" charset="0"/>
                                        </a:rPr>
                                        <m:t>2</m:t>
                                      </m:r>
                                    </m:sup>
                                  </m:sSup>
                                  <m:nary>
                                    <m:naryPr>
                                      <m:chr m:val="∑"/>
                                      <m:supHide m:val="on"/>
                                      <m:ctrlPr>
                                        <a:rPr lang="en-US" altLang="zh-CN" i="1">
                                          <a:latin typeface="Cambria Math" panose="02040503050406030204" pitchFamily="18" charset="0"/>
                                        </a:rPr>
                                      </m:ctrlPr>
                                    </m:naryPr>
                                    <m:sub>
                                      <m:r>
                                        <a:rPr lang="en-US" altLang="zh-CN" b="0" i="1" smtClean="0">
                                          <a:latin typeface="Cambria Math" panose="02040503050406030204" pitchFamily="18" charset="0"/>
                                        </a:rPr>
                                        <m:t>𝑢</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𝑥</m:t>
                                                      </m:r>
                                                    </m:e>
                                                  </m:bar>
                                                </m:e>
                                                <m:sub>
                                                  <m:r>
                                                    <a:rPr lang="en-US" altLang="zh-CN" b="0" i="1" smtClean="0">
                                                      <a:latin typeface="Cambria Math" panose="02040503050406030204" pitchFamily="18" charset="0"/>
                                                    </a:rPr>
                                                    <m:t>𝑏</m:t>
                                                  </m:r>
                                                </m:sub>
                                              </m:sSub>
                                            </m:e>
                                          </m:d>
                                        </m:e>
                                        <m:sup>
                                          <m:r>
                                            <a:rPr lang="en-US" altLang="zh-CN" i="1">
                                              <a:latin typeface="Cambria Math" panose="02040503050406030204" pitchFamily="18" charset="0"/>
                                            </a:rPr>
                                            <m:t>2</m:t>
                                          </m:r>
                                        </m:sup>
                                      </m:sSup>
                                    </m:e>
                                  </m:nary>
                                </m:e>
                              </m:nary>
                            </m:e>
                          </m:rad>
                        </m:den>
                      </m:f>
                    </m:oMath>
                  </m:oMathPara>
                </a14:m>
                <a:endParaRPr lang="zh-CN" altLang="en-US" dirty="0"/>
              </a:p>
            </p:txBody>
          </p:sp>
        </mc:Choice>
        <mc:Fallback xmlns="">
          <p:sp>
            <p:nvSpPr>
              <p:cNvPr id="9" name="矩形 8">
                <a:extLst>
                  <a:ext uri="{FF2B5EF4-FFF2-40B4-BE49-F238E27FC236}">
                    <a16:creationId xmlns:a16="http://schemas.microsoft.com/office/drawing/2014/main" id="{5C2B229B-0762-48A5-8158-12ED2108EAE8}"/>
                  </a:ext>
                </a:extLst>
              </p:cNvPr>
              <p:cNvSpPr>
                <a:spLocks noRot="1" noChangeAspect="1" noMove="1" noResize="1" noEditPoints="1" noAdjustHandles="1" noChangeArrowheads="1" noChangeShapeType="1" noTextEdit="1"/>
              </p:cNvSpPr>
              <p:nvPr/>
            </p:nvSpPr>
            <p:spPr>
              <a:xfrm>
                <a:off x="1206498" y="5326385"/>
                <a:ext cx="6731000" cy="1008481"/>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7151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基于</a:t>
            </a:r>
            <a:r>
              <a:rPr lang="zh-CN" altLang="en-US" dirty="0"/>
              <a:t>物品</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的</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K</a:t>
            </a:r>
            <a:r>
              <a:rPr lang="en-US" altLang="zh-CN" dirty="0"/>
              <a:t>NN</a:t>
            </a:r>
            <a:r>
              <a:rPr lang="zh-CN" altLang="en-US" dirty="0"/>
              <a:t>评分预测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29</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526249"/>
                <a:ext cx="7953661" cy="61581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获取目标用户</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评分过的</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个最近邻物品</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1738" y="1526249"/>
                <a:ext cx="7953661" cy="615818"/>
              </a:xfrm>
              <a:prstGeom prst="rect">
                <a:avLst/>
              </a:prstGeom>
              <a:blipFill>
                <a:blip r:embed="rId5"/>
                <a:stretch>
                  <a:fillRect l="-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6922FC5-1097-4A5F-8E92-23998F523AC2}"/>
                  </a:ext>
                </a:extLst>
              </p:cNvPr>
              <p:cNvSpPr/>
              <p:nvPr/>
            </p:nvSpPr>
            <p:spPr>
              <a:xfrm>
                <a:off x="2276628" y="2639636"/>
                <a:ext cx="4590744" cy="4382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𝑁</m:t>
                              </m:r>
                            </m:e>
                            <m:sub>
                              <m:r>
                                <a:rPr lang="zh-CN" altLang="en-US" sz="2000" i="1">
                                  <a:latin typeface="Cambria Math" panose="02040503050406030204" pitchFamily="18" charset="0"/>
                                </a:rPr>
                                <m:t>𝑖</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𝑢</m:t>
                              </m:r>
                            </m:e>
                            <m:sub>
                              <m:r>
                                <a:rPr lang="zh-CN" altLang="en-US" sz="2000" i="1">
                                  <a:latin typeface="Cambria Math" panose="02040503050406030204" pitchFamily="18" charset="0"/>
                                </a:rPr>
                                <m:t>𝑡</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𝑖</m:t>
                              </m:r>
                            </m:e>
                            <m:sub>
                              <m:r>
                                <a:rPr lang="zh-CN" altLang="en-US" sz="2000" i="1">
                                  <a:latin typeface="Cambria Math" panose="02040503050406030204" pitchFamily="18" charset="0"/>
                                </a:rPr>
                                <m:t>𝑎</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𝑖</m:t>
                              </m:r>
                            </m:e>
                            <m:sub>
                              <m:r>
                                <a:rPr lang="zh-CN" altLang="en-US" sz="2000" i="1">
                                  <a:latin typeface="Cambria Math" panose="02040503050406030204" pitchFamily="18" charset="0"/>
                                </a:rPr>
                                <m:t>𝑏</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𝑟</m:t>
                              </m:r>
                            </m:e>
                            <m:sub>
                              <m:r>
                                <a:rPr lang="zh-CN" altLang="en-US" sz="2000" i="1">
                                  <a:latin typeface="Cambria Math" panose="02040503050406030204" pitchFamily="18" charset="0"/>
                                </a:rPr>
                                <m:t>𝑖</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𝑖</m:t>
                              </m:r>
                            </m:e>
                            <m:sub>
                              <m:r>
                                <a:rPr lang="zh-CN" altLang="en-US" sz="2000" i="1">
                                  <a:latin typeface="Cambria Math" panose="02040503050406030204" pitchFamily="18" charset="0"/>
                                </a:rPr>
                                <m:t>𝑎</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𝑖</m:t>
                              </m:r>
                            </m:e>
                            <m:sub>
                              <m:r>
                                <a:rPr lang="zh-CN" altLang="en-US" sz="2000" i="1">
                                  <a:latin typeface="Cambria Math" panose="02040503050406030204" pitchFamily="18" charset="0"/>
                                </a:rPr>
                                <m:t>𝑏</m:t>
                              </m:r>
                            </m:sub>
                          </m:sSub>
                          <m:r>
                            <a:rPr lang="zh-CN" altLang="en-US" sz="2000" i="0">
                              <a:latin typeface="Cambria Math" panose="02040503050406030204" pitchFamily="18" charset="0"/>
                            </a:rPr>
                            <m:t>)&lt;</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𝐾</m:t>
                              </m:r>
                            </m:e>
                            <m:sup>
                              <m:r>
                                <a:rPr lang="zh-CN" altLang="en-US" sz="2000" i="0">
                                  <a:latin typeface="Cambria Math" panose="02040503050406030204" pitchFamily="18" charset="0"/>
                                </a:rPr>
                                <m:t>∗</m:t>
                              </m:r>
                            </m:sup>
                          </m:sSup>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𝑡</m:t>
                              </m:r>
                              <m:r>
                                <a:rPr lang="zh-CN" altLang="en-US" sz="2000" i="0">
                                  <a:latin typeface="Cambria Math" panose="02040503050406030204" pitchFamily="18" charset="0"/>
                                </a:rPr>
                                <m:t>,</m:t>
                              </m:r>
                              <m:r>
                                <a:rPr lang="zh-CN" altLang="en-US" sz="2000" i="1">
                                  <a:latin typeface="Cambria Math" panose="02040503050406030204" pitchFamily="18" charset="0"/>
                                </a:rPr>
                                <m:t>𝑏</m:t>
                              </m:r>
                            </m:sub>
                          </m:sSub>
                          <m:r>
                            <a:rPr lang="zh-CN" altLang="en-US" sz="2000" i="0">
                              <a:latin typeface="Cambria Math" panose="02040503050406030204" pitchFamily="18" charset="0"/>
                            </a:rPr>
                            <m:t>≠</m:t>
                          </m:r>
                          <m:r>
                            <a:rPr lang="zh-CN" altLang="en-US" sz="2000" i="0">
                              <a:latin typeface="Cambria Math" panose="02040503050406030204" pitchFamily="18" charset="0"/>
                            </a:rPr>
                            <m:t>0</m:t>
                          </m:r>
                        </m:e>
                      </m:d>
                    </m:oMath>
                  </m:oMathPara>
                </a14:m>
                <a:endParaRPr lang="zh-CN" altLang="en-US" sz="2000" dirty="0"/>
              </a:p>
            </p:txBody>
          </p:sp>
        </mc:Choice>
        <mc:Fallback xmlns="">
          <p:sp>
            <p:nvSpPr>
              <p:cNvPr id="3" name="矩形 2">
                <a:extLst>
                  <a:ext uri="{FF2B5EF4-FFF2-40B4-BE49-F238E27FC236}">
                    <a16:creationId xmlns:a16="http://schemas.microsoft.com/office/drawing/2014/main" id="{06922FC5-1097-4A5F-8E92-23998F523AC2}"/>
                  </a:ext>
                </a:extLst>
              </p:cNvPr>
              <p:cNvSpPr>
                <a:spLocks noRot="1" noChangeAspect="1" noMove="1" noResize="1" noEditPoints="1" noAdjustHandles="1" noChangeArrowheads="1" noChangeShapeType="1" noTextEdit="1"/>
              </p:cNvSpPr>
              <p:nvPr/>
            </p:nvSpPr>
            <p:spPr>
              <a:xfrm>
                <a:off x="2276628" y="2639636"/>
                <a:ext cx="4590744" cy="438262"/>
              </a:xfrm>
              <a:prstGeom prst="rect">
                <a:avLst/>
              </a:prstGeom>
              <a:blipFill>
                <a:blip r:embed="rId6"/>
                <a:stretch>
                  <a:fillRect t="-156944" r="-14721" b="-230556"/>
                </a:stretch>
              </a:blipFill>
            </p:spPr>
            <p:txBody>
              <a:bodyPr/>
              <a:lstStyle/>
              <a:p>
                <a:r>
                  <a:rPr lang="zh-CN" altLang="en-US">
                    <a:noFill/>
                  </a:rPr>
                  <a:t> </a:t>
                </a:r>
              </a:p>
            </p:txBody>
          </p:sp>
        </mc:Fallback>
      </mc:AlternateContent>
      <p:cxnSp>
        <p:nvCxnSpPr>
          <p:cNvPr id="17" name="直接箭头连接符 16">
            <a:extLst>
              <a:ext uri="{FF2B5EF4-FFF2-40B4-BE49-F238E27FC236}">
                <a16:creationId xmlns:a16="http://schemas.microsoft.com/office/drawing/2014/main" id="{760ABB07-26BB-44E9-8108-9CD4ECECF274}"/>
              </a:ext>
            </a:extLst>
          </p:cNvPr>
          <p:cNvCxnSpPr/>
          <p:nvPr/>
        </p:nvCxnSpPr>
        <p:spPr>
          <a:xfrm>
            <a:off x="4253111" y="2368489"/>
            <a:ext cx="0" cy="35538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直接箭头连接符 17">
            <a:extLst>
              <a:ext uri="{FF2B5EF4-FFF2-40B4-BE49-F238E27FC236}">
                <a16:creationId xmlns:a16="http://schemas.microsoft.com/office/drawing/2014/main" id="{3B0625AE-CBA5-4B2E-A4B1-9A3D6D7AE738}"/>
              </a:ext>
            </a:extLst>
          </p:cNvPr>
          <p:cNvCxnSpPr/>
          <p:nvPr/>
        </p:nvCxnSpPr>
        <p:spPr>
          <a:xfrm flipV="1">
            <a:off x="5451083" y="3061480"/>
            <a:ext cx="0" cy="3871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矩形 4">
            <a:extLst>
              <a:ext uri="{FF2B5EF4-FFF2-40B4-BE49-F238E27FC236}">
                <a16:creationId xmlns:a16="http://schemas.microsoft.com/office/drawing/2014/main" id="{680575EA-F2F1-47A7-AECD-6474532E06A5}"/>
              </a:ext>
            </a:extLst>
          </p:cNvPr>
          <p:cNvSpPr/>
          <p:nvPr/>
        </p:nvSpPr>
        <p:spPr>
          <a:xfrm>
            <a:off x="3758120" y="2074660"/>
            <a:ext cx="992579" cy="338554"/>
          </a:xfrm>
          <a:prstGeom prst="rect">
            <a:avLst/>
          </a:prstGeom>
        </p:spPr>
        <p:txBody>
          <a:bodyPr wrap="none">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排序位置</a:t>
            </a:r>
            <a:endParaRPr lang="zh-CN" altLang="en-US" sz="1600" dirty="0"/>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DD4FBCF2-4886-4B00-8629-800198A5E57B}"/>
                  </a:ext>
                </a:extLst>
              </p:cNvPr>
              <p:cNvSpPr/>
              <p:nvPr/>
            </p:nvSpPr>
            <p:spPr>
              <a:xfrm>
                <a:off x="5024139" y="3501106"/>
                <a:ext cx="2564356" cy="584775"/>
              </a:xfrm>
              <a:prstGeom prst="rect">
                <a:avLst/>
              </a:prstGeom>
            </p:spPr>
            <p:txBody>
              <a:bodyPr wrap="none">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选择</a:t>
                </a:r>
                <a14:m>
                  <m:oMath xmlns:m="http://schemas.openxmlformats.org/officeDocument/2006/math">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𝐾</m:t>
                        </m:r>
                      </m:e>
                      <m:sup>
                        <m:r>
                          <a:rPr lang="zh-CN" altLang="en-US" sz="1600">
                            <a:latin typeface="Cambria Math" panose="02040503050406030204" pitchFamily="18" charset="0"/>
                          </a:rPr>
                          <m:t>∗</m:t>
                        </m:r>
                      </m:sup>
                    </m:sSup>
                  </m:oMath>
                </a14:m>
                <a:r>
                  <a:rPr lang="zh-CN" altLang="en-US" sz="1600" dirty="0"/>
                  <a:t>，使</a:t>
                </a:r>
                <a14:m>
                  <m:oMath xmlns:m="http://schemas.openxmlformats.org/officeDocument/2006/math">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𝑁</m:t>
                        </m:r>
                      </m:e>
                      <m:sub>
                        <m:r>
                          <a:rPr lang="zh-CN" altLang="en-US" sz="1600" i="1">
                            <a:latin typeface="Cambria Math" panose="02040503050406030204" pitchFamily="18" charset="0"/>
                          </a:rPr>
                          <m:t>𝑖</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𝑢</m:t>
                        </m:r>
                      </m:e>
                      <m:sub>
                        <m:r>
                          <a:rPr lang="zh-CN" altLang="en-US" sz="1600" i="1">
                            <a:latin typeface="Cambria Math" panose="02040503050406030204" pitchFamily="18" charset="0"/>
                          </a:rPr>
                          <m:t>𝑡</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𝑖</m:t>
                        </m:r>
                      </m:e>
                      <m:sub>
                        <m:r>
                          <a:rPr lang="zh-CN" altLang="en-US" sz="1600" i="1">
                            <a:latin typeface="Cambria Math" panose="02040503050406030204" pitchFamily="18" charset="0"/>
                          </a:rPr>
                          <m:t>𝑎</m:t>
                        </m:r>
                      </m:sub>
                    </m:sSub>
                    <m:r>
                      <a:rPr lang="zh-CN" altLang="en-US" sz="1600">
                        <a:latin typeface="Cambria Math" panose="02040503050406030204" pitchFamily="18" charset="0"/>
                      </a:rPr>
                      <m:t>)|=</m:t>
                    </m:r>
                    <m:r>
                      <a:rPr lang="zh-CN" altLang="en-US" sz="1600" i="1">
                        <a:latin typeface="Cambria Math" panose="02040503050406030204" pitchFamily="18" charset="0"/>
                      </a:rPr>
                      <m:t>𝑘</m:t>
                    </m:r>
                  </m:oMath>
                </a14:m>
                <a:endParaRPr lang="zh-CN" altLang="en-US" sz="1600" dirty="0"/>
              </a:p>
              <a:p>
                <a:endParaRPr lang="zh-CN" altLang="en-US" sz="1600" dirty="0"/>
              </a:p>
            </p:txBody>
          </p:sp>
        </mc:Choice>
        <mc:Fallback xmlns="">
          <p:sp>
            <p:nvSpPr>
              <p:cNvPr id="20" name="矩形 19">
                <a:extLst>
                  <a:ext uri="{FF2B5EF4-FFF2-40B4-BE49-F238E27FC236}">
                    <a16:creationId xmlns:a16="http://schemas.microsoft.com/office/drawing/2014/main" id="{DD4FBCF2-4886-4B00-8629-800198A5E57B}"/>
                  </a:ext>
                </a:extLst>
              </p:cNvPr>
              <p:cNvSpPr>
                <a:spLocks noRot="1" noChangeAspect="1" noMove="1" noResize="1" noEditPoints="1" noAdjustHandles="1" noChangeArrowheads="1" noChangeShapeType="1" noTextEdit="1"/>
              </p:cNvSpPr>
              <p:nvPr/>
            </p:nvSpPr>
            <p:spPr>
              <a:xfrm>
                <a:off x="5024139" y="3501106"/>
                <a:ext cx="2564356" cy="584775"/>
              </a:xfrm>
              <a:prstGeom prst="rect">
                <a:avLst/>
              </a:prstGeom>
              <a:blipFill>
                <a:blip r:embed="rId7"/>
                <a:stretch>
                  <a:fillRect l="-1188" t="-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C8A7ACE-F274-4D7C-9E24-70719350E4CF}"/>
                  </a:ext>
                </a:extLst>
              </p:cNvPr>
              <p:cNvSpPr/>
              <p:nvPr/>
            </p:nvSpPr>
            <p:spPr>
              <a:xfrm>
                <a:off x="1218518" y="4824024"/>
                <a:ext cx="3353482" cy="8682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e>
                        <m:sub>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𝑎</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nary>
                            <m:naryPr>
                              <m:chr m:val="∑"/>
                              <m:limLoc m:val="undOvr"/>
                              <m:grow m:val="on"/>
                              <m:supHide m:val="on"/>
                              <m:ctrlPr>
                                <a:rPr lang="zh-CN" altLang="en-US" i="1">
                                  <a:latin typeface="Cambria Math" panose="02040503050406030204" pitchFamily="18" charset="0"/>
                                </a:rPr>
                              </m:ctrlPr>
                            </m:naryPr>
                            <m:sub>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𝑖</m:t>
                                      </m:r>
                                    </m:e>
                                    <m:sub>
                                      <m:r>
                                        <a:rPr lang="zh-CN" altLang="en-US" i="1">
                                          <a:latin typeface="Cambria Math" panose="02040503050406030204" pitchFamily="18" charset="0"/>
                                        </a:rPr>
                                        <m:t>𝑏</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𝑡</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𝑖</m:t>
                                      </m:r>
                                    </m:e>
                                    <m:sub>
                                      <m:r>
                                        <a:rPr lang="zh-CN" altLang="en-US" i="1">
                                          <a:latin typeface="Cambria Math" panose="02040503050406030204" pitchFamily="18" charset="0"/>
                                        </a:rPr>
                                        <m:t>𝑎</m:t>
                                      </m:r>
                                    </m:sub>
                                  </m:sSub>
                                </m:e>
                              </m:d>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𝑠</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𝑖</m:t>
                                  </m:r>
                                </m:e>
                                <m:sub>
                                  <m:r>
                                    <a:rPr lang="zh-CN" altLang="en-US" i="1">
                                      <a:latin typeface="Cambria Math" panose="02040503050406030204" pitchFamily="18" charset="0"/>
                                    </a:rPr>
                                    <m:t>𝑎</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𝑖</m:t>
                                  </m:r>
                                </m:e>
                                <m:sub>
                                  <m:r>
                                    <a:rPr lang="zh-CN" altLang="en-US" i="1">
                                      <a:latin typeface="Cambria Math" panose="02040503050406030204" pitchFamily="18" charset="0"/>
                                    </a:rPr>
                                    <m:t>𝑏</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𝑏</m:t>
                                  </m:r>
                                </m:sub>
                              </m:sSub>
                            </m:e>
                          </m:nary>
                        </m:num>
                        <m:den>
                          <m:nary>
                            <m:naryPr>
                              <m:chr m:val="∑"/>
                              <m:limLoc m:val="undOvr"/>
                              <m:grow m:val="on"/>
                              <m:supHide m:val="on"/>
                              <m:ctrlPr>
                                <a:rPr lang="zh-CN" altLang="en-US" i="1">
                                  <a:latin typeface="Cambria Math" panose="02040503050406030204" pitchFamily="18" charset="0"/>
                                </a:rPr>
                              </m:ctrlPr>
                            </m:naryPr>
                            <m:sub>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𝑖</m:t>
                                      </m:r>
                                    </m:e>
                                    <m:sub>
                                      <m:r>
                                        <a:rPr lang="zh-CN" altLang="en-US" i="1">
                                          <a:latin typeface="Cambria Math" panose="02040503050406030204" pitchFamily="18" charset="0"/>
                                        </a:rPr>
                                        <m:t>𝑏</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𝑡</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𝑖</m:t>
                                      </m:r>
                                    </m:e>
                                    <m:sub>
                                      <m:r>
                                        <a:rPr lang="zh-CN" altLang="en-US" i="1">
                                          <a:latin typeface="Cambria Math" panose="02040503050406030204" pitchFamily="18" charset="0"/>
                                        </a:rPr>
                                        <m:t>𝑎</m:t>
                                      </m:r>
                                    </m:sub>
                                  </m:sSub>
                                </m:e>
                              </m:d>
                            </m:sub>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𝑠</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𝑖</m:t>
                                      </m:r>
                                    </m:e>
                                    <m:sub>
                                      <m:r>
                                        <a:rPr lang="zh-CN" altLang="en-US" i="1">
                                          <a:latin typeface="Cambria Math" panose="02040503050406030204" pitchFamily="18" charset="0"/>
                                        </a:rPr>
                                        <m:t>𝑎</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𝑖</m:t>
                                      </m:r>
                                    </m:e>
                                    <m:sub>
                                      <m:r>
                                        <a:rPr lang="zh-CN" altLang="en-US" i="1">
                                          <a:latin typeface="Cambria Math" panose="02040503050406030204" pitchFamily="18" charset="0"/>
                                        </a:rPr>
                                        <m:t>𝑏</m:t>
                                      </m:r>
                                    </m:sub>
                                  </m:sSub>
                                </m:e>
                              </m:d>
                            </m:e>
                          </m:nary>
                        </m:den>
                      </m:f>
                    </m:oMath>
                  </m:oMathPara>
                </a14:m>
                <a:endParaRPr lang="zh-CN" altLang="en-US" dirty="0"/>
              </a:p>
            </p:txBody>
          </p:sp>
        </mc:Choice>
        <mc:Fallback xmlns="">
          <p:sp>
            <p:nvSpPr>
              <p:cNvPr id="21" name="矩形 20">
                <a:extLst>
                  <a:ext uri="{FF2B5EF4-FFF2-40B4-BE49-F238E27FC236}">
                    <a16:creationId xmlns:a16="http://schemas.microsoft.com/office/drawing/2014/main" id="{DC8A7ACE-F274-4D7C-9E24-70719350E4CF}"/>
                  </a:ext>
                </a:extLst>
              </p:cNvPr>
              <p:cNvSpPr>
                <a:spLocks noRot="1" noChangeAspect="1" noMove="1" noResize="1" noEditPoints="1" noAdjustHandles="1" noChangeArrowheads="1" noChangeShapeType="1" noTextEdit="1"/>
              </p:cNvSpPr>
              <p:nvPr/>
            </p:nvSpPr>
            <p:spPr>
              <a:xfrm>
                <a:off x="1218518" y="4824024"/>
                <a:ext cx="3353482" cy="86825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84E8124F-9B13-4B81-8FC5-149FA26D8AA3}"/>
                  </a:ext>
                </a:extLst>
              </p:cNvPr>
              <p:cNvSpPr txBox="1">
                <a:spLocks/>
              </p:cNvSpPr>
              <p:nvPr/>
            </p:nvSpPr>
            <p:spPr>
              <a:xfrm>
                <a:off x="681738" y="4008988"/>
                <a:ext cx="7953661" cy="61581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预测目标用户未评分的物品</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的评分</a:t>
                </a:r>
              </a:p>
            </p:txBody>
          </p:sp>
        </mc:Choice>
        <mc:Fallback xmlns="">
          <p:sp>
            <p:nvSpPr>
              <p:cNvPr id="12" name="内容占位符 2">
                <a:extLst>
                  <a:ext uri="{FF2B5EF4-FFF2-40B4-BE49-F238E27FC236}">
                    <a16:creationId xmlns:a16="http://schemas.microsoft.com/office/drawing/2014/main" id="{84E8124F-9B13-4B81-8FC5-149FA26D8AA3}"/>
                  </a:ext>
                </a:extLst>
              </p:cNvPr>
              <p:cNvSpPr txBox="1">
                <a:spLocks noRot="1" noChangeAspect="1" noMove="1" noResize="1" noEditPoints="1" noAdjustHandles="1" noChangeArrowheads="1" noChangeShapeType="1" noTextEdit="1"/>
              </p:cNvSpPr>
              <p:nvPr/>
            </p:nvSpPr>
            <p:spPr>
              <a:xfrm>
                <a:off x="681738" y="4008988"/>
                <a:ext cx="7953661" cy="615818"/>
              </a:xfrm>
              <a:prstGeom prst="rect">
                <a:avLst/>
              </a:prstGeom>
              <a:blipFill>
                <a:blip r:embed="rId9"/>
                <a:stretch>
                  <a:fillRect l="-460"/>
                </a:stretch>
              </a:blipFill>
            </p:spPr>
            <p:txBody>
              <a:bodyPr/>
              <a:lstStyle/>
              <a:p>
                <a:r>
                  <a:rPr lang="zh-CN" altLang="en-US">
                    <a:noFill/>
                  </a:rPr>
                  <a:t> </a:t>
                </a:r>
              </a:p>
            </p:txBody>
          </p:sp>
        </mc:Fallback>
      </mc:AlternateContent>
      <p:sp>
        <p:nvSpPr>
          <p:cNvPr id="14" name="Line 5">
            <a:extLst>
              <a:ext uri="{FF2B5EF4-FFF2-40B4-BE49-F238E27FC236}">
                <a16:creationId xmlns:a16="http://schemas.microsoft.com/office/drawing/2014/main" id="{843CD19D-8C2B-4955-9CE7-CA5EE13C2C09}"/>
              </a:ext>
            </a:extLst>
          </p:cNvPr>
          <p:cNvSpPr>
            <a:spLocks noChangeShapeType="1"/>
          </p:cNvSpPr>
          <p:nvPr/>
        </p:nvSpPr>
        <p:spPr bwMode="auto">
          <a:xfrm flipH="1" flipV="1">
            <a:off x="4446164" y="5016970"/>
            <a:ext cx="1076637" cy="196996"/>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Rectangle 6">
            <a:extLst>
              <a:ext uri="{FF2B5EF4-FFF2-40B4-BE49-F238E27FC236}">
                <a16:creationId xmlns:a16="http://schemas.microsoft.com/office/drawing/2014/main" id="{C24E4C7F-01CE-4D35-9296-E323E6BECB2F}"/>
              </a:ext>
            </a:extLst>
          </p:cNvPr>
          <p:cNvSpPr>
            <a:spLocks noChangeArrowheads="1"/>
          </p:cNvSpPr>
          <p:nvPr/>
        </p:nvSpPr>
        <p:spPr bwMode="auto">
          <a:xfrm>
            <a:off x="4869227" y="5136179"/>
            <a:ext cx="2261415" cy="891060"/>
          </a:xfrm>
          <a:prstGeom prst="rect">
            <a:avLst/>
          </a:prstGeom>
          <a:solidFill>
            <a:srgbClr val="FFFFFF"/>
          </a:solidFill>
          <a:ln w="9360">
            <a:solidFill>
              <a:srgbClr val="000000"/>
            </a:solidFill>
            <a:miter lim="800000"/>
            <a:headEnd/>
            <a:tailEnd/>
          </a:ln>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zh-CN" altLang="en-US"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由于使用目标用户本身数据进行预测，因此无需修正用户的平均评分</a:t>
            </a:r>
            <a:endParaRPr lang="en-GB" altLang="en-US" sz="16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904575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推荐系统</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4305308"/>
            <a:ext cx="7953661" cy="158597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个性化推荐是一种广义的信息检索</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没有用户查询</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用户的信息需求是隐含的</a:t>
            </a:r>
          </a:p>
        </p:txBody>
      </p:sp>
      <p:pic>
        <p:nvPicPr>
          <p:cNvPr id="5" name="Picture 2" descr="https://cse.umn.edu/wp-content/uploads/2016/03/Search-graphic1152.jpg">
            <a:extLst>
              <a:ext uri="{FF2B5EF4-FFF2-40B4-BE49-F238E27FC236}">
                <a16:creationId xmlns:a16="http://schemas.microsoft.com/office/drawing/2014/main" id="{38AB663F-642A-4EE3-BE83-0C928C0CE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60" y="1410728"/>
            <a:ext cx="7948279" cy="2483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166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实证研究</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30</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526249"/>
            <a:ext cx="7953661" cy="45638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Movielens</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数据集来自</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https://grouplens.org/datasets/movielens/</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用户访问</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Movielens</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评分和收到电影的推荐</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数据集（</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ML-100k</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lvl="1">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100k</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个从</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到</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的评分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943</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位用户，</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1682</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部电影（至少有一位用户评分）</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稀疏程度</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7" name="图片 6">
            <a:extLst>
              <a:ext uri="{FF2B5EF4-FFF2-40B4-BE49-F238E27FC236}">
                <a16:creationId xmlns:a16="http://schemas.microsoft.com/office/drawing/2014/main" id="{9C1ECA35-5332-4561-905E-A351F55A037F}"/>
              </a:ext>
            </a:extLst>
          </p:cNvPr>
          <p:cNvPicPr>
            <a:picLocks noChangeAspect="1"/>
          </p:cNvPicPr>
          <p:nvPr/>
        </p:nvPicPr>
        <p:blipFill>
          <a:blip r:embed="rId3"/>
          <a:stretch>
            <a:fillRect/>
          </a:stretch>
        </p:blipFill>
        <p:spPr>
          <a:xfrm>
            <a:off x="3657600" y="1571164"/>
            <a:ext cx="1581029" cy="476818"/>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53CC68E-F330-4733-8E59-20F4883AE650}"/>
                  </a:ext>
                </a:extLst>
              </p:cNvPr>
              <p:cNvSpPr/>
              <p:nvPr/>
            </p:nvSpPr>
            <p:spPr>
              <a:xfrm>
                <a:off x="1760565" y="5438045"/>
                <a:ext cx="5622869" cy="6520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1</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m:rPr>
                              <m:nor/>
                            </m:rPr>
                            <a:rPr lang="zh-CN" altLang="en-US">
                              <a:latin typeface="Cambria Math" panose="02040503050406030204" pitchFamily="18" charset="0"/>
                            </a:rPr>
                            <m:t>non</m:t>
                          </m:r>
                          <m:r>
                            <m:rPr>
                              <m:nor/>
                            </m:rPr>
                            <a:rPr lang="zh-CN" altLang="en-US">
                              <a:latin typeface="Cambria Math" panose="02040503050406030204" pitchFamily="18" charset="0"/>
                            </a:rPr>
                            <m:t>−</m:t>
                          </m:r>
                          <m:r>
                            <m:rPr>
                              <m:nor/>
                            </m:rPr>
                            <a:rPr lang="zh-CN" altLang="en-US">
                              <a:latin typeface="Cambria Math" panose="02040503050406030204" pitchFamily="18" charset="0"/>
                            </a:rPr>
                            <m:t>zero</m:t>
                          </m:r>
                          <m:r>
                            <m:rPr>
                              <m:nor/>
                            </m:rPr>
                            <a:rPr lang="zh-CN" altLang="en-US">
                              <a:latin typeface="Cambria Math" panose="02040503050406030204" pitchFamily="18" charset="0"/>
                            </a:rPr>
                            <m:t> </m:t>
                          </m:r>
                          <m:r>
                            <m:rPr>
                              <m:nor/>
                            </m:rPr>
                            <a:rPr lang="zh-CN" altLang="en-US">
                              <a:latin typeface="Cambria Math" panose="02040503050406030204" pitchFamily="18" charset="0"/>
                            </a:rPr>
                            <m:t>entries</m:t>
                          </m:r>
                        </m:num>
                        <m:den>
                          <m:r>
                            <m:rPr>
                              <m:nor/>
                            </m:rPr>
                            <a:rPr lang="zh-CN" altLang="en-US">
                              <a:latin typeface="Cambria Math" panose="02040503050406030204" pitchFamily="18" charset="0"/>
                            </a:rPr>
                            <m:t>total</m:t>
                          </m:r>
                          <m:r>
                            <m:rPr>
                              <m:nor/>
                            </m:rPr>
                            <a:rPr lang="zh-CN" altLang="en-US">
                              <a:latin typeface="Cambria Math" panose="02040503050406030204" pitchFamily="18" charset="0"/>
                            </a:rPr>
                            <m:t> </m:t>
                          </m:r>
                          <m:r>
                            <m:rPr>
                              <m:nor/>
                            </m:rPr>
                            <a:rPr lang="zh-CN" altLang="en-US">
                              <a:latin typeface="Cambria Math" panose="02040503050406030204" pitchFamily="18" charset="0"/>
                            </a:rPr>
                            <m:t>entries</m:t>
                          </m:r>
                        </m:den>
                      </m:f>
                      <m:r>
                        <a:rPr lang="zh-CN" altLang="en-US" i="0">
                          <a:latin typeface="Cambria Math" panose="02040503050406030204" pitchFamily="18" charset="0"/>
                        </a:rPr>
                        <m:t>=1−</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10</m:t>
                              </m:r>
                            </m:e>
                            <m:sup>
                              <m:r>
                                <a:rPr lang="zh-CN" altLang="en-US" i="0">
                                  <a:latin typeface="Cambria Math" panose="02040503050406030204" pitchFamily="18" charset="0"/>
                                </a:rPr>
                                <m:t>5</m:t>
                              </m:r>
                            </m:sup>
                          </m:sSup>
                        </m:num>
                        <m:den>
                          <m:r>
                            <a:rPr lang="zh-CN" altLang="en-US" i="0">
                              <a:latin typeface="Cambria Math" panose="02040503050406030204" pitchFamily="18" charset="0"/>
                            </a:rPr>
                            <m:t>943×1682</m:t>
                          </m:r>
                        </m:den>
                      </m:f>
                      <m:r>
                        <a:rPr lang="zh-CN" altLang="en-US" i="0">
                          <a:latin typeface="Cambria Math" panose="02040503050406030204" pitchFamily="18" charset="0"/>
                        </a:rPr>
                        <m:t>=93.69%</m:t>
                      </m:r>
                    </m:oMath>
                  </m:oMathPara>
                </a14:m>
                <a:endParaRPr lang="zh-CN" altLang="en-US" dirty="0"/>
              </a:p>
            </p:txBody>
          </p:sp>
        </mc:Choice>
        <mc:Fallback xmlns="">
          <p:sp>
            <p:nvSpPr>
              <p:cNvPr id="6" name="矩形 5">
                <a:extLst>
                  <a:ext uri="{FF2B5EF4-FFF2-40B4-BE49-F238E27FC236}">
                    <a16:creationId xmlns:a16="http://schemas.microsoft.com/office/drawing/2014/main" id="{E53CC68E-F330-4733-8E59-20F4883AE650}"/>
                  </a:ext>
                </a:extLst>
              </p:cNvPr>
              <p:cNvSpPr>
                <a:spLocks noRot="1" noChangeAspect="1" noMove="1" noResize="1" noEditPoints="1" noAdjustHandles="1" noChangeArrowheads="1" noChangeShapeType="1" noTextEdit="1"/>
              </p:cNvSpPr>
              <p:nvPr/>
            </p:nvSpPr>
            <p:spPr>
              <a:xfrm>
                <a:off x="1760565" y="5438045"/>
                <a:ext cx="5622869" cy="652038"/>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1991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实验设置</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31</a:t>
            </a:fld>
            <a:endParaRPr lang="zh-CN" altLang="en-US" dirty="0"/>
          </a:p>
        </p:txBody>
      </p:sp>
      <mc:AlternateContent xmlns:mc="http://schemas.openxmlformats.org/markup-compatibility/2006">
        <mc:Choice xmlns:a14="http://schemas.microsoft.com/office/drawing/2010/main"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526249"/>
                <a:ext cx="7953661" cy="45638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把数据拆分成训练集</a:t>
                </a:r>
                <a14:m>
                  <m:oMath xmlns:m="http://schemas.openxmlformats.org/officeDocument/2006/math">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zh-CN" altLang="en-US" i="1" dirty="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和测试集</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100</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m:t>
                    </m:r>
                  </m:oMath>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可重复</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次，结果取平均值</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评估指标</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平均绝对误差（</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MAE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均方根误差（</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RMSE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1738" y="1526249"/>
                <a:ext cx="7953661" cy="4563834"/>
              </a:xfrm>
              <a:prstGeom prst="rect">
                <a:avLst/>
              </a:prstGeom>
              <a:blipFill>
                <a:blip r:embed="rId3"/>
                <a:stretch>
                  <a:fillRect l="-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50E10175-456A-4E34-81D0-792631BD5CE3}"/>
                  </a:ext>
                </a:extLst>
              </p:cNvPr>
              <p:cNvSpPr/>
              <p:nvPr/>
            </p:nvSpPr>
            <p:spPr>
              <a:xfrm>
                <a:off x="2580290" y="3808166"/>
                <a:ext cx="3620607" cy="7999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smtClean="0"/>
                        <m:t>MAE</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m:rPr>
                                  <m:nor/>
                                </m:rPr>
                                <a:rPr lang="zh-CN" altLang="en-US">
                                  <a:latin typeface="Cambria Math" panose="02040503050406030204" pitchFamily="18" charset="0"/>
                                </a:rPr>
                                <m:t>test</m:t>
                              </m:r>
                            </m:sub>
                          </m:sSub>
                          <m:r>
                            <a:rPr lang="zh-CN" altLang="en-US" i="0">
                              <a:latin typeface="Cambria Math" panose="02040503050406030204" pitchFamily="18" charset="0"/>
                            </a:rPr>
                            <m:t>|</m:t>
                          </m:r>
                        </m:den>
                      </m:f>
                      <m:nary>
                        <m:naryPr>
                          <m:chr m:val="∑"/>
                          <m:supHide m:val="on"/>
                          <m:ctrlPr>
                            <a:rPr lang="en-US" altLang="zh-CN" b="0" i="1" smtClean="0">
                              <a:latin typeface="Cambria Math" panose="02040503050406030204" pitchFamily="18" charset="0"/>
                            </a:rPr>
                          </m:ctrlPr>
                        </m:naryPr>
                        <m:sub>
                          <m:d>
                            <m:dPr>
                              <m:ctrlPr>
                                <a:rPr lang="en-US" altLang="zh-CN" i="1">
                                  <a:latin typeface="Cambria Math" panose="02040503050406030204" pitchFamily="18" charset="0"/>
                                </a:rPr>
                              </m:ctrlPr>
                            </m:dPr>
                            <m:e>
                              <m:r>
                                <a:rPr lang="zh-CN" altLang="en-US" i="1">
                                  <a:latin typeface="Cambria Math" panose="02040503050406030204" pitchFamily="18" charset="0"/>
                                </a:rPr>
                                <m:t>𝑢</m:t>
                              </m:r>
                              <m:r>
                                <a:rPr lang="zh-CN" altLang="en-US">
                                  <a:latin typeface="Cambria Math" panose="02040503050406030204" pitchFamily="18" charset="0"/>
                                </a:rPr>
                                <m:t>,</m:t>
                              </m:r>
                              <m:r>
                                <a:rPr lang="zh-CN" altLang="en-US" i="1">
                                  <a:latin typeface="Cambria Math" panose="02040503050406030204" pitchFamily="18" charset="0"/>
                                </a:rPr>
                                <m:t>𝑖</m:t>
                              </m:r>
                              <m:r>
                                <a:rPr lang="zh-CN" altLang="en-US">
                                  <a:latin typeface="Cambria Math" panose="02040503050406030204" pitchFamily="18" charset="0"/>
                                </a:rPr>
                                <m:t>,</m:t>
                              </m:r>
                              <m:r>
                                <a:rPr lang="zh-CN" altLang="en-US" i="1">
                                  <a:latin typeface="Cambria Math" panose="02040503050406030204" pitchFamily="18" charset="0"/>
                                </a:rPr>
                                <m:t>𝑟</m:t>
                              </m:r>
                            </m:e>
                          </m:d>
                          <m:r>
                            <a:rPr lang="zh-CN" altLang="en-US">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m:rPr>
                                  <m:sty m:val="p"/>
                                </m:rPr>
                                <a:rPr lang="en-US" altLang="zh-CN" i="1">
                                  <a:latin typeface="Cambria Math" panose="02040503050406030204" pitchFamily="18" charset="0"/>
                                </a:rPr>
                                <m:t>test</m:t>
                              </m:r>
                            </m:sub>
                          </m:sSub>
                        </m:sub>
                        <m:sup/>
                        <m:e>
                          <m:r>
                            <a:rPr lang="zh-CN" altLang="en-US">
                              <a:latin typeface="Cambria Math" panose="02040503050406030204" pitchFamily="18" charset="0"/>
                            </a:rPr>
                            <m:t>|</m:t>
                          </m:r>
                          <m:r>
                            <a:rPr lang="zh-CN" altLang="en-US" i="1">
                              <a:latin typeface="Cambria Math" panose="02040503050406030204" pitchFamily="18" charset="0"/>
                            </a:rPr>
                            <m:t>𝑟</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𝑟</m:t>
                                  </m:r>
                                </m:e>
                              </m:acc>
                            </m:e>
                            <m:sub>
                              <m:r>
                                <a:rPr lang="zh-CN" altLang="en-US" i="1">
                                  <a:latin typeface="Cambria Math" panose="02040503050406030204" pitchFamily="18" charset="0"/>
                                </a:rPr>
                                <m:t>𝑢</m:t>
                              </m:r>
                              <m:r>
                                <a:rPr lang="zh-CN" altLang="en-US">
                                  <a:latin typeface="Cambria Math" panose="02040503050406030204" pitchFamily="18" charset="0"/>
                                </a:rPr>
                                <m:t>,</m:t>
                              </m:r>
                              <m:r>
                                <a:rPr lang="zh-CN" altLang="en-US" i="1">
                                  <a:latin typeface="Cambria Math" panose="02040503050406030204" pitchFamily="18" charset="0"/>
                                </a:rPr>
                                <m:t>𝑖</m:t>
                              </m:r>
                            </m:sub>
                          </m:sSub>
                          <m:r>
                            <m:rPr>
                              <m:nor/>
                            </m:rPr>
                            <a:rPr lang="en-US" altLang="zh-CN" dirty="0"/>
                            <m:t>|</m:t>
                          </m:r>
                        </m:e>
                      </m:nary>
                    </m:oMath>
                  </m:oMathPara>
                </a14:m>
                <a:endParaRPr lang="zh-CN" altLang="en-US" dirty="0"/>
              </a:p>
            </p:txBody>
          </p:sp>
        </mc:Choice>
        <mc:Fallback xmlns="">
          <p:sp>
            <p:nvSpPr>
              <p:cNvPr id="3" name="矩形 2">
                <a:extLst>
                  <a:ext uri="{FF2B5EF4-FFF2-40B4-BE49-F238E27FC236}">
                    <a16:creationId xmlns:a16="http://schemas.microsoft.com/office/drawing/2014/main" id="{50E10175-456A-4E34-81D0-792631BD5CE3}"/>
                  </a:ext>
                </a:extLst>
              </p:cNvPr>
              <p:cNvSpPr>
                <a:spLocks noRot="1" noChangeAspect="1" noMove="1" noResize="1" noEditPoints="1" noAdjustHandles="1" noChangeArrowheads="1" noChangeShapeType="1" noTextEdit="1"/>
              </p:cNvSpPr>
              <p:nvPr/>
            </p:nvSpPr>
            <p:spPr>
              <a:xfrm>
                <a:off x="2580290" y="3808166"/>
                <a:ext cx="3620607" cy="79996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B4787C2-2452-4B8B-BD7D-AFEFFAD8F000}"/>
                  </a:ext>
                </a:extLst>
              </p:cNvPr>
              <p:cNvSpPr/>
              <p:nvPr/>
            </p:nvSpPr>
            <p:spPr>
              <a:xfrm>
                <a:off x="2420551" y="5173718"/>
                <a:ext cx="4030975"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smtClean="0"/>
                        <m:t>RMSE</m:t>
                      </m:r>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m:t>
                              </m:r>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𝐷</m:t>
                                  </m:r>
                                </m:e>
                                <m:sub>
                                  <m:r>
                                    <m:rPr>
                                      <m:sty m:val="p"/>
                                    </m:rPr>
                                    <a:rPr lang="en-US" altLang="zh-CN" i="1" smtClean="0">
                                      <a:latin typeface="Cambria Math" panose="02040503050406030204" pitchFamily="18" charset="0"/>
                                    </a:rPr>
                                    <m:t>test</m:t>
                                  </m:r>
                                </m:sub>
                              </m:sSub>
                              <m:r>
                                <a:rPr lang="zh-CN" altLang="en-US" i="0">
                                  <a:latin typeface="Cambria Math" panose="02040503050406030204" pitchFamily="18" charset="0"/>
                                </a:rPr>
                                <m:t>|</m:t>
                              </m:r>
                            </m:den>
                          </m:f>
                          <m:nary>
                            <m:naryPr>
                              <m:chr m:val="∑"/>
                              <m:supHide m:val="on"/>
                              <m:ctrlPr>
                                <a:rPr lang="en-US" altLang="zh-CN" b="0" i="1" smtClean="0">
                                  <a:latin typeface="Cambria Math" panose="02040503050406030204" pitchFamily="18" charset="0"/>
                                </a:rPr>
                              </m:ctrlPr>
                            </m:naryPr>
                            <m:sub>
                              <m:d>
                                <m:dPr>
                                  <m:ctrlPr>
                                    <a:rPr lang="en-US" altLang="zh-CN" i="1">
                                      <a:latin typeface="Cambria Math" panose="02040503050406030204" pitchFamily="18" charset="0"/>
                                    </a:rPr>
                                  </m:ctrlPr>
                                </m:dPr>
                                <m:e>
                                  <m:r>
                                    <a:rPr lang="zh-CN" altLang="en-US" i="1">
                                      <a:latin typeface="Cambria Math" panose="02040503050406030204" pitchFamily="18" charset="0"/>
                                    </a:rPr>
                                    <m:t>𝑢</m:t>
                                  </m:r>
                                  <m:r>
                                    <a:rPr lang="zh-CN" altLang="en-US">
                                      <a:latin typeface="Cambria Math" panose="02040503050406030204" pitchFamily="18" charset="0"/>
                                    </a:rPr>
                                    <m:t>,</m:t>
                                  </m:r>
                                  <m:r>
                                    <a:rPr lang="zh-CN" altLang="en-US" i="1">
                                      <a:latin typeface="Cambria Math" panose="02040503050406030204" pitchFamily="18" charset="0"/>
                                    </a:rPr>
                                    <m:t>𝑖</m:t>
                                  </m:r>
                                  <m:r>
                                    <a:rPr lang="zh-CN" altLang="en-US">
                                      <a:latin typeface="Cambria Math" panose="02040503050406030204" pitchFamily="18" charset="0"/>
                                    </a:rPr>
                                    <m:t>,</m:t>
                                  </m:r>
                                  <m:r>
                                    <a:rPr lang="zh-CN" altLang="en-US" i="1">
                                      <a:latin typeface="Cambria Math" panose="02040503050406030204" pitchFamily="18" charset="0"/>
                                    </a:rPr>
                                    <m:t>𝑟</m:t>
                                  </m:r>
                                </m:e>
                              </m:d>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m:rPr>
                                      <m:sty m:val="p"/>
                                    </m:rPr>
                                    <a:rPr lang="en-US" altLang="zh-CN" i="1">
                                      <a:latin typeface="Cambria Math" panose="02040503050406030204" pitchFamily="18" charset="0"/>
                                    </a:rPr>
                                    <m:t>test</m:t>
                                  </m:r>
                                </m:sub>
                              </m:sSub>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zh-CN" altLang="en-US" i="1">
                                          <a:latin typeface="Cambria Math" panose="02040503050406030204" pitchFamily="18" charset="0"/>
                                        </a:rPr>
                                        <m:t>𝑟</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𝑟</m:t>
                                              </m:r>
                                            </m:e>
                                          </m:acc>
                                        </m:e>
                                        <m:sub>
                                          <m:r>
                                            <a:rPr lang="zh-CN" altLang="en-US" i="1">
                                              <a:latin typeface="Cambria Math" panose="02040503050406030204" pitchFamily="18" charset="0"/>
                                            </a:rPr>
                                            <m:t>𝑢</m:t>
                                          </m:r>
                                          <m:r>
                                            <a:rPr lang="zh-CN" altLang="en-US">
                                              <a:latin typeface="Cambria Math" panose="02040503050406030204" pitchFamily="18" charset="0"/>
                                            </a:rPr>
                                            <m:t>,</m:t>
                                          </m:r>
                                          <m:r>
                                            <a:rPr lang="zh-CN" altLang="en-US" i="1">
                                              <a:latin typeface="Cambria Math" panose="02040503050406030204" pitchFamily="18" charset="0"/>
                                            </a:rPr>
                                            <m:t>𝑖</m:t>
                                          </m:r>
                                        </m:sub>
                                      </m:sSub>
                                    </m:e>
                                  </m:d>
                                </m:e>
                                <m:sup>
                                  <m:r>
                                    <a:rPr lang="en-US" altLang="zh-CN" i="1">
                                      <a:latin typeface="Cambria Math" panose="02040503050406030204" pitchFamily="18" charset="0"/>
                                    </a:rPr>
                                    <m:t>2</m:t>
                                  </m:r>
                                </m:sup>
                              </m:sSup>
                            </m:e>
                          </m:nary>
                        </m:e>
                      </m:rad>
                    </m:oMath>
                  </m:oMathPara>
                </a14:m>
                <a:endParaRPr lang="zh-CN" altLang="en-US" dirty="0"/>
              </a:p>
            </p:txBody>
          </p:sp>
        </mc:Choice>
        <mc:Fallback xmlns="">
          <p:sp>
            <p:nvSpPr>
              <p:cNvPr id="5" name="矩形 4">
                <a:extLst>
                  <a:ext uri="{FF2B5EF4-FFF2-40B4-BE49-F238E27FC236}">
                    <a16:creationId xmlns:a16="http://schemas.microsoft.com/office/drawing/2014/main" id="{8B4787C2-2452-4B8B-BD7D-AFEFFAD8F000}"/>
                  </a:ext>
                </a:extLst>
              </p:cNvPr>
              <p:cNvSpPr>
                <a:spLocks noRot="1" noChangeAspect="1" noMove="1" noResize="1" noEditPoints="1" noAdjustHandles="1" noChangeArrowheads="1" noChangeShapeType="1" noTextEdit="1"/>
              </p:cNvSpPr>
              <p:nvPr/>
            </p:nvSpPr>
            <p:spPr>
              <a:xfrm>
                <a:off x="2420551" y="5173718"/>
                <a:ext cx="4030975" cy="910699"/>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850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相似度量的表现</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32</a:t>
            </a:fld>
            <a:endParaRPr lang="zh-CN" altLang="en-US" dirty="0"/>
          </a:p>
        </p:txBody>
      </p:sp>
      <p:pic>
        <p:nvPicPr>
          <p:cNvPr id="7" name="Picture 2">
            <a:extLst>
              <a:ext uri="{FF2B5EF4-FFF2-40B4-BE49-F238E27FC236}">
                <a16:creationId xmlns:a16="http://schemas.microsoft.com/office/drawing/2014/main" id="{ED1E9250-7004-43F5-BC3A-B954CAE8A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349" y="1299662"/>
            <a:ext cx="5942242" cy="379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7C1AE2F-070A-4218-BF3B-26626934BC16}"/>
                  </a:ext>
                </a:extLst>
              </p:cNvPr>
              <p:cNvSpPr/>
              <p:nvPr/>
            </p:nvSpPr>
            <p:spPr>
              <a:xfrm>
                <a:off x="3222438" y="5881797"/>
                <a:ext cx="2977796" cy="92371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𝑠</m:t>
                          </m:r>
                        </m:e>
                        <m:sub>
                          <m:r>
                            <a:rPr lang="zh-CN" altLang="en-US" sz="1600" i="1">
                              <a:latin typeface="Cambria Math" panose="02040503050406030204" pitchFamily="18" charset="0"/>
                            </a:rPr>
                            <m:t>𝑖</m:t>
                          </m:r>
                        </m:sub>
                        <m:sup>
                          <m:r>
                            <a:rPr lang="zh-CN" altLang="en-US" sz="1600" i="1">
                              <a:latin typeface="Cambria Math" panose="02040503050406030204" pitchFamily="18" charset="0"/>
                            </a:rPr>
                            <m:t>𝑐𝑜𝑠</m:t>
                          </m:r>
                        </m:sup>
                      </m:sSubSup>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𝑖</m:t>
                          </m:r>
                        </m:e>
                        <m:sub>
                          <m:r>
                            <a:rPr lang="zh-CN" altLang="en-US" sz="1600" i="1">
                              <a:latin typeface="Cambria Math" panose="02040503050406030204" pitchFamily="18" charset="0"/>
                            </a:rPr>
                            <m:t>𝑎</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𝑖</m:t>
                          </m:r>
                        </m:e>
                        <m:sub>
                          <m:r>
                            <a:rPr lang="zh-CN" altLang="en-US" sz="1600" i="1">
                              <a:latin typeface="Cambria Math" panose="02040503050406030204" pitchFamily="18" charset="0"/>
                            </a:rPr>
                            <m:t>𝑏</m:t>
                          </m:r>
                        </m:sub>
                      </m:sSub>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nary>
                            <m:naryPr>
                              <m:chr m:val="∑"/>
                              <m:limLoc m:val="undOvr"/>
                              <m:grow m:val="on"/>
                              <m:supHide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𝑢</m:t>
                              </m:r>
                            </m:sub>
                            <m:sup/>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𝑢</m:t>
                                  </m:r>
                                  <m:r>
                                    <a:rPr lang="zh-CN" altLang="en-US" sz="1600" i="0">
                                      <a:latin typeface="Cambria Math" panose="02040503050406030204" pitchFamily="18" charset="0"/>
                                    </a:rPr>
                                    <m:t>,</m:t>
                                  </m:r>
                                  <m:r>
                                    <a:rPr lang="zh-CN" altLang="en-US" sz="1600" i="1">
                                      <a:latin typeface="Cambria Math" panose="02040503050406030204" pitchFamily="18" charset="0"/>
                                    </a:rPr>
                                    <m:t>𝑎</m:t>
                                  </m:r>
                                </m:sub>
                              </m:sSub>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𝑢</m:t>
                                  </m:r>
                                  <m:r>
                                    <a:rPr lang="zh-CN" altLang="en-US" sz="1600" i="0">
                                      <a:latin typeface="Cambria Math" panose="02040503050406030204" pitchFamily="18" charset="0"/>
                                    </a:rPr>
                                    <m:t>,</m:t>
                                  </m:r>
                                  <m:r>
                                    <a:rPr lang="zh-CN" altLang="en-US" sz="1600" i="1">
                                      <a:latin typeface="Cambria Math" panose="02040503050406030204" pitchFamily="18" charset="0"/>
                                    </a:rPr>
                                    <m:t>𝑏</m:t>
                                  </m:r>
                                </m:sub>
                              </m:sSub>
                            </m:e>
                          </m:nary>
                        </m:num>
                        <m:den>
                          <m:rad>
                            <m:radPr>
                              <m:degHide m:val="on"/>
                              <m:ctrlPr>
                                <a:rPr lang="zh-CN" altLang="en-US" sz="1600" i="1">
                                  <a:latin typeface="Cambria Math" panose="02040503050406030204" pitchFamily="18" charset="0"/>
                                </a:rPr>
                              </m:ctrlPr>
                            </m:radPr>
                            <m:deg/>
                            <m:e>
                              <m:nary>
                                <m:naryPr>
                                  <m:chr m:val="∑"/>
                                  <m:limLoc m:val="undOvr"/>
                                  <m:grow m:val="on"/>
                                  <m:supHide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𝑢</m:t>
                                  </m:r>
                                </m:sub>
                                <m:sup/>
                                <m:e>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𝑥</m:t>
                                      </m:r>
                                    </m:e>
                                    <m:sub>
                                      <m:r>
                                        <a:rPr lang="zh-CN" altLang="en-US" sz="1600" i="1">
                                          <a:latin typeface="Cambria Math" panose="02040503050406030204" pitchFamily="18" charset="0"/>
                                        </a:rPr>
                                        <m:t>𝑢</m:t>
                                      </m:r>
                                      <m:r>
                                        <a:rPr lang="zh-CN" altLang="en-US" sz="1600" i="0">
                                          <a:latin typeface="Cambria Math" panose="02040503050406030204" pitchFamily="18" charset="0"/>
                                        </a:rPr>
                                        <m:t>,</m:t>
                                      </m:r>
                                      <m:r>
                                        <a:rPr lang="zh-CN" altLang="en-US" sz="1600" i="1">
                                          <a:latin typeface="Cambria Math" panose="02040503050406030204" pitchFamily="18" charset="0"/>
                                        </a:rPr>
                                        <m:t>𝑎</m:t>
                                      </m:r>
                                    </m:sub>
                                    <m:sup>
                                      <m:r>
                                        <a:rPr lang="zh-CN" altLang="en-US" sz="1600" i="0">
                                          <a:latin typeface="Cambria Math" panose="02040503050406030204" pitchFamily="18" charset="0"/>
                                        </a:rPr>
                                        <m:t>2</m:t>
                                      </m:r>
                                    </m:sup>
                                  </m:sSubSup>
                                </m:e>
                              </m:nary>
                              <m:nary>
                                <m:naryPr>
                                  <m:chr m:val="∑"/>
                                  <m:limLoc m:val="subSup"/>
                                  <m:supHide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𝑢</m:t>
                                  </m:r>
                                </m:sub>
                                <m:sup/>
                                <m:e>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𝑥</m:t>
                                      </m:r>
                                    </m:e>
                                    <m:sub>
                                      <m:r>
                                        <a:rPr lang="zh-CN" altLang="en-US" sz="1600" i="1">
                                          <a:latin typeface="Cambria Math" panose="02040503050406030204" pitchFamily="18" charset="0"/>
                                        </a:rPr>
                                        <m:t>𝑢</m:t>
                                      </m:r>
                                      <m:r>
                                        <a:rPr lang="zh-CN" altLang="en-US" sz="1600" i="0">
                                          <a:latin typeface="Cambria Math" panose="02040503050406030204" pitchFamily="18" charset="0"/>
                                        </a:rPr>
                                        <m:t>,</m:t>
                                      </m:r>
                                      <m:r>
                                        <a:rPr lang="zh-CN" altLang="en-US" sz="1600" i="1">
                                          <a:latin typeface="Cambria Math" panose="02040503050406030204" pitchFamily="18" charset="0"/>
                                        </a:rPr>
                                        <m:t>𝑏</m:t>
                                      </m:r>
                                    </m:sub>
                                    <m:sup>
                                      <m:r>
                                        <a:rPr lang="zh-CN" altLang="en-US" sz="1600" i="0">
                                          <a:latin typeface="Cambria Math" panose="02040503050406030204" pitchFamily="18" charset="0"/>
                                        </a:rPr>
                                        <m:t>2</m:t>
                                      </m:r>
                                    </m:sup>
                                  </m:sSubSup>
                                </m:e>
                              </m:nary>
                            </m:e>
                          </m:rad>
                        </m:den>
                      </m:f>
                    </m:oMath>
                  </m:oMathPara>
                </a14:m>
                <a:endParaRPr lang="zh-CN" altLang="en-US" sz="1600" dirty="0"/>
              </a:p>
            </p:txBody>
          </p:sp>
        </mc:Choice>
        <mc:Fallback xmlns="">
          <p:sp>
            <p:nvSpPr>
              <p:cNvPr id="8" name="矩形 7">
                <a:extLst>
                  <a:ext uri="{FF2B5EF4-FFF2-40B4-BE49-F238E27FC236}">
                    <a16:creationId xmlns:a16="http://schemas.microsoft.com/office/drawing/2014/main" id="{97C1AE2F-070A-4218-BF3B-26626934BC16}"/>
                  </a:ext>
                </a:extLst>
              </p:cNvPr>
              <p:cNvSpPr>
                <a:spLocks noRot="1" noChangeAspect="1" noMove="1" noResize="1" noEditPoints="1" noAdjustHandles="1" noChangeArrowheads="1" noChangeShapeType="1" noTextEdit="1"/>
              </p:cNvSpPr>
              <p:nvPr/>
            </p:nvSpPr>
            <p:spPr>
              <a:xfrm>
                <a:off x="3222438" y="5881797"/>
                <a:ext cx="2977796" cy="92371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35175D8-6BCC-4A5B-BAD5-FC19257920FF}"/>
                  </a:ext>
                </a:extLst>
              </p:cNvPr>
              <p:cNvSpPr/>
              <p:nvPr/>
            </p:nvSpPr>
            <p:spPr>
              <a:xfrm>
                <a:off x="-1" y="5270928"/>
                <a:ext cx="4400532" cy="90672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zh-CN" altLang="en-US" sz="1600" i="1">
                              <a:latin typeface="Cambria Math" panose="02040503050406030204" pitchFamily="18" charset="0"/>
                            </a:rPr>
                            <m:t>𝑠</m:t>
                          </m:r>
                        </m:e>
                        <m:sub>
                          <m:r>
                            <a:rPr lang="zh-CN" altLang="en-US" sz="1600" i="1">
                              <a:latin typeface="Cambria Math" panose="02040503050406030204" pitchFamily="18" charset="0"/>
                            </a:rPr>
                            <m:t>𝑖</m:t>
                          </m:r>
                        </m:sub>
                        <m:sup>
                          <m:r>
                            <a:rPr lang="en-US" altLang="zh-CN" sz="1600" b="0" i="1" smtClean="0">
                              <a:latin typeface="Cambria Math" panose="02040503050406030204" pitchFamily="18" charset="0"/>
                            </a:rPr>
                            <m:t>𝑎𝑑𝑐𝑜𝑠</m:t>
                          </m:r>
                        </m:sup>
                      </m:sSubSup>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𝑖</m:t>
                          </m:r>
                        </m:e>
                        <m:sub>
                          <m:r>
                            <a:rPr lang="zh-CN" altLang="en-US" sz="1600" i="1">
                              <a:latin typeface="Cambria Math" panose="02040503050406030204" pitchFamily="18" charset="0"/>
                            </a:rPr>
                            <m:t>𝑎</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𝑖</m:t>
                          </m:r>
                        </m:e>
                        <m:sub>
                          <m:r>
                            <a:rPr lang="zh-CN" altLang="en-US" sz="1600" i="1">
                              <a:latin typeface="Cambria Math" panose="02040503050406030204" pitchFamily="18" charset="0"/>
                            </a:rPr>
                            <m:t>𝑏</m:t>
                          </m:r>
                        </m:sub>
                      </m:sSub>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nary>
                            <m:naryPr>
                              <m:chr m:val="∑"/>
                              <m:supHide m:val="on"/>
                              <m:ctrlPr>
                                <a:rPr lang="en-US" altLang="zh-CN" sz="1600" i="1">
                                  <a:latin typeface="Cambria Math" panose="02040503050406030204" pitchFamily="18" charset="0"/>
                                </a:rPr>
                              </m:ctrlPr>
                            </m:naryPr>
                            <m:sub>
                              <m:r>
                                <a:rPr lang="en-US" altLang="zh-CN" sz="1600" i="1">
                                  <a:latin typeface="Cambria Math" panose="02040503050406030204" pitchFamily="18" charset="0"/>
                                </a:rPr>
                                <m:t>𝑚</m:t>
                              </m:r>
                            </m:sub>
                            <m:sup/>
                            <m:e>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𝑎</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bar>
                                        <m:barPr>
                                          <m:pos m:val="top"/>
                                          <m:ctrlPr>
                                            <a:rPr lang="en-US" altLang="zh-CN" sz="1600" i="1">
                                              <a:latin typeface="Cambria Math" panose="02040503050406030204" pitchFamily="18" charset="0"/>
                                            </a:rPr>
                                          </m:ctrlPr>
                                        </m:barPr>
                                        <m:e>
                                          <m:r>
                                            <a:rPr lang="en-US" altLang="zh-CN" sz="1600" i="1">
                                              <a:latin typeface="Cambria Math" panose="02040503050406030204" pitchFamily="18" charset="0"/>
                                            </a:rPr>
                                            <m:t>𝑥</m:t>
                                          </m:r>
                                        </m:e>
                                      </m:bar>
                                    </m:e>
                                    <m:sub>
                                      <m:r>
                                        <a:rPr lang="en-US" altLang="zh-CN" sz="1600" b="0" i="1" smtClean="0">
                                          <a:latin typeface="Cambria Math" panose="02040503050406030204" pitchFamily="18" charset="0"/>
                                        </a:rPr>
                                        <m:t>𝑢</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𝑏</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bar>
                                        <m:barPr>
                                          <m:pos m:val="top"/>
                                          <m:ctrlPr>
                                            <a:rPr lang="en-US" altLang="zh-CN" sz="1600" i="1">
                                              <a:latin typeface="Cambria Math" panose="02040503050406030204" pitchFamily="18" charset="0"/>
                                            </a:rPr>
                                          </m:ctrlPr>
                                        </m:barPr>
                                        <m:e>
                                          <m:r>
                                            <a:rPr lang="en-US" altLang="zh-CN" sz="1600" i="1">
                                              <a:latin typeface="Cambria Math" panose="02040503050406030204" pitchFamily="18" charset="0"/>
                                            </a:rPr>
                                            <m:t>𝑥</m:t>
                                          </m:r>
                                        </m:e>
                                      </m:bar>
                                    </m:e>
                                    <m:sub>
                                      <m:r>
                                        <a:rPr lang="en-US" altLang="zh-CN" sz="1600" b="0" i="1" smtClean="0">
                                          <a:latin typeface="Cambria Math" panose="02040503050406030204" pitchFamily="18" charset="0"/>
                                        </a:rPr>
                                        <m:t>𝑢</m:t>
                                      </m:r>
                                    </m:sub>
                                  </m:sSub>
                                </m:e>
                              </m:d>
                            </m:e>
                          </m:nary>
                        </m:num>
                        <m:den>
                          <m:rad>
                            <m:radPr>
                              <m:degHide m:val="on"/>
                              <m:ctrlPr>
                                <a:rPr lang="zh-CN" altLang="en-US" sz="1600" i="1">
                                  <a:latin typeface="Cambria Math" panose="02040503050406030204" pitchFamily="18" charset="0"/>
                                </a:rPr>
                              </m:ctrlPr>
                            </m:radPr>
                            <m:deg/>
                            <m:e>
                              <m:nary>
                                <m:naryPr>
                                  <m:chr m:val="∑"/>
                                  <m:supHide m:val="on"/>
                                  <m:ctrlPr>
                                    <a:rPr lang="en-US" altLang="zh-CN" sz="1600" i="1">
                                      <a:latin typeface="Cambria Math" panose="02040503050406030204" pitchFamily="18" charset="0"/>
                                    </a:rPr>
                                  </m:ctrlPr>
                                </m:naryPr>
                                <m:sub>
                                  <m:r>
                                    <a:rPr lang="en-US" altLang="zh-CN" sz="1600" b="0" i="1" smtClean="0">
                                      <a:latin typeface="Cambria Math" panose="02040503050406030204" pitchFamily="18" charset="0"/>
                                    </a:rPr>
                                    <m:t>𝑢</m:t>
                                  </m:r>
                                </m:sub>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m:t>
                                              </m:r>
                                              <m:r>
                                                <a:rPr lang="zh-CN" altLang="en-US" sz="1600" i="1">
                                                  <a:latin typeface="Cambria Math" panose="02040503050406030204" pitchFamily="18" charset="0"/>
                                                </a:rPr>
                                                <m:t>𝑎</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bar>
                                                <m:barPr>
                                                  <m:pos m:val="top"/>
                                                  <m:ctrlPr>
                                                    <a:rPr lang="en-US" altLang="zh-CN" sz="1600" i="1">
                                                      <a:latin typeface="Cambria Math" panose="02040503050406030204" pitchFamily="18" charset="0"/>
                                                    </a:rPr>
                                                  </m:ctrlPr>
                                                </m:barPr>
                                                <m:e>
                                                  <m:r>
                                                    <a:rPr lang="en-US" altLang="zh-CN" sz="1600" i="1">
                                                      <a:latin typeface="Cambria Math" panose="02040503050406030204" pitchFamily="18" charset="0"/>
                                                    </a:rPr>
                                                    <m:t>𝑥</m:t>
                                                  </m:r>
                                                </m:e>
                                              </m:bar>
                                            </m:e>
                                            <m:sub>
                                              <m:r>
                                                <a:rPr lang="en-US" altLang="zh-CN" sz="1600" b="0" i="1" smtClean="0">
                                                  <a:latin typeface="Cambria Math" panose="02040503050406030204" pitchFamily="18" charset="0"/>
                                                </a:rPr>
                                                <m:t>𝑢</m:t>
                                              </m:r>
                                            </m:sub>
                                          </m:sSub>
                                        </m:e>
                                      </m:d>
                                    </m:e>
                                    <m:sup>
                                      <m:r>
                                        <a:rPr lang="en-US" altLang="zh-CN" sz="1600" i="1">
                                          <a:latin typeface="Cambria Math" panose="02040503050406030204" pitchFamily="18" charset="0"/>
                                        </a:rPr>
                                        <m:t>2</m:t>
                                      </m:r>
                                    </m:sup>
                                  </m:sSup>
                                  <m:nary>
                                    <m:naryPr>
                                      <m:chr m:val="∑"/>
                                      <m:supHide m:val="on"/>
                                      <m:ctrlPr>
                                        <a:rPr lang="en-US" altLang="zh-CN" sz="1600" i="1">
                                          <a:latin typeface="Cambria Math" panose="02040503050406030204" pitchFamily="18" charset="0"/>
                                        </a:rPr>
                                      </m:ctrlPr>
                                    </m:naryPr>
                                    <m:sub>
                                      <m:r>
                                        <a:rPr lang="en-US" altLang="zh-CN" sz="1600" b="0" i="1" smtClean="0">
                                          <a:latin typeface="Cambria Math" panose="02040503050406030204" pitchFamily="18" charset="0"/>
                                        </a:rPr>
                                        <m:t>𝑢</m:t>
                                      </m:r>
                                    </m:sub>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m:t>
                                                  </m:r>
                                                  <m:r>
                                                    <a:rPr lang="en-US" altLang="zh-CN" sz="1600" i="1">
                                                      <a:latin typeface="Cambria Math" panose="02040503050406030204" pitchFamily="18" charset="0"/>
                                                    </a:rPr>
                                                    <m:t>𝑏</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bar>
                                                    <m:barPr>
                                                      <m:pos m:val="top"/>
                                                      <m:ctrlPr>
                                                        <a:rPr lang="en-US" altLang="zh-CN" sz="1600" i="1">
                                                          <a:latin typeface="Cambria Math" panose="02040503050406030204" pitchFamily="18" charset="0"/>
                                                        </a:rPr>
                                                      </m:ctrlPr>
                                                    </m:barPr>
                                                    <m:e>
                                                      <m:r>
                                                        <a:rPr lang="en-US" altLang="zh-CN" sz="1600" i="1">
                                                          <a:latin typeface="Cambria Math" panose="02040503050406030204" pitchFamily="18" charset="0"/>
                                                        </a:rPr>
                                                        <m:t>𝑥</m:t>
                                                      </m:r>
                                                    </m:e>
                                                  </m:bar>
                                                </m:e>
                                                <m:sub>
                                                  <m:r>
                                                    <a:rPr lang="en-US" altLang="zh-CN" sz="1600" b="0" i="1" smtClean="0">
                                                      <a:latin typeface="Cambria Math" panose="02040503050406030204" pitchFamily="18" charset="0"/>
                                                    </a:rPr>
                                                    <m:t>𝑢</m:t>
                                                  </m:r>
                                                </m:sub>
                                              </m:sSub>
                                            </m:e>
                                          </m:d>
                                        </m:e>
                                        <m:sup>
                                          <m:r>
                                            <a:rPr lang="en-US" altLang="zh-CN" sz="1600" i="1">
                                              <a:latin typeface="Cambria Math" panose="02040503050406030204" pitchFamily="18" charset="0"/>
                                            </a:rPr>
                                            <m:t>2</m:t>
                                          </m:r>
                                        </m:sup>
                                      </m:sSup>
                                    </m:e>
                                  </m:nary>
                                </m:e>
                              </m:nary>
                            </m:e>
                          </m:rad>
                        </m:den>
                      </m:f>
                    </m:oMath>
                  </m:oMathPara>
                </a14:m>
                <a:endParaRPr lang="zh-CN" altLang="en-US" sz="1600" dirty="0"/>
              </a:p>
            </p:txBody>
          </p:sp>
        </mc:Choice>
        <mc:Fallback xmlns="">
          <p:sp>
            <p:nvSpPr>
              <p:cNvPr id="9" name="矩形 8">
                <a:extLst>
                  <a:ext uri="{FF2B5EF4-FFF2-40B4-BE49-F238E27FC236}">
                    <a16:creationId xmlns:a16="http://schemas.microsoft.com/office/drawing/2014/main" id="{835175D8-6BCC-4A5B-BAD5-FC19257920FF}"/>
                  </a:ext>
                </a:extLst>
              </p:cNvPr>
              <p:cNvSpPr>
                <a:spLocks noRot="1" noChangeAspect="1" noMove="1" noResize="1" noEditPoints="1" noAdjustHandles="1" noChangeArrowheads="1" noChangeShapeType="1" noTextEdit="1"/>
              </p:cNvSpPr>
              <p:nvPr/>
            </p:nvSpPr>
            <p:spPr>
              <a:xfrm>
                <a:off x="-1" y="5270928"/>
                <a:ext cx="4400532" cy="90672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77A58D1F-C0CC-4C62-BDEB-43A0ECA4F2D6}"/>
                  </a:ext>
                </a:extLst>
              </p:cNvPr>
              <p:cNvSpPr/>
              <p:nvPr/>
            </p:nvSpPr>
            <p:spPr>
              <a:xfrm>
                <a:off x="4711337" y="5171231"/>
                <a:ext cx="4381890" cy="90672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zh-CN" altLang="en-US" sz="1600" i="1">
                              <a:latin typeface="Cambria Math" panose="02040503050406030204" pitchFamily="18" charset="0"/>
                            </a:rPr>
                            <m:t>𝑠</m:t>
                          </m:r>
                        </m:e>
                        <m:sub>
                          <m:r>
                            <a:rPr lang="en-US" altLang="zh-CN" sz="1600" b="0" i="1" smtClean="0">
                              <a:latin typeface="Cambria Math" panose="02040503050406030204" pitchFamily="18" charset="0"/>
                            </a:rPr>
                            <m:t>𝑖</m:t>
                          </m:r>
                        </m:sub>
                        <m:sup>
                          <m:r>
                            <a:rPr lang="en-US" altLang="zh-CN" sz="1600" b="0" i="1" smtClean="0">
                              <a:latin typeface="Cambria Math" panose="02040503050406030204" pitchFamily="18" charset="0"/>
                            </a:rPr>
                            <m:t>𝑐𝑜𝑟𝑟</m:t>
                          </m:r>
                        </m:sup>
                      </m:sSubSup>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𝑖</m:t>
                          </m:r>
                        </m:e>
                        <m:sub>
                          <m:r>
                            <a:rPr lang="zh-CN" altLang="en-US" sz="1600" i="1">
                              <a:latin typeface="Cambria Math" panose="02040503050406030204" pitchFamily="18" charset="0"/>
                            </a:rPr>
                            <m:t>𝑎</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𝑖</m:t>
                          </m:r>
                        </m:e>
                        <m:sub>
                          <m:r>
                            <a:rPr lang="zh-CN" altLang="en-US" sz="1600" i="1">
                              <a:latin typeface="Cambria Math" panose="02040503050406030204" pitchFamily="18" charset="0"/>
                            </a:rPr>
                            <m:t>𝑏</m:t>
                          </m:r>
                        </m:sub>
                      </m:sSub>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nary>
                            <m:naryPr>
                              <m:chr m:val="∑"/>
                              <m:supHide m:val="on"/>
                              <m:ctrlPr>
                                <a:rPr lang="en-US" altLang="zh-CN" sz="1600" b="0" i="1" smtClean="0">
                                  <a:latin typeface="Cambria Math" panose="02040503050406030204" pitchFamily="18" charset="0"/>
                                </a:rPr>
                              </m:ctrlPr>
                            </m:naryPr>
                            <m:sub>
                              <m:r>
                                <m:rPr>
                                  <m:brk m:alnAt="7"/>
                                </m:rPr>
                                <a:rPr lang="en-US" altLang="zh-CN" sz="1600" b="0" i="1" smtClean="0">
                                  <a:latin typeface="Cambria Math" panose="02040503050406030204" pitchFamily="18" charset="0"/>
                                </a:rPr>
                                <m:t>𝑢</m:t>
                              </m:r>
                            </m:sub>
                            <m:sup/>
                            <m:e>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m:t>
                                      </m:r>
                                      <m:r>
                                        <a:rPr lang="zh-CN" altLang="en-US" sz="1600" i="1">
                                          <a:latin typeface="Cambria Math" panose="02040503050406030204" pitchFamily="18" charset="0"/>
                                        </a:rPr>
                                        <m:t>𝑎</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bar>
                                        <m:barPr>
                                          <m:pos m:val="top"/>
                                          <m:ctrlPr>
                                            <a:rPr lang="en-US" altLang="zh-CN" sz="1600" i="1">
                                              <a:latin typeface="Cambria Math" panose="02040503050406030204" pitchFamily="18" charset="0"/>
                                            </a:rPr>
                                          </m:ctrlPr>
                                        </m:barPr>
                                        <m:e>
                                          <m:r>
                                            <a:rPr lang="en-US" altLang="zh-CN" sz="1600" i="1">
                                              <a:latin typeface="Cambria Math" panose="02040503050406030204" pitchFamily="18" charset="0"/>
                                            </a:rPr>
                                            <m:t>𝑥</m:t>
                                          </m:r>
                                        </m:e>
                                      </m:bar>
                                    </m:e>
                                    <m:sub>
                                      <m:r>
                                        <a:rPr lang="zh-CN" altLang="en-US" sz="1600" i="1">
                                          <a:latin typeface="Cambria Math" panose="02040503050406030204" pitchFamily="18" charset="0"/>
                                        </a:rPr>
                                        <m:t>𝑎</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m:t>
                                      </m:r>
                                      <m:r>
                                        <a:rPr lang="zh-CN" altLang="en-US" sz="1600" i="1">
                                          <a:latin typeface="Cambria Math" panose="02040503050406030204" pitchFamily="18" charset="0"/>
                                        </a:rPr>
                                        <m:t>𝑏</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bar>
                                        <m:barPr>
                                          <m:pos m:val="top"/>
                                          <m:ctrlPr>
                                            <a:rPr lang="en-US" altLang="zh-CN" sz="1600" i="1">
                                              <a:latin typeface="Cambria Math" panose="02040503050406030204" pitchFamily="18" charset="0"/>
                                            </a:rPr>
                                          </m:ctrlPr>
                                        </m:barPr>
                                        <m:e>
                                          <m:r>
                                            <a:rPr lang="en-US" altLang="zh-CN" sz="1600" i="1">
                                              <a:latin typeface="Cambria Math" panose="02040503050406030204" pitchFamily="18" charset="0"/>
                                            </a:rPr>
                                            <m:t>𝑥</m:t>
                                          </m:r>
                                        </m:e>
                                      </m:bar>
                                    </m:e>
                                    <m:sub>
                                      <m:r>
                                        <a:rPr lang="zh-CN" altLang="en-US" sz="1600" i="1">
                                          <a:latin typeface="Cambria Math" panose="02040503050406030204" pitchFamily="18" charset="0"/>
                                        </a:rPr>
                                        <m:t>𝑏</m:t>
                                      </m:r>
                                    </m:sub>
                                  </m:sSub>
                                </m:e>
                              </m:d>
                            </m:e>
                          </m:nary>
                        </m:num>
                        <m:den>
                          <m:rad>
                            <m:radPr>
                              <m:degHide m:val="on"/>
                              <m:ctrlPr>
                                <a:rPr lang="zh-CN" altLang="en-US" sz="1600" i="1">
                                  <a:latin typeface="Cambria Math" panose="02040503050406030204" pitchFamily="18" charset="0"/>
                                </a:rPr>
                              </m:ctrlPr>
                            </m:radPr>
                            <m:deg/>
                            <m:e>
                              <m:nary>
                                <m:naryPr>
                                  <m:chr m:val="∑"/>
                                  <m:supHide m:val="on"/>
                                  <m:ctrlPr>
                                    <a:rPr lang="en-US" altLang="zh-CN" sz="1600" b="0" i="1" smtClean="0">
                                      <a:latin typeface="Cambria Math" panose="02040503050406030204" pitchFamily="18" charset="0"/>
                                    </a:rPr>
                                  </m:ctrlPr>
                                </m:naryPr>
                                <m:sub>
                                  <m:r>
                                    <m:rPr>
                                      <m:brk m:alnAt="7"/>
                                    </m:rPr>
                                    <a:rPr lang="en-US" altLang="zh-CN" sz="1600" b="0" i="1" smtClean="0">
                                      <a:latin typeface="Cambria Math" panose="02040503050406030204" pitchFamily="18" charset="0"/>
                                    </a:rPr>
                                    <m:t>𝑢</m:t>
                                  </m:r>
                                </m:sub>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𝑎</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bar>
                                                <m:barPr>
                                                  <m:pos m:val="top"/>
                                                  <m:ctrlPr>
                                                    <a:rPr lang="en-US" altLang="zh-CN" sz="1600" i="1">
                                                      <a:latin typeface="Cambria Math" panose="02040503050406030204" pitchFamily="18" charset="0"/>
                                                    </a:rPr>
                                                  </m:ctrlPr>
                                                </m:barPr>
                                                <m:e>
                                                  <m:r>
                                                    <a:rPr lang="en-US" altLang="zh-CN" sz="1600" i="1">
                                                      <a:latin typeface="Cambria Math" panose="02040503050406030204" pitchFamily="18" charset="0"/>
                                                    </a:rPr>
                                                    <m:t>𝑥</m:t>
                                                  </m:r>
                                                </m:e>
                                              </m:bar>
                                            </m:e>
                                            <m:sub>
                                              <m:r>
                                                <a:rPr lang="zh-CN" altLang="en-US" sz="1600" i="1">
                                                  <a:latin typeface="Cambria Math" panose="02040503050406030204" pitchFamily="18" charset="0"/>
                                                </a:rPr>
                                                <m:t>𝑎</m:t>
                                              </m:r>
                                            </m:sub>
                                          </m:sSub>
                                        </m:e>
                                      </m:d>
                                    </m:e>
                                    <m:sup>
                                      <m:r>
                                        <a:rPr lang="en-US" altLang="zh-CN" sz="1600" i="1">
                                          <a:latin typeface="Cambria Math" panose="02040503050406030204" pitchFamily="18" charset="0"/>
                                        </a:rPr>
                                        <m:t>2</m:t>
                                      </m:r>
                                    </m:sup>
                                  </m:sSup>
                                  <m:nary>
                                    <m:naryPr>
                                      <m:chr m:val="∑"/>
                                      <m:supHide m:val="on"/>
                                      <m:ctrlPr>
                                        <a:rPr lang="en-US" altLang="zh-CN" sz="1600" i="1">
                                          <a:latin typeface="Cambria Math" panose="02040503050406030204" pitchFamily="18" charset="0"/>
                                        </a:rPr>
                                      </m:ctrlPr>
                                    </m:naryPr>
                                    <m:sub>
                                      <m:r>
                                        <a:rPr lang="en-US" altLang="zh-CN" sz="1600" b="0" i="1" smtClean="0">
                                          <a:latin typeface="Cambria Math" panose="02040503050406030204" pitchFamily="18" charset="0"/>
                                        </a:rPr>
                                        <m:t>𝑢</m:t>
                                      </m:r>
                                    </m:sub>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𝑏</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bar>
                                                    <m:barPr>
                                                      <m:pos m:val="top"/>
                                                      <m:ctrlPr>
                                                        <a:rPr lang="en-US" altLang="zh-CN" sz="1600" i="1">
                                                          <a:latin typeface="Cambria Math" panose="02040503050406030204" pitchFamily="18" charset="0"/>
                                                        </a:rPr>
                                                      </m:ctrlPr>
                                                    </m:barPr>
                                                    <m:e>
                                                      <m:r>
                                                        <a:rPr lang="en-US" altLang="zh-CN" sz="1600" i="1">
                                                          <a:latin typeface="Cambria Math" panose="02040503050406030204" pitchFamily="18" charset="0"/>
                                                        </a:rPr>
                                                        <m:t>𝑥</m:t>
                                                      </m:r>
                                                    </m:e>
                                                  </m:bar>
                                                </m:e>
                                                <m:sub>
                                                  <m:r>
                                                    <a:rPr lang="en-US" altLang="zh-CN" sz="1600" b="0" i="1" smtClean="0">
                                                      <a:latin typeface="Cambria Math" panose="02040503050406030204" pitchFamily="18" charset="0"/>
                                                    </a:rPr>
                                                    <m:t>𝑏</m:t>
                                                  </m:r>
                                                </m:sub>
                                              </m:sSub>
                                            </m:e>
                                          </m:d>
                                        </m:e>
                                        <m:sup>
                                          <m:r>
                                            <a:rPr lang="en-US" altLang="zh-CN" sz="1600" i="1">
                                              <a:latin typeface="Cambria Math" panose="02040503050406030204" pitchFamily="18" charset="0"/>
                                            </a:rPr>
                                            <m:t>2</m:t>
                                          </m:r>
                                        </m:sup>
                                      </m:sSup>
                                    </m:e>
                                  </m:nary>
                                </m:e>
                              </m:nary>
                            </m:e>
                          </m:rad>
                        </m:den>
                      </m:f>
                    </m:oMath>
                  </m:oMathPara>
                </a14:m>
                <a:endParaRPr lang="zh-CN" altLang="en-US" sz="1600" dirty="0"/>
              </a:p>
            </p:txBody>
          </p:sp>
        </mc:Choice>
        <mc:Fallback xmlns="">
          <p:sp>
            <p:nvSpPr>
              <p:cNvPr id="10" name="矩形 9">
                <a:extLst>
                  <a:ext uri="{FF2B5EF4-FFF2-40B4-BE49-F238E27FC236}">
                    <a16:creationId xmlns:a16="http://schemas.microsoft.com/office/drawing/2014/main" id="{77A58D1F-C0CC-4C62-BDEB-43A0ECA4F2D6}"/>
                  </a:ext>
                </a:extLst>
              </p:cNvPr>
              <p:cNvSpPr>
                <a:spLocks noRot="1" noChangeAspect="1" noMove="1" noResize="1" noEditPoints="1" noAdjustHandles="1" noChangeArrowheads="1" noChangeShapeType="1" noTextEdit="1"/>
              </p:cNvSpPr>
              <p:nvPr/>
            </p:nvSpPr>
            <p:spPr>
              <a:xfrm>
                <a:off x="4711337" y="5171231"/>
                <a:ext cx="4381890" cy="906723"/>
              </a:xfrm>
              <a:prstGeom prst="rect">
                <a:avLst/>
              </a:prstGeom>
              <a:blipFill>
                <a:blip r:embed="rId8"/>
                <a:stretch>
                  <a:fillRect/>
                </a:stretch>
              </a:blipFill>
            </p:spPr>
            <p:txBody>
              <a:bodyPr/>
              <a:lstStyle/>
              <a:p>
                <a:r>
                  <a:rPr lang="zh-CN" altLang="en-US">
                    <a:noFill/>
                  </a:rPr>
                  <a:t> </a:t>
                </a:r>
              </a:p>
            </p:txBody>
          </p:sp>
        </mc:Fallback>
      </mc:AlternateContent>
      <p:cxnSp>
        <p:nvCxnSpPr>
          <p:cNvPr id="16" name="直接箭头连接符 15">
            <a:extLst>
              <a:ext uri="{FF2B5EF4-FFF2-40B4-BE49-F238E27FC236}">
                <a16:creationId xmlns:a16="http://schemas.microsoft.com/office/drawing/2014/main" id="{027EABFB-4FBB-4253-947D-47743CAFD1C0}"/>
              </a:ext>
            </a:extLst>
          </p:cNvPr>
          <p:cNvCxnSpPr/>
          <p:nvPr/>
        </p:nvCxnSpPr>
        <p:spPr>
          <a:xfrm flipV="1">
            <a:off x="4711337" y="4972594"/>
            <a:ext cx="0" cy="970247"/>
          </a:xfrm>
          <a:prstGeom prst="straightConnector1">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17" name="直接箭头连接符 16">
            <a:extLst>
              <a:ext uri="{FF2B5EF4-FFF2-40B4-BE49-F238E27FC236}">
                <a16:creationId xmlns:a16="http://schemas.microsoft.com/office/drawing/2014/main" id="{BE793775-39C7-4A15-8DEC-83FE361906EE}"/>
              </a:ext>
            </a:extLst>
          </p:cNvPr>
          <p:cNvCxnSpPr/>
          <p:nvPr/>
        </p:nvCxnSpPr>
        <p:spPr>
          <a:xfrm flipV="1">
            <a:off x="3050291" y="4972595"/>
            <a:ext cx="0" cy="319338"/>
          </a:xfrm>
          <a:prstGeom prst="straightConnector1">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18" name="直接箭头连接符 17">
            <a:extLst>
              <a:ext uri="{FF2B5EF4-FFF2-40B4-BE49-F238E27FC236}">
                <a16:creationId xmlns:a16="http://schemas.microsoft.com/office/drawing/2014/main" id="{FA1C4EF6-0DAA-4D71-8960-DC1AAC149B95}"/>
              </a:ext>
            </a:extLst>
          </p:cNvPr>
          <p:cNvCxnSpPr>
            <a:cxnSpLocks/>
          </p:cNvCxnSpPr>
          <p:nvPr/>
        </p:nvCxnSpPr>
        <p:spPr>
          <a:xfrm flipV="1">
            <a:off x="6756361" y="4932037"/>
            <a:ext cx="0" cy="239194"/>
          </a:xfrm>
          <a:prstGeom prst="straightConnector1">
            <a:avLst/>
          </a:prstGeom>
          <a:ln>
            <a:prstDash val="sysDash"/>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4585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训练</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测试比例的敏感度</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33</a:t>
            </a:fld>
            <a:endParaRPr lang="zh-CN" altLang="en-US" dirty="0"/>
          </a:p>
        </p:txBody>
      </p:sp>
      <p:pic>
        <p:nvPicPr>
          <p:cNvPr id="11" name="Picture 2">
            <a:extLst>
              <a:ext uri="{FF2B5EF4-FFF2-40B4-BE49-F238E27FC236}">
                <a16:creationId xmlns:a16="http://schemas.microsoft.com/office/drawing/2014/main" id="{B3344C56-1A4C-4D6B-AE85-3BD2A6D04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363" y="1177925"/>
            <a:ext cx="6978650" cy="45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2" name="Rectangle 3">
            <a:extLst>
              <a:ext uri="{FF2B5EF4-FFF2-40B4-BE49-F238E27FC236}">
                <a16:creationId xmlns:a16="http://schemas.microsoft.com/office/drawing/2014/main" id="{7B62D19A-3BE3-44E1-A084-A5E44E9ACD68}"/>
              </a:ext>
            </a:extLst>
          </p:cNvPr>
          <p:cNvSpPr>
            <a:spLocks noChangeArrowheads="1"/>
          </p:cNvSpPr>
          <p:nvPr/>
        </p:nvSpPr>
        <p:spPr bwMode="auto">
          <a:xfrm>
            <a:off x="4765675" y="2308225"/>
            <a:ext cx="3330575" cy="760413"/>
          </a:xfrm>
          <a:prstGeom prst="rect">
            <a:avLst/>
          </a:prstGeom>
          <a:solidFill>
            <a:srgbClr val="FFFFFF"/>
          </a:solidFill>
          <a:ln w="6480">
            <a:solidFill>
              <a:srgbClr val="000000"/>
            </a:solidFill>
            <a:miter lim="800000"/>
            <a:headEnd/>
            <a:tailEnd/>
          </a:ln>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zh-CN" altLang="en-US" sz="24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大的训练集表现更好</a:t>
            </a:r>
            <a:endParaRPr lang="en-GB" altLang="en-US" sz="24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282164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邻居大小</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k</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的敏感度</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34</a:t>
            </a:fld>
            <a:endParaRPr lang="zh-CN" altLang="en-US" dirty="0"/>
          </a:p>
        </p:txBody>
      </p:sp>
      <p:pic>
        <p:nvPicPr>
          <p:cNvPr id="6" name="Picture 2">
            <a:extLst>
              <a:ext uri="{FF2B5EF4-FFF2-40B4-BE49-F238E27FC236}">
                <a16:creationId xmlns:a16="http://schemas.microsoft.com/office/drawing/2014/main" id="{0AE74693-1949-4C8E-8212-31BB66A516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688" y="1395413"/>
            <a:ext cx="6677025" cy="448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 name="Line 3">
            <a:extLst>
              <a:ext uri="{FF2B5EF4-FFF2-40B4-BE49-F238E27FC236}">
                <a16:creationId xmlns:a16="http://schemas.microsoft.com/office/drawing/2014/main" id="{AAE80815-0EAD-4E5E-B6BA-6EAC9ECFF112}"/>
              </a:ext>
            </a:extLst>
          </p:cNvPr>
          <p:cNvSpPr>
            <a:spLocks noChangeShapeType="1"/>
          </p:cNvSpPr>
          <p:nvPr/>
        </p:nvSpPr>
        <p:spPr bwMode="auto">
          <a:xfrm>
            <a:off x="3128964" y="2706688"/>
            <a:ext cx="0" cy="1464718"/>
          </a:xfrm>
          <a:prstGeom prst="line">
            <a:avLst/>
          </a:prstGeom>
          <a:noFill/>
          <a:ln w="64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Rectangle 4">
            <a:extLst>
              <a:ext uri="{FF2B5EF4-FFF2-40B4-BE49-F238E27FC236}">
                <a16:creationId xmlns:a16="http://schemas.microsoft.com/office/drawing/2014/main" id="{AB9A53D6-B15C-4849-9510-A2614441E37C}"/>
              </a:ext>
            </a:extLst>
          </p:cNvPr>
          <p:cNvSpPr>
            <a:spLocks noChangeArrowheads="1"/>
          </p:cNvSpPr>
          <p:nvPr/>
        </p:nvSpPr>
        <p:spPr bwMode="auto">
          <a:xfrm>
            <a:off x="2636838" y="2263775"/>
            <a:ext cx="2153276" cy="696913"/>
          </a:xfrm>
          <a:prstGeom prst="rect">
            <a:avLst/>
          </a:prstGeom>
          <a:solidFill>
            <a:srgbClr val="FFFFFF"/>
          </a:solidFill>
          <a:ln w="6480">
            <a:solidFill>
              <a:srgbClr val="000000"/>
            </a:solidFill>
            <a:miter lim="800000"/>
            <a:headEnd/>
            <a:tailEnd/>
          </a:ln>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en-GB" altLang="en-US"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k=30 </a:t>
            </a:r>
            <a:r>
              <a:rPr lang="zh-CN" altLang="en-US"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表现最好</a:t>
            </a:r>
            <a:endParaRPr lang="en-GB" altLang="en-US"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349367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基于物品 </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vs</a:t>
            </a:r>
            <a:r>
              <a:rPr lang="en-US" altLang="zh-CN" dirty="0"/>
              <a:t>.</a:t>
            </a:r>
            <a:r>
              <a:rPr lang="zh-CN" altLang="en-US" dirty="0"/>
              <a:t> 基于用户</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35</a:t>
            </a:fld>
            <a:endParaRPr lang="zh-CN" altLang="en-US" dirty="0"/>
          </a:p>
        </p:txBody>
      </p:sp>
      <p:pic>
        <p:nvPicPr>
          <p:cNvPr id="9" name="Picture 2">
            <a:extLst>
              <a:ext uri="{FF2B5EF4-FFF2-40B4-BE49-F238E27FC236}">
                <a16:creationId xmlns:a16="http://schemas.microsoft.com/office/drawing/2014/main" id="{912B3726-2058-4235-B6BB-9CCF66D3E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906" y="1296193"/>
            <a:ext cx="6942138"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0" name="Rectangle 9">
            <a:extLst>
              <a:ext uri="{FF2B5EF4-FFF2-40B4-BE49-F238E27FC236}">
                <a16:creationId xmlns:a16="http://schemas.microsoft.com/office/drawing/2014/main" id="{11D7660E-357D-4DCB-BA1C-08C5CF6C9ACE}"/>
              </a:ext>
            </a:extLst>
          </p:cNvPr>
          <p:cNvSpPr>
            <a:spLocks noChangeArrowheads="1"/>
          </p:cNvSpPr>
          <p:nvPr/>
        </p:nvSpPr>
        <p:spPr bwMode="auto">
          <a:xfrm>
            <a:off x="5395959" y="2693989"/>
            <a:ext cx="2103800" cy="696912"/>
          </a:xfrm>
          <a:prstGeom prst="rect">
            <a:avLst/>
          </a:prstGeom>
          <a:solidFill>
            <a:srgbClr val="FFFFFF"/>
          </a:solidFill>
          <a:ln w="6480">
            <a:solidFill>
              <a:srgbClr val="000000"/>
            </a:solidFill>
            <a:miter lim="800000"/>
            <a:headEnd/>
            <a:tailEnd/>
          </a:ln>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SzTx/>
              <a:buFont typeface="Tahoma" panose="020B0604030504040204" pitchFamily="34" charset="0"/>
              <a:buNone/>
            </a:pPr>
            <a:r>
              <a:rPr lang="zh-CN" altLang="en-US"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基于物品通常比基于用户表现好</a:t>
            </a:r>
            <a:endParaRPr lang="en-GB" altLang="en-US" sz="20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1" name="内容占位符 2">
            <a:extLst>
              <a:ext uri="{FF2B5EF4-FFF2-40B4-BE49-F238E27FC236}">
                <a16:creationId xmlns:a16="http://schemas.microsoft.com/office/drawing/2014/main" id="{27747FB4-3BC7-4DD1-A011-760AB7E6D5EC}"/>
              </a:ext>
            </a:extLst>
          </p:cNvPr>
          <p:cNvSpPr txBox="1">
            <a:spLocks/>
          </p:cNvSpPr>
          <p:nvPr/>
        </p:nvSpPr>
        <p:spPr>
          <a:xfrm>
            <a:off x="686704" y="5831027"/>
            <a:ext cx="7953661" cy="61581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物品</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物品相似度通常更加稳定和客观</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54558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基于</a:t>
            </a:r>
            <a:r>
              <a:rPr lang="en-US" altLang="zh-CN" dirty="0"/>
              <a:t>KNN</a:t>
            </a:r>
            <a:r>
              <a:rPr lang="zh-CN" altLang="en-US" dirty="0"/>
              <a:t>的方法总结</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36</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526249"/>
            <a:ext cx="7953661" cy="45638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直接，有高度可解释性</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没有参数学习</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只有一个超参数</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k</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可以调整</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无法通过学习得到改善</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效率可能是一个严重的问题</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当用户</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项目编号很大时</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当有大量的用户</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物品评分时</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我们可能需要一个参数化和可学习的模型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72198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317728" y="4053047"/>
            <a:ext cx="5887365" cy="707886"/>
          </a:xfrm>
          <a:prstGeom prst="rect">
            <a:avLst/>
          </a:prstGeom>
          <a:noFill/>
        </p:spPr>
        <p:txBody>
          <a:bodyPr wrap="square" rtlCol="0">
            <a:spAutoFit/>
          </a:bodyPr>
          <a:lstStyle/>
          <a:p>
            <a:r>
              <a:rPr lang="en-US" altLang="zh-CN"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k</a:t>
            </a:r>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近邻算法</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4227721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k</a:t>
            </a:r>
            <a:r>
              <a:rPr lang="zh-CN" altLang="en-US" dirty="0"/>
              <a:t>近邻算法 </a:t>
            </a:r>
            <a:r>
              <a:rPr lang="en-US" altLang="zh-CN" dirty="0"/>
              <a:t>(K-Nearest Neighbor Algorithm)</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38</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526248"/>
                <a:ext cx="7953661" cy="437482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用于分类和回归的</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非参数</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方法</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对于每个输入实例</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，在特征空间中找到</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个最接近的训练实例</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对于回归问题：对</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的预测基于</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个实例的标签的平均值</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lnSpc>
                    <a:spcPct val="150000"/>
                  </a:lnSpc>
                  <a:buNone/>
                </a:pPr>
                <a14:m>
                  <m:oMathPara xmlns:m="http://schemas.openxmlformats.org/officeDocument/2006/math">
                    <m:oMathParaPr>
                      <m:jc m:val="centerGroup"/>
                    </m:oMathParaPr>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𝑘</m:t>
                          </m:r>
                        </m:den>
                      </m:f>
                      <m:nary>
                        <m:naryPr>
                          <m:chr m:val="∑"/>
                          <m:limLoc m:val="undOvr"/>
                          <m:grow m:val="on"/>
                          <m:supHide m:val="on"/>
                          <m:ctrlPr>
                            <a:rPr lang="zh-CN" altLang="zh-CN" i="1">
                              <a:latin typeface="Cambria Math" panose="02040503050406030204" pitchFamily="18" charset="0"/>
                            </a:rPr>
                          </m:ctrlPr>
                        </m:naryPr>
                        <m: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ub>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nary>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对于分类问题：做邻居间的多数投票</a:t>
                </a:r>
                <a:endParaRPr lang="en-US" altLang="zh-CN" sz="11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lgn="ctr">
                  <a:lnSpc>
                    <a:spcPct val="150000"/>
                  </a:lnSpc>
                  <a:buNone/>
                </a:pPr>
                <a14:m>
                  <m:oMathPara xmlns:m="http://schemas.openxmlformats.org/officeDocument/2006/math">
                    <m:oMathParaPr>
                      <m:jc m:val="centerGroup"/>
                    </m:oMathParaPr>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𝑦</m:t>
                          </m:r>
                        </m:e>
                      </m:acc>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m:rPr>
                          <m:sty m:val="p"/>
                        </m:rPr>
                        <a:rPr lang="en-US" altLang="zh-CN" b="0" i="0" smtClean="0">
                          <a:latin typeface="Cambria Math" panose="02040503050406030204" pitchFamily="18" charset="0"/>
                        </a:rPr>
                        <m:t>majority</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vote</m:t>
                      </m:r>
                      <m:r>
                        <a:rPr lang="en-US" altLang="zh-CN" b="0" i="1" smtClean="0">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m:oMathPara>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1738" y="1526248"/>
                <a:ext cx="7953661" cy="4374822"/>
              </a:xfrm>
              <a:prstGeom prst="rect">
                <a:avLst/>
              </a:prstGeom>
              <a:blipFill>
                <a:blip r:embed="rId3"/>
                <a:stretch>
                  <a:fillRect l="-4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1222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KNN</a:t>
            </a:r>
            <a:r>
              <a:rPr lang="zh-CN" altLang="en-US" dirty="0"/>
              <a:t>例子</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39</a:t>
            </a:fld>
            <a:endParaRPr lang="zh-CN" altLang="en-US" dirty="0"/>
          </a:p>
        </p:txBody>
      </p:sp>
      <p:pic>
        <p:nvPicPr>
          <p:cNvPr id="5" name="内容占位符 4">
            <a:extLst>
              <a:ext uri="{FF2B5EF4-FFF2-40B4-BE49-F238E27FC236}">
                <a16:creationId xmlns:a16="http://schemas.microsoft.com/office/drawing/2014/main" id="{D9C95166-3FAD-43EF-A30F-E11C299F3FBC}"/>
              </a:ext>
            </a:extLst>
          </p:cNvPr>
          <p:cNvPicPr>
            <a:picLocks noChangeAspect="1"/>
          </p:cNvPicPr>
          <p:nvPr/>
        </p:nvPicPr>
        <p:blipFill>
          <a:blip r:embed="rId3"/>
          <a:stretch>
            <a:fillRect/>
          </a:stretch>
        </p:blipFill>
        <p:spPr>
          <a:xfrm>
            <a:off x="2073684" y="1549400"/>
            <a:ext cx="4996632" cy="4627563"/>
          </a:xfrm>
          <a:prstGeom prst="rect">
            <a:avLst/>
          </a:prstGeom>
        </p:spPr>
      </p:pic>
      <p:sp>
        <p:nvSpPr>
          <p:cNvPr id="7" name="文本框 6">
            <a:extLst>
              <a:ext uri="{FF2B5EF4-FFF2-40B4-BE49-F238E27FC236}">
                <a16:creationId xmlns:a16="http://schemas.microsoft.com/office/drawing/2014/main" id="{7DD4D104-1F72-4D93-B468-1709E8C6DA36}"/>
              </a:ext>
            </a:extLst>
          </p:cNvPr>
          <p:cNvSpPr txBox="1"/>
          <p:nvPr/>
        </p:nvSpPr>
        <p:spPr>
          <a:xfrm>
            <a:off x="3961708" y="1216026"/>
            <a:ext cx="1007007" cy="369332"/>
          </a:xfrm>
          <a:prstGeom prst="rect">
            <a:avLst/>
          </a:prstGeom>
          <a:noFill/>
        </p:spPr>
        <p:txBody>
          <a:bodyPr wrap="none" rtlCol="0">
            <a:spAutoFit/>
          </a:bodyPr>
          <a:lstStyle/>
          <a:p>
            <a:pPr algn="ctr"/>
            <a:r>
              <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15</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近邻</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8" name="页脚占位符 1">
            <a:extLst>
              <a:ext uri="{FF2B5EF4-FFF2-40B4-BE49-F238E27FC236}">
                <a16:creationId xmlns:a16="http://schemas.microsoft.com/office/drawing/2014/main" id="{0E1CC432-BBBC-481B-895F-0BEC1BF2124C}"/>
              </a:ext>
            </a:extLst>
          </p:cNvPr>
          <p:cNvSpPr>
            <a:spLocks noGrp="1"/>
          </p:cNvSpPr>
          <p:nvPr>
            <p:ph type="ftr" sz="quarter" idx="11"/>
          </p:nvPr>
        </p:nvSpPr>
        <p:spPr>
          <a:xfrm>
            <a:off x="503635" y="6240464"/>
            <a:ext cx="7051990" cy="206381"/>
          </a:xfrm>
        </p:spPr>
        <p:txBody>
          <a:bodyPr/>
          <a:lstStyle/>
          <a:p>
            <a:r>
              <a:rPr lang="en-US" altLang="zh-CN" dirty="0"/>
              <a:t>Jerome H. Friedman, Robert </a:t>
            </a:r>
            <a:r>
              <a:rPr lang="en-US" altLang="zh-CN" dirty="0" err="1"/>
              <a:t>Tibshirani</a:t>
            </a:r>
            <a:r>
              <a:rPr lang="en-US" altLang="zh-CN" dirty="0"/>
              <a:t>, and Trevor Hastie. “The Elements of Statistical Learning”. Springer 2009.</a:t>
            </a:r>
          </a:p>
        </p:txBody>
      </p:sp>
    </p:spTree>
    <p:extLst>
      <p:ext uri="{BB962C8B-B14F-4D97-AF65-F5344CB8AC3E}">
        <p14:creationId xmlns:p14="http://schemas.microsoft.com/office/powerpoint/2010/main" val="979879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书籍推荐</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a:t>
            </a:fld>
            <a:endParaRPr lang="zh-CN" altLang="en-US" dirty="0"/>
          </a:p>
        </p:txBody>
      </p:sp>
      <p:pic>
        <p:nvPicPr>
          <p:cNvPr id="6" name="图片 5">
            <a:extLst>
              <a:ext uri="{FF2B5EF4-FFF2-40B4-BE49-F238E27FC236}">
                <a16:creationId xmlns:a16="http://schemas.microsoft.com/office/drawing/2014/main" id="{472CDA69-1502-4E40-8183-599E3CB7B973}"/>
              </a:ext>
            </a:extLst>
          </p:cNvPr>
          <p:cNvPicPr>
            <a:picLocks noChangeAspect="1"/>
          </p:cNvPicPr>
          <p:nvPr/>
        </p:nvPicPr>
        <p:blipFill>
          <a:blip r:embed="rId3"/>
          <a:stretch>
            <a:fillRect/>
          </a:stretch>
        </p:blipFill>
        <p:spPr>
          <a:xfrm>
            <a:off x="882134" y="1138710"/>
            <a:ext cx="7224266" cy="2818257"/>
          </a:xfrm>
          <a:prstGeom prst="rect">
            <a:avLst/>
          </a:prstGeom>
        </p:spPr>
      </p:pic>
      <p:pic>
        <p:nvPicPr>
          <p:cNvPr id="7" name="图片 6">
            <a:extLst>
              <a:ext uri="{FF2B5EF4-FFF2-40B4-BE49-F238E27FC236}">
                <a16:creationId xmlns:a16="http://schemas.microsoft.com/office/drawing/2014/main" id="{412B2D1E-7A48-4EDF-99AF-F2EDB796ED6F}"/>
              </a:ext>
            </a:extLst>
          </p:cNvPr>
          <p:cNvPicPr>
            <a:picLocks noChangeAspect="1"/>
          </p:cNvPicPr>
          <p:nvPr/>
        </p:nvPicPr>
        <p:blipFill>
          <a:blip r:embed="rId4"/>
          <a:stretch>
            <a:fillRect/>
          </a:stretch>
        </p:blipFill>
        <p:spPr>
          <a:xfrm>
            <a:off x="1165669" y="4055230"/>
            <a:ext cx="6237637" cy="2695193"/>
          </a:xfrm>
          <a:prstGeom prst="rect">
            <a:avLst/>
          </a:prstGeom>
        </p:spPr>
      </p:pic>
    </p:spTree>
    <p:extLst>
      <p:ext uri="{BB962C8B-B14F-4D97-AF65-F5344CB8AC3E}">
        <p14:creationId xmlns:p14="http://schemas.microsoft.com/office/powerpoint/2010/main" val="1704549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KNN</a:t>
            </a:r>
            <a:r>
              <a:rPr lang="zh-CN" altLang="en-US" dirty="0"/>
              <a:t>例子</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40</a:t>
            </a:fld>
            <a:endParaRPr lang="zh-CN" altLang="en-US" dirty="0"/>
          </a:p>
        </p:txBody>
      </p:sp>
      <p:sp>
        <p:nvSpPr>
          <p:cNvPr id="7" name="文本框 6">
            <a:extLst>
              <a:ext uri="{FF2B5EF4-FFF2-40B4-BE49-F238E27FC236}">
                <a16:creationId xmlns:a16="http://schemas.microsoft.com/office/drawing/2014/main" id="{7DD4D104-1F72-4D93-B468-1709E8C6DA36}"/>
              </a:ext>
            </a:extLst>
          </p:cNvPr>
          <p:cNvSpPr txBox="1"/>
          <p:nvPr/>
        </p:nvSpPr>
        <p:spPr>
          <a:xfrm>
            <a:off x="4028232" y="1216026"/>
            <a:ext cx="873958" cy="369332"/>
          </a:xfrm>
          <a:prstGeom prst="rect">
            <a:avLst/>
          </a:prstGeom>
          <a:noFill/>
        </p:spPr>
        <p:txBody>
          <a:bodyPr wrap="none" rtlCol="0">
            <a:spAutoFit/>
          </a:bodyPr>
          <a:lstStyle/>
          <a:p>
            <a:pPr algn="ct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近邻</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9" name="内容占位符 7">
            <a:extLst>
              <a:ext uri="{FF2B5EF4-FFF2-40B4-BE49-F238E27FC236}">
                <a16:creationId xmlns:a16="http://schemas.microsoft.com/office/drawing/2014/main" id="{BD1BD184-1CB3-4EEE-BBAB-34C3380BC1C4}"/>
              </a:ext>
            </a:extLst>
          </p:cNvPr>
          <p:cNvPicPr>
            <a:picLocks noChangeAspect="1"/>
          </p:cNvPicPr>
          <p:nvPr/>
        </p:nvPicPr>
        <p:blipFill>
          <a:blip r:embed="rId3"/>
          <a:stretch>
            <a:fillRect/>
          </a:stretch>
        </p:blipFill>
        <p:spPr>
          <a:xfrm>
            <a:off x="2086308" y="1549400"/>
            <a:ext cx="4971383" cy="4691064"/>
          </a:xfrm>
          <a:prstGeom prst="rect">
            <a:avLst/>
          </a:prstGeom>
        </p:spPr>
      </p:pic>
      <p:sp>
        <p:nvSpPr>
          <p:cNvPr id="10" name="页脚占位符 1">
            <a:extLst>
              <a:ext uri="{FF2B5EF4-FFF2-40B4-BE49-F238E27FC236}">
                <a16:creationId xmlns:a16="http://schemas.microsoft.com/office/drawing/2014/main" id="{A46699D2-6502-4311-9B59-DF5A3DE0A5D6}"/>
              </a:ext>
            </a:extLst>
          </p:cNvPr>
          <p:cNvSpPr>
            <a:spLocks noGrp="1"/>
          </p:cNvSpPr>
          <p:nvPr>
            <p:ph type="ftr" sz="quarter" idx="11"/>
          </p:nvPr>
        </p:nvSpPr>
        <p:spPr>
          <a:xfrm>
            <a:off x="503635" y="6240464"/>
            <a:ext cx="7051990" cy="206381"/>
          </a:xfrm>
        </p:spPr>
        <p:txBody>
          <a:bodyPr/>
          <a:lstStyle/>
          <a:p>
            <a:r>
              <a:rPr lang="en-US" altLang="zh-CN" dirty="0"/>
              <a:t>Jerome H. Friedman, Robert </a:t>
            </a:r>
            <a:r>
              <a:rPr lang="en-US" altLang="zh-CN" dirty="0" err="1"/>
              <a:t>Tibshirani</a:t>
            </a:r>
            <a:r>
              <a:rPr lang="en-US" altLang="zh-CN" dirty="0"/>
              <a:t>, and Trevor Hastie. “The Elements of Statistical Learning”. Springer 2009.</a:t>
            </a:r>
          </a:p>
        </p:txBody>
      </p:sp>
    </p:spTree>
    <p:extLst>
      <p:ext uri="{BB962C8B-B14F-4D97-AF65-F5344CB8AC3E}">
        <p14:creationId xmlns:p14="http://schemas.microsoft.com/office/powerpoint/2010/main" val="3453122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k</a:t>
            </a:r>
            <a:r>
              <a:rPr lang="zh-CN" altLang="en-US" dirty="0"/>
              <a:t>近邻算法 </a:t>
            </a:r>
            <a:r>
              <a:rPr lang="en-US" altLang="zh-CN" dirty="0"/>
              <a:t>(KNN)</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41</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526248"/>
                <a:ext cx="7953661" cy="259299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广义版本</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定义输入实例</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与其邻居</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之间的相似度函数</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然后基于邻近相似性的加权标签平均值进行预测</a:t>
                </a: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1738" y="1526248"/>
                <a:ext cx="7953661" cy="2592991"/>
              </a:xfrm>
              <a:prstGeom prst="rect">
                <a:avLst/>
              </a:prstGeom>
              <a:blipFill>
                <a:blip r:embed="rId5"/>
                <a:stretch>
                  <a:fillRect l="-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5BB86E1-2391-461A-9A3B-DA0851A37E5F}"/>
                  </a:ext>
                </a:extLst>
              </p:cNvPr>
              <p:cNvSpPr/>
              <p:nvPr/>
            </p:nvSpPr>
            <p:spPr>
              <a:xfrm>
                <a:off x="2128607" y="3929796"/>
                <a:ext cx="3141309" cy="8333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000" i="1" smtClean="0">
                              <a:latin typeface="Cambria Math" panose="02040503050406030204" pitchFamily="18" charset="0"/>
                            </a:rPr>
                          </m:ctrlPr>
                        </m:accPr>
                        <m:e>
                          <m:r>
                            <a:rPr lang="zh-CN" altLang="en-US" sz="2000" i="1">
                              <a:latin typeface="Cambria Math" panose="02040503050406030204" pitchFamily="18" charset="0"/>
                            </a:rPr>
                            <m:t>𝑦</m:t>
                          </m:r>
                        </m:e>
                      </m:acc>
                      <m:r>
                        <a:rPr lang="zh-CN" altLang="en-US" sz="2000">
                          <a:latin typeface="Cambria Math" panose="02040503050406030204" pitchFamily="18" charset="0"/>
                        </a:rPr>
                        <m:t>(</m:t>
                      </m:r>
                      <m:r>
                        <a:rPr lang="zh-CN" altLang="en-US" sz="2000" i="1">
                          <a:latin typeface="Cambria Math" panose="02040503050406030204" pitchFamily="18" charset="0"/>
                        </a:rPr>
                        <m:t>𝑥</m:t>
                      </m:r>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nary>
                            <m:naryPr>
                              <m:chr m:val="∑"/>
                              <m:supHide m:val="on"/>
                              <m:ctrlPr>
                                <a:rPr lang="en-US" altLang="zh-CN" sz="2000" b="0" i="1" smtClean="0">
                                  <a:latin typeface="Cambria Math" panose="02040503050406030204" pitchFamily="18" charset="0"/>
                                </a:rPr>
                              </m:ctrlPr>
                            </m:naryPr>
                            <m:sub>
                              <m:d>
                                <m:dPr>
                                  <m:begChr m:val=""/>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𝑖</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𝑁</m:t>
                                      </m:r>
                                    </m:e>
                                    <m:sub>
                                      <m:r>
                                        <a:rPr lang="zh-CN" altLang="en-US" sz="2000" i="1">
                                          <a:latin typeface="Cambria Math" panose="02040503050406030204" pitchFamily="18" charset="0"/>
                                        </a:rPr>
                                        <m:t>𝑘</m:t>
                                      </m:r>
                                    </m:sub>
                                  </m:sSub>
                                  <m:r>
                                    <a:rPr lang="zh-CN" altLang="en-US" sz="2000">
                                      <a:latin typeface="Cambria Math" panose="02040503050406030204" pitchFamily="18" charset="0"/>
                                    </a:rPr>
                                    <m:t>(</m:t>
                                  </m:r>
                                  <m:r>
                                    <a:rPr lang="zh-CN" altLang="en-US" sz="2000" i="1">
                                      <a:latin typeface="Cambria Math" panose="02040503050406030204" pitchFamily="18" charset="0"/>
                                    </a:rPr>
                                    <m:t>𝑥</m:t>
                                  </m:r>
                                </m:e>
                              </m:d>
                            </m:sub>
                            <m:sup/>
                            <m:e>
                              <m:r>
                                <a:rPr lang="zh-CN" altLang="en-US" sz="2000" i="1">
                                  <a:latin typeface="Cambria Math" panose="02040503050406030204" pitchFamily="18" charset="0"/>
                                </a:rPr>
                                <m:t>𝑠</m:t>
                              </m:r>
                              <m:r>
                                <a:rPr lang="zh-CN" altLang="en-US" sz="2000">
                                  <a:latin typeface="Cambria Math" panose="02040503050406030204" pitchFamily="18" charset="0"/>
                                </a:rPr>
                                <m:t>(</m:t>
                              </m:r>
                              <m:r>
                                <a:rPr lang="zh-CN" altLang="en-US" sz="2000" i="1">
                                  <a:latin typeface="Cambria Math" panose="02040503050406030204" pitchFamily="18" charset="0"/>
                                </a:rPr>
                                <m:t>𝑥</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𝑖</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𝑦</m:t>
                                  </m:r>
                                </m:e>
                                <m:sub>
                                  <m:r>
                                    <a:rPr lang="zh-CN" altLang="en-US" sz="2000" i="1">
                                      <a:latin typeface="Cambria Math" panose="02040503050406030204" pitchFamily="18" charset="0"/>
                                    </a:rPr>
                                    <m:t>𝑖</m:t>
                                  </m:r>
                                </m:sub>
                              </m:sSub>
                            </m:e>
                          </m:nary>
                        </m:num>
                        <m:den>
                          <m:nary>
                            <m:naryPr>
                              <m:chr m:val="∑"/>
                              <m:supHide m:val="on"/>
                              <m:ctrlPr>
                                <a:rPr lang="en-US" altLang="zh-CN" sz="2000" b="0" i="1" smtClean="0">
                                  <a:latin typeface="Cambria Math" panose="02040503050406030204" pitchFamily="18" charset="0"/>
                                </a:rPr>
                              </m:ctrlPr>
                            </m:naryPr>
                            <m:sub>
                              <m:d>
                                <m:dPr>
                                  <m:begChr m:val=""/>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𝑖</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𝑁</m:t>
                                      </m:r>
                                    </m:e>
                                    <m:sub>
                                      <m:r>
                                        <a:rPr lang="zh-CN" altLang="en-US" sz="2000" i="1">
                                          <a:latin typeface="Cambria Math" panose="02040503050406030204" pitchFamily="18" charset="0"/>
                                        </a:rPr>
                                        <m:t>𝑘</m:t>
                                      </m:r>
                                    </m:sub>
                                  </m:sSub>
                                  <m:r>
                                    <a:rPr lang="zh-CN" altLang="en-US" sz="2000">
                                      <a:latin typeface="Cambria Math" panose="02040503050406030204" pitchFamily="18" charset="0"/>
                                    </a:rPr>
                                    <m:t>(</m:t>
                                  </m:r>
                                  <m:r>
                                    <a:rPr lang="zh-CN" altLang="en-US" sz="2000" i="1">
                                      <a:latin typeface="Cambria Math" panose="02040503050406030204" pitchFamily="18" charset="0"/>
                                    </a:rPr>
                                    <m:t>𝑥</m:t>
                                  </m:r>
                                </m:e>
                              </m:d>
                            </m:sub>
                            <m:sup/>
                            <m:e>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𝑠</m:t>
                                  </m:r>
                                  <m:r>
                                    <a:rPr lang="zh-CN" altLang="en-US" sz="2000">
                                      <a:latin typeface="Cambria Math" panose="02040503050406030204" pitchFamily="18" charset="0"/>
                                    </a:rPr>
                                    <m:t>(</m:t>
                                  </m:r>
                                  <m:r>
                                    <a:rPr lang="zh-CN" altLang="en-US" sz="2000" i="1">
                                      <a:latin typeface="Cambria Math" panose="02040503050406030204" pitchFamily="18" charset="0"/>
                                    </a:rPr>
                                    <m:t>𝑥</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𝑖</m:t>
                                      </m:r>
                                    </m:sub>
                                  </m:sSub>
                                </m:e>
                              </m:d>
                            </m:e>
                          </m:nary>
                        </m:den>
                      </m:f>
                    </m:oMath>
                  </m:oMathPara>
                </a14:m>
                <a:endParaRPr lang="zh-CN" altLang="en-US" sz="2000" dirty="0"/>
              </a:p>
            </p:txBody>
          </p:sp>
        </mc:Choice>
        <mc:Fallback xmlns="">
          <p:sp>
            <p:nvSpPr>
              <p:cNvPr id="3" name="矩形 2">
                <a:extLst>
                  <a:ext uri="{FF2B5EF4-FFF2-40B4-BE49-F238E27FC236}">
                    <a16:creationId xmlns:a16="http://schemas.microsoft.com/office/drawing/2014/main" id="{05BB86E1-2391-461A-9A3B-DA0851A37E5F}"/>
                  </a:ext>
                </a:extLst>
              </p:cNvPr>
              <p:cNvSpPr>
                <a:spLocks noRot="1" noChangeAspect="1" noMove="1" noResize="1" noEditPoints="1" noAdjustHandles="1" noChangeArrowheads="1" noChangeShapeType="1" noTextEdit="1"/>
              </p:cNvSpPr>
              <p:nvPr/>
            </p:nvSpPr>
            <p:spPr>
              <a:xfrm>
                <a:off x="2128607" y="3929796"/>
                <a:ext cx="3141309" cy="83337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3874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非参数</a:t>
            </a:r>
            <a:r>
              <a:rPr lang="en-US" altLang="zh-CN" dirty="0"/>
              <a:t>KNN</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42</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526249"/>
                <a:ext cx="7953661" cy="45638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没有参数需要学习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实际上有</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个参数：每个实例都是一个参数</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个有效参数</a:t>
                </a:r>
              </a:p>
              <a:p>
                <a:pPr lvl="2">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直觉上讲，如果邻域不重叠，就会有</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个邻域，每个邻域都对应一个参数</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超参数</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我们不能将训练集上的平方误差和作为选择</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的标准，因为</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时结果总是最好的</a:t>
                </a:r>
              </a:p>
              <a:p>
                <a:pPr lvl="2">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在验证集上调整</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的取值</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1738" y="1526249"/>
                <a:ext cx="7953661" cy="4563834"/>
              </a:xfrm>
              <a:prstGeom prst="rect">
                <a:avLst/>
              </a:prstGeom>
              <a:blipFill>
                <a:blip r:embed="rId5"/>
                <a:stretch>
                  <a:fillRect l="-4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0655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CEB4A3A-2929-4C66-9077-1B9C32D7611E}"/>
              </a:ext>
            </a:extLst>
          </p:cNvPr>
          <p:cNvSpPr>
            <a:spLocks noGrp="1"/>
          </p:cNvSpPr>
          <p:nvPr>
            <p:ph type="sldNum" sz="quarter" idx="12"/>
          </p:nvPr>
        </p:nvSpPr>
        <p:spPr/>
        <p:txBody>
          <a:bodyPr/>
          <a:lstStyle/>
          <a:p>
            <a:fld id="{5DD3DB80-B894-403A-B48E-6FDC1A72010E}" type="slidenum">
              <a:rPr lang="zh-CN" altLang="en-US" smtClean="0"/>
              <a:t>43</a:t>
            </a:fld>
            <a:endParaRPr lang="zh-CN" altLang="en-US" dirty="0"/>
          </a:p>
        </p:txBody>
      </p:sp>
      <p:sp>
        <p:nvSpPr>
          <p:cNvPr id="6" name="标题 5">
            <a:extLst>
              <a:ext uri="{FF2B5EF4-FFF2-40B4-BE49-F238E27FC236}">
                <a16:creationId xmlns:a16="http://schemas.microsoft.com/office/drawing/2014/main" id="{4C1D4153-FA23-47F1-A286-58128DFFD10A}"/>
              </a:ext>
            </a:extLst>
          </p:cNvPr>
          <p:cNvSpPr>
            <a:spLocks noGrp="1"/>
          </p:cNvSpPr>
          <p:nvPr>
            <p:ph type="title"/>
          </p:nvPr>
        </p:nvSpPr>
        <p:spPr/>
        <p:txBody>
          <a:bodyPr/>
          <a:lstStyle/>
          <a:p>
            <a:r>
              <a:rPr lang="en-US" altLang="zh-CN" dirty="0"/>
              <a:t>k</a:t>
            </a:r>
            <a:r>
              <a:rPr lang="zh-CN" altLang="en-US" dirty="0"/>
              <a:t>近邻思想在统计学习中的重要性</a:t>
            </a: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D5BB9230-47A5-4314-A4EB-DD8637D239BC}"/>
                  </a:ext>
                </a:extLst>
              </p:cNvPr>
              <p:cNvSpPr>
                <a:spLocks noGrp="1"/>
              </p:cNvSpPr>
              <p:nvPr>
                <p:ph sz="quarter" idx="13"/>
              </p:nvPr>
            </p:nvSpPr>
            <p:spPr>
              <a:xfrm>
                <a:off x="502444" y="4762500"/>
                <a:ext cx="8137922" cy="1222882"/>
              </a:xfrm>
            </p:spPr>
            <p:txBody>
              <a:bodyPr/>
              <a:lstStyle/>
              <a:p>
                <a:r>
                  <a:rPr lang="zh-CN" altLang="en-US" dirty="0"/>
                  <a:t>统计学习其实就是基于两个数据点之间相似度</a:t>
                </a:r>
                <a14:m>
                  <m:oMath xmlns:m="http://schemas.openxmlformats.org/officeDocument/2006/math">
                    <m:r>
                      <a:rPr lang="zh-CN" altLang="en-US" i="1">
                        <a:latin typeface="Cambria Math" panose="02040503050406030204" pitchFamily="18" charset="0"/>
                      </a:rPr>
                      <m:t>𝐾</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𝑗</m:t>
                                </m:r>
                              </m:e>
                            </m:d>
                          </m:sup>
                        </m:sSup>
                      </m:e>
                    </m:d>
                  </m:oMath>
                </a14:m>
                <a:endParaRPr lang="en-US" altLang="zh-CN" dirty="0"/>
              </a:p>
              <a:p>
                <a:r>
                  <a:rPr lang="zh-CN" altLang="en-US" dirty="0"/>
                  <a:t>不同的模型基于这个相似度来做预测</a:t>
                </a:r>
                <a:endParaRPr lang="en-US" altLang="zh-CN" dirty="0"/>
              </a:p>
              <a:p>
                <a:r>
                  <a:rPr lang="zh-CN" altLang="en-US" dirty="0"/>
                  <a:t>神经网络模型可以学习这个相似度</a:t>
                </a:r>
              </a:p>
            </p:txBody>
          </p:sp>
        </mc:Choice>
        <mc:Fallback xmlns="">
          <p:sp>
            <p:nvSpPr>
              <p:cNvPr id="7" name="内容占位符 6">
                <a:extLst>
                  <a:ext uri="{FF2B5EF4-FFF2-40B4-BE49-F238E27FC236}">
                    <a16:creationId xmlns:a16="http://schemas.microsoft.com/office/drawing/2014/main" id="{D5BB9230-47A5-4314-A4EB-DD8637D239BC}"/>
                  </a:ext>
                </a:extLst>
              </p:cNvPr>
              <p:cNvSpPr>
                <a:spLocks noGrp="1" noRot="1" noChangeAspect="1" noMove="1" noResize="1" noEditPoints="1" noAdjustHandles="1" noChangeArrowheads="1" noChangeShapeType="1" noTextEdit="1"/>
              </p:cNvSpPr>
              <p:nvPr>
                <p:ph sz="quarter" idx="13"/>
              </p:nvPr>
            </p:nvSpPr>
            <p:spPr>
              <a:xfrm>
                <a:off x="502444" y="4762500"/>
                <a:ext cx="8137922" cy="1222882"/>
              </a:xfrm>
              <a:blipFill>
                <a:blip r:embed="rId2"/>
                <a:stretch>
                  <a:fillRect l="-449" t="-2985"/>
                </a:stretch>
              </a:blipFill>
            </p:spPr>
            <p:txBody>
              <a:bodyPr/>
              <a:lstStyle/>
              <a:p>
                <a:r>
                  <a:rPr lang="zh-CN" altLang="en-US">
                    <a:noFill/>
                  </a:rPr>
                  <a:t> </a:t>
                </a:r>
              </a:p>
            </p:txBody>
          </p:sp>
        </mc:Fallback>
      </mc:AlternateContent>
      <p:sp>
        <p:nvSpPr>
          <p:cNvPr id="8" name="文本占位符 3">
            <a:extLst>
              <a:ext uri="{FF2B5EF4-FFF2-40B4-BE49-F238E27FC236}">
                <a16:creationId xmlns:a16="http://schemas.microsoft.com/office/drawing/2014/main" id="{F86AA5A9-5C0B-41E9-958A-A0FE36AE4507}"/>
              </a:ext>
            </a:extLst>
          </p:cNvPr>
          <p:cNvSpPr txBox="1">
            <a:spLocks/>
          </p:cNvSpPr>
          <p:nvPr/>
        </p:nvSpPr>
        <p:spPr>
          <a:xfrm>
            <a:off x="502443" y="2068606"/>
            <a:ext cx="1935957"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kumimoji="1"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广义线性模型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1179B33-7245-4559-B61C-06B963E437B8}"/>
                  </a:ext>
                </a:extLst>
              </p:cNvPr>
              <p:cNvSpPr/>
              <p:nvPr/>
            </p:nvSpPr>
            <p:spPr>
              <a:xfrm>
                <a:off x="457200" y="2598962"/>
                <a:ext cx="3526056" cy="38132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b="1" i="1" smtClean="0">
                              <a:latin typeface="Cambria Math" panose="02040503050406030204" pitchFamily="18" charset="0"/>
                            </a:rPr>
                          </m:ctrlPr>
                        </m:accPr>
                        <m:e>
                          <m:r>
                            <a:rPr lang="zh-CN" altLang="en-US" b="1">
                              <a:latin typeface="Cambria Math" panose="02040503050406030204" pitchFamily="18" charset="0"/>
                            </a:rPr>
                            <m:t>𝐲</m:t>
                          </m:r>
                        </m:e>
                      </m:acc>
                      <m:r>
                        <a:rPr lang="zh-CN" altLang="en-US" b="0" i="0">
                          <a:latin typeface="Cambria Math" panose="02040503050406030204" pitchFamily="18" charset="0"/>
                        </a:rPr>
                        <m:t>=</m:t>
                      </m:r>
                      <m:r>
                        <a:rPr lang="zh-CN" altLang="en-US" b="1" i="0">
                          <a:latin typeface="Cambria Math" panose="02040503050406030204" pitchFamily="18" charset="0"/>
                        </a:rPr>
                        <m:t>𝚽</m:t>
                      </m:r>
                      <m:acc>
                        <m:accPr>
                          <m:chr m:val="̂"/>
                          <m:ctrlPr>
                            <a:rPr lang="zh-CN" altLang="en-US" b="1" i="1">
                              <a:latin typeface="Cambria Math" panose="02040503050406030204" pitchFamily="18" charset="0"/>
                            </a:rPr>
                          </m:ctrlPr>
                        </m:accPr>
                        <m:e>
                          <m:r>
                            <a:rPr lang="zh-CN" altLang="en-US" b="1" i="0">
                              <a:latin typeface="Cambria Math" panose="02040503050406030204" pitchFamily="18" charset="0"/>
                            </a:rPr>
                            <m:t>𝛉</m:t>
                          </m:r>
                        </m:e>
                      </m:acc>
                      <m:r>
                        <m:rPr>
                          <m:nor/>
                        </m:rPr>
                        <a:rPr lang="zh-CN" altLang="en-US" b="1" i="1">
                          <a:latin typeface="Cambria Math" panose="02040503050406030204" pitchFamily="18" charset="0"/>
                        </a:rPr>
                        <m:t> </m:t>
                      </m:r>
                      <m:r>
                        <a:rPr lang="zh-CN" altLang="en-US" b="0" i="0">
                          <a:latin typeface="Cambria Math" panose="02040503050406030204" pitchFamily="18" charset="0"/>
                        </a:rPr>
                        <m:t>=</m:t>
                      </m:r>
                      <m:r>
                        <a:rPr lang="zh-CN" altLang="en-US" b="1" i="0" smtClean="0">
                          <a:latin typeface="Cambria Math" panose="02040503050406030204" pitchFamily="18" charset="0"/>
                        </a:rPr>
                        <m:t>𝚽</m:t>
                      </m:r>
                      <m:sSup>
                        <m:sSupPr>
                          <m:ctrlPr>
                            <a:rPr lang="zh-CN" altLang="en-US" b="1" i="1">
                              <a:latin typeface="Cambria Math" panose="02040503050406030204" pitchFamily="18" charset="0"/>
                            </a:rPr>
                          </m:ctrlPr>
                        </m:sSupPr>
                        <m:e>
                          <m:r>
                            <a:rPr lang="zh-CN" altLang="en-US" b="1" i="0">
                              <a:latin typeface="Cambria Math" panose="02040503050406030204" pitchFamily="18" charset="0"/>
                            </a:rPr>
                            <m:t>𝚽</m:t>
                          </m:r>
                        </m:e>
                        <m:sup>
                          <m:r>
                            <a:rPr lang="zh-CN" altLang="en-US" b="0" i="1">
                              <a:latin typeface="Cambria Math" panose="02040503050406030204" pitchFamily="18" charset="0"/>
                            </a:rPr>
                            <m:t>𝑇</m:t>
                          </m:r>
                        </m:sup>
                      </m:sSup>
                      <m:sSup>
                        <m:sSupPr>
                          <m:ctrlPr>
                            <a:rPr lang="zh-CN" altLang="en-US" b="1" i="1">
                              <a:latin typeface="Cambria Math" panose="02040503050406030204" pitchFamily="18" charset="0"/>
                            </a:rPr>
                          </m:ctrlPr>
                        </m:sSupPr>
                        <m:e>
                          <m:d>
                            <m:dPr>
                              <m:ctrlPr>
                                <a:rPr lang="zh-CN" altLang="en-US" b="1" i="1">
                                  <a:latin typeface="Cambria Math" panose="02040503050406030204" pitchFamily="18" charset="0"/>
                                </a:rPr>
                              </m:ctrlPr>
                            </m:dPr>
                            <m:e>
                              <m:r>
                                <a:rPr lang="zh-CN" altLang="en-US" b="1" i="0">
                                  <a:latin typeface="Cambria Math" panose="02040503050406030204" pitchFamily="18" charset="0"/>
                                </a:rPr>
                                <m:t>𝚽</m:t>
                              </m:r>
                              <m:sSup>
                                <m:sSupPr>
                                  <m:ctrlPr>
                                    <a:rPr lang="zh-CN" altLang="en-US" b="1" i="1">
                                      <a:latin typeface="Cambria Math" panose="02040503050406030204" pitchFamily="18" charset="0"/>
                                    </a:rPr>
                                  </m:ctrlPr>
                                </m:sSupPr>
                                <m:e>
                                  <m:r>
                                    <a:rPr lang="zh-CN" altLang="en-US" b="1" i="0">
                                      <a:latin typeface="Cambria Math" panose="02040503050406030204" pitchFamily="18" charset="0"/>
                                    </a:rPr>
                                    <m:t>𝚽</m:t>
                                  </m:r>
                                </m:e>
                                <m:sup>
                                  <m:r>
                                    <a:rPr lang="zh-CN" altLang="en-US" b="0" i="1">
                                      <a:latin typeface="Cambria Math" panose="02040503050406030204" pitchFamily="18" charset="0"/>
                                    </a:rPr>
                                    <m:t>𝑇</m:t>
                                  </m:r>
                                </m:sup>
                              </m:sSup>
                              <m:r>
                                <a:rPr lang="zh-CN" altLang="en-US" b="0" i="0">
                                  <a:latin typeface="Cambria Math" panose="02040503050406030204" pitchFamily="18" charset="0"/>
                                </a:rPr>
                                <m:t>+</m:t>
                              </m:r>
                              <m:r>
                                <a:rPr lang="zh-CN" altLang="en-US" b="0" i="1">
                                  <a:latin typeface="Cambria Math" panose="02040503050406030204" pitchFamily="18" charset="0"/>
                                </a:rPr>
                                <m:t>𝜆</m:t>
                              </m:r>
                              <m:sSub>
                                <m:sSubPr>
                                  <m:ctrlPr>
                                    <a:rPr lang="zh-CN" altLang="en-US" b="0" i="1">
                                      <a:latin typeface="Cambria Math" panose="02040503050406030204" pitchFamily="18" charset="0"/>
                                    </a:rPr>
                                  </m:ctrlPr>
                                </m:sSubPr>
                                <m:e>
                                  <m:r>
                                    <a:rPr lang="zh-CN" altLang="en-US" b="1" i="0">
                                      <a:latin typeface="Cambria Math" panose="02040503050406030204" pitchFamily="18" charset="0"/>
                                    </a:rPr>
                                    <m:t>𝐈</m:t>
                                  </m:r>
                                </m:e>
                                <m:sub>
                                  <m:r>
                                    <a:rPr lang="zh-CN" altLang="en-US" b="0" i="1">
                                      <a:latin typeface="Cambria Math" panose="02040503050406030204" pitchFamily="18" charset="0"/>
                                    </a:rPr>
                                    <m:t>𝑛</m:t>
                                  </m:r>
                                </m:sub>
                              </m:sSub>
                            </m:e>
                          </m:d>
                        </m:e>
                        <m:sup>
                          <m:r>
                            <a:rPr lang="zh-CN" altLang="en-US" b="0" i="0">
                              <a:latin typeface="Cambria Math" panose="02040503050406030204" pitchFamily="18" charset="0"/>
                            </a:rPr>
                            <m:t>−1</m:t>
                          </m:r>
                        </m:sup>
                      </m:sSup>
                      <m:r>
                        <a:rPr lang="zh-CN" altLang="en-US" b="1" i="0">
                          <a:latin typeface="Cambria Math" panose="02040503050406030204" pitchFamily="18" charset="0"/>
                        </a:rPr>
                        <m:t>𝐲</m:t>
                      </m:r>
                    </m:oMath>
                  </m:oMathPara>
                </a14:m>
                <a:endParaRPr lang="zh-CN" altLang="en-US" dirty="0"/>
              </a:p>
            </p:txBody>
          </p:sp>
        </mc:Choice>
        <mc:Fallback xmlns="">
          <p:sp>
            <p:nvSpPr>
              <p:cNvPr id="9" name="矩形 8">
                <a:extLst>
                  <a:ext uri="{FF2B5EF4-FFF2-40B4-BE49-F238E27FC236}">
                    <a16:creationId xmlns:a16="http://schemas.microsoft.com/office/drawing/2014/main" id="{71179B33-7245-4559-B61C-06B963E437B8}"/>
                  </a:ext>
                </a:extLst>
              </p:cNvPr>
              <p:cNvSpPr>
                <a:spLocks noRot="1" noChangeAspect="1" noMove="1" noResize="1" noEditPoints="1" noAdjustHandles="1" noChangeArrowheads="1" noChangeShapeType="1" noTextEdit="1"/>
              </p:cNvSpPr>
              <p:nvPr/>
            </p:nvSpPr>
            <p:spPr>
              <a:xfrm>
                <a:off x="457200" y="2598962"/>
                <a:ext cx="3526056" cy="381323"/>
              </a:xfrm>
              <a:prstGeom prst="rect">
                <a:avLst/>
              </a:prstGeom>
              <a:blipFill>
                <a:blip r:embed="rId3"/>
                <a:stretch>
                  <a:fillRect t="-1587" b="-7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6C2879B-D7E3-4B83-AA55-9495E83D7F03}"/>
                  </a:ext>
                </a:extLst>
              </p:cNvPr>
              <p:cNvSpPr/>
              <p:nvPr/>
            </p:nvSpPr>
            <p:spPr>
              <a:xfrm>
                <a:off x="1318978" y="3045883"/>
                <a:ext cx="20068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m:t>
                      </m:r>
                      <m:r>
                        <a:rPr lang="zh-CN" altLang="en-US" b="1">
                          <a:latin typeface="Cambria Math" panose="02040503050406030204" pitchFamily="18" charset="0"/>
                        </a:rPr>
                        <m:t>𝐊</m:t>
                      </m:r>
                      <m:sSup>
                        <m:sSupPr>
                          <m:ctrlPr>
                            <a:rPr lang="zh-CN" altLang="en-US" b="1" i="1">
                              <a:latin typeface="Cambria Math" panose="02040503050406030204" pitchFamily="18" charset="0"/>
                            </a:rPr>
                          </m:ctrlPr>
                        </m:sSupPr>
                        <m:e>
                          <m:d>
                            <m:dPr>
                              <m:ctrlPr>
                                <a:rPr lang="zh-CN" altLang="en-US" b="1" i="1">
                                  <a:latin typeface="Cambria Math" panose="02040503050406030204" pitchFamily="18" charset="0"/>
                                </a:rPr>
                              </m:ctrlPr>
                            </m:dPr>
                            <m:e>
                              <m:r>
                                <a:rPr lang="zh-CN" altLang="en-US" b="1">
                                  <a:latin typeface="Cambria Math" panose="02040503050406030204" pitchFamily="18" charset="0"/>
                                </a:rPr>
                                <m:t>𝐊</m:t>
                              </m:r>
                              <m:r>
                                <a:rPr lang="zh-CN" altLang="en-US">
                                  <a:latin typeface="Cambria Math" panose="02040503050406030204" pitchFamily="18" charset="0"/>
                                </a:rPr>
                                <m:t>+</m:t>
                              </m:r>
                              <m:r>
                                <a:rPr lang="zh-CN" altLang="en-US" i="1">
                                  <a:latin typeface="Cambria Math" panose="02040503050406030204" pitchFamily="18" charset="0"/>
                                </a:rPr>
                                <m:t>𝜆</m:t>
                              </m:r>
                              <m:sSub>
                                <m:sSubPr>
                                  <m:ctrlPr>
                                    <a:rPr lang="zh-CN" altLang="en-US" i="1">
                                      <a:latin typeface="Cambria Math" panose="02040503050406030204" pitchFamily="18" charset="0"/>
                                    </a:rPr>
                                  </m:ctrlPr>
                                </m:sSubPr>
                                <m:e>
                                  <m:r>
                                    <a:rPr lang="zh-CN" altLang="en-US" b="1">
                                      <a:latin typeface="Cambria Math" panose="02040503050406030204" pitchFamily="18" charset="0"/>
                                    </a:rPr>
                                    <m:t>𝐈</m:t>
                                  </m:r>
                                </m:e>
                                <m:sub>
                                  <m:r>
                                    <a:rPr lang="zh-CN" altLang="en-US" i="1">
                                      <a:latin typeface="Cambria Math" panose="02040503050406030204" pitchFamily="18" charset="0"/>
                                    </a:rPr>
                                    <m:t>𝑛</m:t>
                                  </m:r>
                                </m:sub>
                              </m:sSub>
                            </m:e>
                          </m:d>
                        </m:e>
                        <m:sup>
                          <m:r>
                            <a:rPr lang="zh-CN" altLang="en-US">
                              <a:latin typeface="Cambria Math" panose="02040503050406030204" pitchFamily="18" charset="0"/>
                            </a:rPr>
                            <m:t>−1</m:t>
                          </m:r>
                        </m:sup>
                      </m:sSup>
                      <m:r>
                        <a:rPr lang="zh-CN" altLang="en-US" b="1">
                          <a:latin typeface="Cambria Math" panose="02040503050406030204" pitchFamily="18" charset="0"/>
                        </a:rPr>
                        <m:t>𝐲</m:t>
                      </m:r>
                      <m:r>
                        <m:rPr>
                          <m:nor/>
                        </m:rPr>
                        <a:rPr lang="zh-CN" altLang="en-US" b="1" i="1">
                          <a:latin typeface="Cambria Math" panose="02040503050406030204" pitchFamily="18" charset="0"/>
                        </a:rPr>
                        <m:t> </m:t>
                      </m:r>
                    </m:oMath>
                  </m:oMathPara>
                </a14:m>
                <a:endParaRPr lang="zh-CN" altLang="en-US" dirty="0"/>
              </a:p>
            </p:txBody>
          </p:sp>
        </mc:Choice>
        <mc:Fallback xmlns="">
          <p:sp>
            <p:nvSpPr>
              <p:cNvPr id="10" name="矩形 9">
                <a:extLst>
                  <a:ext uri="{FF2B5EF4-FFF2-40B4-BE49-F238E27FC236}">
                    <a16:creationId xmlns:a16="http://schemas.microsoft.com/office/drawing/2014/main" id="{A6C2879B-D7E3-4B83-AA55-9495E83D7F03}"/>
                  </a:ext>
                </a:extLst>
              </p:cNvPr>
              <p:cNvSpPr>
                <a:spLocks noRot="1" noChangeAspect="1" noMove="1" noResize="1" noEditPoints="1" noAdjustHandles="1" noChangeArrowheads="1" noChangeShapeType="1" noTextEdit="1"/>
              </p:cNvSpPr>
              <p:nvPr/>
            </p:nvSpPr>
            <p:spPr>
              <a:xfrm>
                <a:off x="1318978" y="3045883"/>
                <a:ext cx="2006831" cy="369332"/>
              </a:xfrm>
              <a:prstGeom prst="rect">
                <a:avLst/>
              </a:prstGeom>
              <a:blipFill>
                <a:blip r:embed="rId4"/>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AFD98AB-5069-4A4B-98A2-0BE7AD88EAA9}"/>
                  </a:ext>
                </a:extLst>
              </p:cNvPr>
              <p:cNvSpPr/>
              <p:nvPr/>
            </p:nvSpPr>
            <p:spPr>
              <a:xfrm>
                <a:off x="222699" y="3518404"/>
                <a:ext cx="3995057" cy="38132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b="1" i="1" smtClean="0">
                              <a:latin typeface="Cambria Math" panose="02040503050406030204" pitchFamily="18" charset="0"/>
                            </a:rPr>
                          </m:ctrlPr>
                        </m:accPr>
                        <m:e>
                          <m:r>
                            <a:rPr lang="zh-CN" altLang="en-US" b="1">
                              <a:latin typeface="Cambria Math" panose="02040503050406030204" pitchFamily="18" charset="0"/>
                            </a:rPr>
                            <m:t>𝐲</m:t>
                          </m:r>
                        </m:e>
                      </m:acc>
                      <m:r>
                        <a:rPr lang="zh-CN" altLang="en-US" b="0" i="0">
                          <a:latin typeface="Cambria Math" panose="02040503050406030204" pitchFamily="18" charset="0"/>
                        </a:rPr>
                        <m:t>=</m:t>
                      </m:r>
                      <m:r>
                        <a:rPr lang="en-US" altLang="zh-CN" b="1" i="1" smtClean="0">
                          <a:latin typeface="Cambria Math" panose="02040503050406030204" pitchFamily="18" charset="0"/>
                        </a:rPr>
                        <m:t>𝝓</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0" i="1" smtClean="0">
                              <a:latin typeface="Cambria Math" panose="02040503050406030204" pitchFamily="18" charset="0"/>
                            </a:rPr>
                            <m:t>𝑇</m:t>
                          </m:r>
                        </m:sup>
                      </m:sSup>
                      <m:acc>
                        <m:accPr>
                          <m:chr m:val="̂"/>
                          <m:ctrlPr>
                            <a:rPr lang="zh-CN" altLang="en-US" b="1" i="1">
                              <a:latin typeface="Cambria Math" panose="02040503050406030204" pitchFamily="18" charset="0"/>
                            </a:rPr>
                          </m:ctrlPr>
                        </m:accPr>
                        <m:e>
                          <m:r>
                            <a:rPr lang="zh-CN" altLang="en-US" b="1" i="0">
                              <a:latin typeface="Cambria Math" panose="02040503050406030204" pitchFamily="18" charset="0"/>
                            </a:rPr>
                            <m:t>𝛉</m:t>
                          </m:r>
                        </m:e>
                      </m:acc>
                      <m:r>
                        <m:rPr>
                          <m:nor/>
                        </m:rPr>
                        <a:rPr lang="zh-CN" altLang="en-US" b="1" i="1">
                          <a:latin typeface="Cambria Math" panose="02040503050406030204" pitchFamily="18" charset="0"/>
                        </a:rPr>
                        <m:t> </m:t>
                      </m:r>
                      <m:r>
                        <a:rPr lang="zh-CN" altLang="en-US" b="0" i="0">
                          <a:latin typeface="Cambria Math" panose="02040503050406030204" pitchFamily="18" charset="0"/>
                        </a:rPr>
                        <m:t>=</m:t>
                      </m:r>
                      <m:r>
                        <a:rPr lang="zh-CN" altLang="en-US" b="1">
                          <a:latin typeface="Cambria Math" panose="02040503050406030204" pitchFamily="18" charset="0"/>
                        </a:rPr>
                        <m:t>𝐊</m:t>
                      </m:r>
                      <m:r>
                        <a:rPr lang="en-US" altLang="zh-CN" b="1" i="0" smtClean="0">
                          <a:latin typeface="Cambria Math" panose="02040503050406030204" pitchFamily="18" charset="0"/>
                        </a:rPr>
                        <m:t>(</m:t>
                      </m:r>
                      <m:r>
                        <a:rPr lang="en-US" altLang="zh-CN" b="1" i="1" smtClean="0">
                          <a:latin typeface="Cambria Math" panose="02040503050406030204" pitchFamily="18" charset="0"/>
                        </a:rPr>
                        <m:t>𝒙</m:t>
                      </m:r>
                      <m:r>
                        <a:rPr lang="en-US" altLang="zh-CN" b="1" i="0" smtClean="0">
                          <a:latin typeface="Cambria Math" panose="02040503050406030204" pitchFamily="18" charset="0"/>
                        </a:rPr>
                        <m:t>)</m:t>
                      </m:r>
                      <m:sSup>
                        <m:sSupPr>
                          <m:ctrlPr>
                            <a:rPr lang="zh-CN" altLang="en-US" b="1" i="1">
                              <a:latin typeface="Cambria Math" panose="02040503050406030204" pitchFamily="18" charset="0"/>
                            </a:rPr>
                          </m:ctrlPr>
                        </m:sSupPr>
                        <m:e>
                          <m:d>
                            <m:dPr>
                              <m:ctrlPr>
                                <a:rPr lang="zh-CN" altLang="en-US" b="1" i="1">
                                  <a:latin typeface="Cambria Math" panose="02040503050406030204" pitchFamily="18" charset="0"/>
                                </a:rPr>
                              </m:ctrlPr>
                            </m:dPr>
                            <m:e>
                              <m:r>
                                <a:rPr lang="zh-CN" altLang="en-US" b="1">
                                  <a:latin typeface="Cambria Math" panose="02040503050406030204" pitchFamily="18" charset="0"/>
                                </a:rPr>
                                <m:t>𝐊</m:t>
                              </m:r>
                              <m:r>
                                <a:rPr lang="zh-CN" altLang="en-US">
                                  <a:latin typeface="Cambria Math" panose="02040503050406030204" pitchFamily="18" charset="0"/>
                                </a:rPr>
                                <m:t>+</m:t>
                              </m:r>
                              <m:r>
                                <a:rPr lang="zh-CN" altLang="en-US" i="1">
                                  <a:latin typeface="Cambria Math" panose="02040503050406030204" pitchFamily="18" charset="0"/>
                                </a:rPr>
                                <m:t>𝜆</m:t>
                              </m:r>
                              <m:sSub>
                                <m:sSubPr>
                                  <m:ctrlPr>
                                    <a:rPr lang="zh-CN" altLang="en-US" i="1">
                                      <a:latin typeface="Cambria Math" panose="02040503050406030204" pitchFamily="18" charset="0"/>
                                    </a:rPr>
                                  </m:ctrlPr>
                                </m:sSubPr>
                                <m:e>
                                  <m:r>
                                    <a:rPr lang="zh-CN" altLang="en-US" b="1">
                                      <a:latin typeface="Cambria Math" panose="02040503050406030204" pitchFamily="18" charset="0"/>
                                    </a:rPr>
                                    <m:t>𝐈</m:t>
                                  </m:r>
                                </m:e>
                                <m:sub>
                                  <m:r>
                                    <a:rPr lang="zh-CN" altLang="en-US" i="1">
                                      <a:latin typeface="Cambria Math" panose="02040503050406030204" pitchFamily="18" charset="0"/>
                                    </a:rPr>
                                    <m:t>𝑛</m:t>
                                  </m:r>
                                </m:sub>
                              </m:sSub>
                            </m:e>
                          </m:d>
                        </m:e>
                        <m:sup>
                          <m:r>
                            <a:rPr lang="zh-CN" altLang="en-US">
                              <a:latin typeface="Cambria Math" panose="02040503050406030204" pitchFamily="18" charset="0"/>
                            </a:rPr>
                            <m:t>−1</m:t>
                          </m:r>
                        </m:sup>
                      </m:sSup>
                      <m:r>
                        <a:rPr lang="zh-CN" altLang="en-US" b="1">
                          <a:latin typeface="Cambria Math" panose="02040503050406030204" pitchFamily="18" charset="0"/>
                        </a:rPr>
                        <m:t>𝐲</m:t>
                      </m:r>
                    </m:oMath>
                  </m:oMathPara>
                </a14:m>
                <a:endParaRPr lang="zh-CN" altLang="en-US" dirty="0"/>
              </a:p>
            </p:txBody>
          </p:sp>
        </mc:Choice>
        <mc:Fallback xmlns="">
          <p:sp>
            <p:nvSpPr>
              <p:cNvPr id="11" name="矩形 10">
                <a:extLst>
                  <a:ext uri="{FF2B5EF4-FFF2-40B4-BE49-F238E27FC236}">
                    <a16:creationId xmlns:a16="http://schemas.microsoft.com/office/drawing/2014/main" id="{BAFD98AB-5069-4A4B-98A2-0BE7AD88EAA9}"/>
                  </a:ext>
                </a:extLst>
              </p:cNvPr>
              <p:cNvSpPr>
                <a:spLocks noRot="1" noChangeAspect="1" noMove="1" noResize="1" noEditPoints="1" noAdjustHandles="1" noChangeArrowheads="1" noChangeShapeType="1" noTextEdit="1"/>
              </p:cNvSpPr>
              <p:nvPr/>
            </p:nvSpPr>
            <p:spPr>
              <a:xfrm>
                <a:off x="222699" y="3518404"/>
                <a:ext cx="3995057" cy="381323"/>
              </a:xfrm>
              <a:prstGeom prst="rect">
                <a:avLst/>
              </a:prstGeom>
              <a:blipFill>
                <a:blip r:embed="rId5"/>
                <a:stretch>
                  <a:fillRect t="-1587"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C52300DF-AA7F-479E-917D-6C017E8360F8}"/>
                  </a:ext>
                </a:extLst>
              </p:cNvPr>
              <p:cNvSpPr/>
              <p:nvPr/>
            </p:nvSpPr>
            <p:spPr>
              <a:xfrm>
                <a:off x="1222916" y="3988314"/>
                <a:ext cx="1912447" cy="369332"/>
              </a:xfrm>
              <a:prstGeom prst="rect">
                <a:avLst/>
              </a:prstGeom>
            </p:spPr>
            <p:txBody>
              <a:bodyPr wrap="none">
                <a:spAutoFit/>
              </a:bodyPr>
              <a:lstStyle/>
              <a:p>
                <a14:m>
                  <m:oMath xmlns:m="http://schemas.openxmlformats.org/officeDocument/2006/math">
                    <m:r>
                      <a:rPr lang="zh-CN" altLang="en-US" b="1" smtClean="0">
                        <a:latin typeface="Cambria Math" panose="02040503050406030204" pitchFamily="18" charset="0"/>
                      </a:rPr>
                      <m:t>𝐊</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r>
                      <a:rPr lang="en-US" altLang="zh-CN" b="1" i="0" smtClean="0">
                        <a:latin typeface="Cambria Math" panose="02040503050406030204" pitchFamily="18" charset="0"/>
                      </a:rPr>
                      <m:t>=</m:t>
                    </m:r>
                  </m:oMath>
                </a14:m>
                <a:r>
                  <a:rPr lang="en-US" altLang="zh-CN" b="1" dirty="0"/>
                  <a:t> </a:t>
                </a:r>
                <a14:m>
                  <m:oMath xmlns:m="http://schemas.openxmlformats.org/officeDocument/2006/math">
                    <m:r>
                      <a:rPr lang="en-US" altLang="zh-CN" b="1" i="1">
                        <a:latin typeface="Cambria Math" panose="02040503050406030204" pitchFamily="18" charset="0"/>
                      </a:rPr>
                      <m:t>𝝓</m:t>
                    </m:r>
                    <m:sSup>
                      <m:sSupPr>
                        <m:ctrlPr>
                          <a:rPr lang="en-US" altLang="zh-CN" b="1" i="1">
                            <a:latin typeface="Cambria Math" panose="02040503050406030204" pitchFamily="18" charset="0"/>
                          </a:rPr>
                        </m:ctrlPr>
                      </m:sSupPr>
                      <m:e>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e>
                      <m:sup>
                        <m:r>
                          <a:rPr lang="en-US" altLang="zh-CN" i="1">
                            <a:latin typeface="Cambria Math" panose="02040503050406030204" pitchFamily="18" charset="0"/>
                          </a:rPr>
                          <m:t>𝑇</m:t>
                        </m:r>
                      </m:sup>
                    </m:sSup>
                    <m:sSup>
                      <m:sSupPr>
                        <m:ctrlPr>
                          <a:rPr lang="zh-CN" altLang="en-US" b="1" i="1">
                            <a:latin typeface="Cambria Math" panose="02040503050406030204" pitchFamily="18" charset="0"/>
                          </a:rPr>
                        </m:ctrlPr>
                      </m:sSupPr>
                      <m:e>
                        <m:r>
                          <a:rPr lang="zh-CN" altLang="en-US" b="1">
                            <a:latin typeface="Cambria Math" panose="02040503050406030204" pitchFamily="18" charset="0"/>
                          </a:rPr>
                          <m:t>𝚽</m:t>
                        </m:r>
                      </m:e>
                      <m:sup>
                        <m:r>
                          <a:rPr lang="zh-CN" altLang="en-US" i="1">
                            <a:latin typeface="Cambria Math" panose="02040503050406030204" pitchFamily="18" charset="0"/>
                          </a:rPr>
                          <m:t>𝑇</m:t>
                        </m:r>
                      </m:sup>
                    </m:sSup>
                  </m:oMath>
                </a14:m>
                <a:endParaRPr lang="zh-CN" altLang="en-US" dirty="0"/>
              </a:p>
            </p:txBody>
          </p:sp>
        </mc:Choice>
        <mc:Fallback xmlns="">
          <p:sp>
            <p:nvSpPr>
              <p:cNvPr id="12" name="矩形 11">
                <a:extLst>
                  <a:ext uri="{FF2B5EF4-FFF2-40B4-BE49-F238E27FC236}">
                    <a16:creationId xmlns:a16="http://schemas.microsoft.com/office/drawing/2014/main" id="{C52300DF-AA7F-479E-917D-6C017E8360F8}"/>
                  </a:ext>
                </a:extLst>
              </p:cNvPr>
              <p:cNvSpPr>
                <a:spLocks noRot="1" noChangeAspect="1" noMove="1" noResize="1" noEditPoints="1" noAdjustHandles="1" noChangeArrowheads="1" noChangeShapeType="1" noTextEdit="1"/>
              </p:cNvSpPr>
              <p:nvPr/>
            </p:nvSpPr>
            <p:spPr>
              <a:xfrm>
                <a:off x="1222916" y="3988314"/>
                <a:ext cx="1912447" cy="369332"/>
              </a:xfrm>
              <a:prstGeom prst="rect">
                <a:avLst/>
              </a:prstGeom>
              <a:blipFill>
                <a:blip r:embed="rId6"/>
                <a:stretch>
                  <a:fillRect b="-14754"/>
                </a:stretch>
              </a:blipFill>
            </p:spPr>
            <p:txBody>
              <a:bodyPr/>
              <a:lstStyle/>
              <a:p>
                <a:r>
                  <a:rPr lang="zh-CN" altLang="en-US">
                    <a:noFill/>
                  </a:rPr>
                  <a:t> </a:t>
                </a:r>
              </a:p>
            </p:txBody>
          </p:sp>
        </mc:Fallback>
      </mc:AlternateContent>
      <p:sp>
        <p:nvSpPr>
          <p:cNvPr id="13" name="文本占位符 3">
            <a:extLst>
              <a:ext uri="{FF2B5EF4-FFF2-40B4-BE49-F238E27FC236}">
                <a16:creationId xmlns:a16="http://schemas.microsoft.com/office/drawing/2014/main" id="{20BE3147-B54E-4C9B-954A-2BE7AFF1B926}"/>
              </a:ext>
            </a:extLst>
          </p:cNvPr>
          <p:cNvSpPr txBox="1">
            <a:spLocks/>
          </p:cNvSpPr>
          <p:nvPr/>
        </p:nvSpPr>
        <p:spPr>
          <a:xfrm>
            <a:off x="4998243" y="2068606"/>
            <a:ext cx="1935957"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kumimoji="1"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SVM</a:t>
            </a:r>
            <a:r>
              <a:rPr kumimoji="1"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模型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98242394-9793-4CE8-9EE9-2C9C59DB022A}"/>
                  </a:ext>
                </a:extLst>
              </p:cNvPr>
              <p:cNvSpPr/>
              <p:nvPr/>
            </p:nvSpPr>
            <p:spPr>
              <a:xfrm>
                <a:off x="4457778" y="2545515"/>
                <a:ext cx="4686222" cy="10388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latin typeface="Cambria Math" panose="02040503050406030204" pitchFamily="18" charset="0"/>
                            </a:rPr>
                          </m:ctrlPr>
                        </m:sSupPr>
                        <m:e>
                          <m:r>
                            <a:rPr lang="zh-CN" altLang="en-US" i="1">
                              <a:latin typeface="Cambria Math" panose="02040503050406030204" pitchFamily="18" charset="0"/>
                            </a:rPr>
                            <m:t>𝑤</m:t>
                          </m:r>
                        </m:e>
                        <m:sup>
                          <m:r>
                            <a:rPr lang="zh-CN" altLang="en-US" i="0">
                              <a:latin typeface="Cambria Math" panose="02040503050406030204" pitchFamily="18" charset="0"/>
                            </a:rPr>
                            <m:t>∗</m:t>
                          </m:r>
                          <m:r>
                            <a:rPr lang="zh-CN" altLang="en-US" i="1">
                              <a:latin typeface="Cambria Math" panose="02040503050406030204" pitchFamily="18" charset="0"/>
                            </a:rPr>
                            <m:t>𝑇</m:t>
                          </m:r>
                        </m:sup>
                      </m:sSup>
                      <m:r>
                        <a:rPr lang="zh-CN" altLang="en-US" i="1">
                          <a:latin typeface="Cambria Math" panose="02040503050406030204" pitchFamily="18" charset="0"/>
                        </a:rPr>
                        <m:t>𝑥</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𝑏</m:t>
                          </m:r>
                        </m:e>
                        <m:sup>
                          <m:r>
                            <a:rPr lang="zh-CN" altLang="en-US" i="0">
                              <a:latin typeface="Cambria Math" panose="02040503050406030204" pitchFamily="18" charset="0"/>
                            </a:rPr>
                            <m:t>∗</m:t>
                          </m:r>
                        </m:sup>
                      </m:sSup>
                      <m:r>
                        <m:rPr>
                          <m:nor/>
                        </m:rPr>
                        <a:rPr lang="zh-CN" altLang="en-US" i="1">
                          <a:latin typeface="Cambria Math" panose="02040503050406030204" pitchFamily="18" charset="0"/>
                        </a:rPr>
                        <m:t> </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𝑚</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𝑖</m:t>
                                      </m:r>
                                    </m:sub>
                                  </m:sSub>
                                </m:e>
                              </m:nary>
                              <m:sSup>
                                <m:sSupPr>
                                  <m:ctrlPr>
                                    <a:rPr lang="zh-CN" altLang="en-US" i="1">
                                      <a:latin typeface="Cambria Math" panose="02040503050406030204" pitchFamily="18" charset="0"/>
                                    </a:rPr>
                                  </m:ctrlPr>
                                </m:sSupPr>
                                <m:e>
                                  <m:r>
                                    <a:rPr lang="zh-CN" altLang="en-US" i="1">
                                      <a:latin typeface="Cambria Math" panose="02040503050406030204" pitchFamily="18" charset="0"/>
                                    </a:rPr>
                                    <m:t>𝑦</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1">
                                  <a:latin typeface="Cambria Math" panose="02040503050406030204" pitchFamily="18" charset="0"/>
                                </a:rPr>
                                <m:t>𝜙</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en-US" altLang="zh-CN" i="1">
                                              <a:latin typeface="Cambria Math" panose="02040503050406030204" pitchFamily="18" charset="0"/>
                                            </a:rPr>
                                            <m:t>𝑖</m:t>
                                          </m:r>
                                        </m:e>
                                      </m:d>
                                    </m:sup>
                                  </m:sSup>
                                </m:e>
                              </m:d>
                              <m:r>
                                <a:rPr lang="en-US" altLang="zh-CN" b="0" i="1" smtClean="0">
                                  <a:latin typeface="Cambria Math" panose="02040503050406030204" pitchFamily="18" charset="0"/>
                                </a:rPr>
                                <m:t> </m:t>
                              </m:r>
                            </m:e>
                          </m:d>
                        </m:e>
                        <m:sup>
                          <m:r>
                            <a:rPr lang="zh-CN" altLang="en-US" i="1">
                              <a:latin typeface="Cambria Math" panose="02040503050406030204" pitchFamily="18" charset="0"/>
                            </a:rPr>
                            <m:t>𝑇</m:t>
                          </m:r>
                        </m:sup>
                      </m:sSup>
                      <m:r>
                        <a:rPr lang="zh-CN" altLang="en-US" i="1">
                          <a:latin typeface="Cambria Math" panose="02040503050406030204" pitchFamily="18" charset="0"/>
                        </a:rPr>
                        <m:t>𝜙</m:t>
                      </m:r>
                      <m:d>
                        <m:dPr>
                          <m:ctrlPr>
                            <a:rPr lang="zh-CN" altLang="en-US" i="1">
                              <a:latin typeface="Cambria Math" panose="02040503050406030204" pitchFamily="18" charset="0"/>
                            </a:rPr>
                          </m:ctrlPr>
                        </m:dPr>
                        <m:e>
                          <m:r>
                            <a:rPr lang="en-US" altLang="zh-CN" b="0" i="1" smtClean="0">
                              <a:latin typeface="Cambria Math" panose="02040503050406030204" pitchFamily="18" charset="0"/>
                            </a:rPr>
                            <m:t>𝑥</m:t>
                          </m:r>
                        </m:e>
                      </m:d>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𝑏</m:t>
                          </m:r>
                        </m:e>
                        <m:sup>
                          <m:r>
                            <a:rPr lang="zh-CN" altLang="en-US" i="0">
                              <a:latin typeface="Cambria Math" panose="02040503050406030204" pitchFamily="18" charset="0"/>
                            </a:rPr>
                            <m:t>∗</m:t>
                          </m:r>
                        </m:sup>
                      </m:sSup>
                    </m:oMath>
                  </m:oMathPara>
                </a14:m>
                <a:endParaRPr lang="zh-CN" altLang="en-US" dirty="0"/>
              </a:p>
            </p:txBody>
          </p:sp>
        </mc:Choice>
        <mc:Fallback xmlns="">
          <p:sp>
            <p:nvSpPr>
              <p:cNvPr id="14" name="矩形 13">
                <a:extLst>
                  <a:ext uri="{FF2B5EF4-FFF2-40B4-BE49-F238E27FC236}">
                    <a16:creationId xmlns:a16="http://schemas.microsoft.com/office/drawing/2014/main" id="{98242394-9793-4CE8-9EE9-2C9C59DB022A}"/>
                  </a:ext>
                </a:extLst>
              </p:cNvPr>
              <p:cNvSpPr>
                <a:spLocks noRot="1" noChangeAspect="1" noMove="1" noResize="1" noEditPoints="1" noAdjustHandles="1" noChangeArrowheads="1" noChangeShapeType="1" noTextEdit="1"/>
              </p:cNvSpPr>
              <p:nvPr/>
            </p:nvSpPr>
            <p:spPr>
              <a:xfrm>
                <a:off x="4457778" y="2545515"/>
                <a:ext cx="4686222" cy="103887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DBC91BB0-F5ED-4AB9-9530-E918450D5483}"/>
                  </a:ext>
                </a:extLst>
              </p:cNvPr>
              <p:cNvSpPr/>
              <p:nvPr/>
            </p:nvSpPr>
            <p:spPr>
              <a:xfrm>
                <a:off x="5512703" y="3476442"/>
                <a:ext cx="2983702"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a:latin typeface="Cambria Math" panose="02040503050406030204" pitchFamily="18" charset="0"/>
                            </a:rPr>
                            <m:t>=1</m:t>
                          </m:r>
                        </m:sub>
                        <m:sup>
                          <m:r>
                            <a:rPr lang="zh-CN" altLang="en-US" i="1">
                              <a:latin typeface="Cambria Math" panose="02040503050406030204" pitchFamily="18" charset="0"/>
                            </a:rPr>
                            <m:t>𝑚</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𝑖</m:t>
                              </m:r>
                            </m:sub>
                          </m:sSub>
                        </m:e>
                      </m:nary>
                      <m:sSup>
                        <m:sSupPr>
                          <m:ctrlPr>
                            <a:rPr lang="zh-CN" altLang="en-US" i="1">
                              <a:latin typeface="Cambria Math" panose="02040503050406030204" pitchFamily="18" charset="0"/>
                            </a:rPr>
                          </m:ctrlPr>
                        </m:sSupPr>
                        <m:e>
                          <m:r>
                            <a:rPr lang="zh-CN" altLang="en-US" i="1">
                              <a:latin typeface="Cambria Math" panose="02040503050406030204" pitchFamily="18" charset="0"/>
                            </a:rPr>
                            <m:t>𝑦</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en-US" altLang="zh-CN" i="1">
                          <a:latin typeface="Cambria Math" panose="02040503050406030204" pitchFamily="18" charset="0"/>
                        </a:rPr>
                        <m:t>𝐾</m:t>
                      </m:r>
                      <m:d>
                        <m:dPr>
                          <m:ctrlPr>
                            <a:rPr lang="en-US" altLang="zh-CN" i="1">
                              <a:latin typeface="Cambria Math" panose="02040503050406030204" pitchFamily="18" charset="0"/>
                            </a:rPr>
                          </m:ctrlPr>
                        </m:dPr>
                        <m:e>
                          <m:sSup>
                            <m:sSupPr>
                              <m:ctrlPr>
                                <a:rPr lang="zh-CN" altLang="en-US" i="1">
                                  <a:latin typeface="Cambria Math" panose="02040503050406030204" pitchFamily="18" charset="0"/>
                                </a:rPr>
                              </m:ctrlPr>
                            </m:sSup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en-US" altLang="zh-CN" i="1">
                                  <a:latin typeface="Cambria Math" panose="02040503050406030204" pitchFamily="18" charset="0"/>
                                </a:rPr>
                                <m:t>,</m:t>
                              </m:r>
                              <m:r>
                                <a:rPr lang="zh-CN" altLang="en-US" i="1">
                                  <a:latin typeface="Cambria Math" panose="02040503050406030204" pitchFamily="18" charset="0"/>
                                </a:rPr>
                                <m:t>𝑥</m:t>
                              </m:r>
                            </m:e>
                            <m:sup>
                              <m:r>
                                <a:rPr lang="en-US" altLang="zh-CN" b="0" i="1" smtClean="0">
                                  <a:latin typeface="Cambria Math" panose="02040503050406030204" pitchFamily="18" charset="0"/>
                                </a:rPr>
                                <m:t> </m:t>
                              </m:r>
                            </m:sup>
                          </m:sSup>
                        </m:e>
                      </m:d>
                      <m:r>
                        <a:rPr lang="en-US" altLang="zh-CN" b="0" i="1" smtClean="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𝑏</m:t>
                          </m:r>
                        </m:e>
                        <m:sup>
                          <m:r>
                            <a:rPr lang="zh-CN" altLang="en-US">
                              <a:latin typeface="Cambria Math" panose="02040503050406030204" pitchFamily="18" charset="0"/>
                            </a:rPr>
                            <m:t>∗</m:t>
                          </m:r>
                        </m:sup>
                      </m:sSup>
                      <m:r>
                        <m:rPr>
                          <m:nor/>
                        </m:rPr>
                        <a:rPr lang="zh-CN" altLang="en-US" i="1">
                          <a:latin typeface="Cambria Math" panose="02040503050406030204" pitchFamily="18" charset="0"/>
                        </a:rPr>
                        <m:t> </m:t>
                      </m:r>
                    </m:oMath>
                  </m:oMathPara>
                </a14:m>
                <a:endParaRPr lang="zh-CN" altLang="en-US" dirty="0"/>
              </a:p>
            </p:txBody>
          </p:sp>
        </mc:Choice>
        <mc:Fallback xmlns="">
          <p:sp>
            <p:nvSpPr>
              <p:cNvPr id="15" name="矩形 14">
                <a:extLst>
                  <a:ext uri="{FF2B5EF4-FFF2-40B4-BE49-F238E27FC236}">
                    <a16:creationId xmlns:a16="http://schemas.microsoft.com/office/drawing/2014/main" id="{DBC91BB0-F5ED-4AB9-9530-E918450D5483}"/>
                  </a:ext>
                </a:extLst>
              </p:cNvPr>
              <p:cNvSpPr>
                <a:spLocks noRot="1" noChangeAspect="1" noMove="1" noResize="1" noEditPoints="1" noAdjustHandles="1" noChangeArrowheads="1" noChangeShapeType="1" noTextEdit="1"/>
              </p:cNvSpPr>
              <p:nvPr/>
            </p:nvSpPr>
            <p:spPr>
              <a:xfrm>
                <a:off x="5512703" y="3476442"/>
                <a:ext cx="2983702" cy="84856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A2D65C5A-0C64-4E41-81CE-DAB671E187D0}"/>
                  </a:ext>
                </a:extLst>
              </p:cNvPr>
              <p:cNvSpPr/>
              <p:nvPr/>
            </p:nvSpPr>
            <p:spPr>
              <a:xfrm>
                <a:off x="2890610" y="1295720"/>
                <a:ext cx="3362779" cy="464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𝐾</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𝑗</m:t>
                                  </m:r>
                                </m:e>
                              </m:d>
                            </m:sup>
                          </m:sSup>
                        </m:e>
                      </m:d>
                      <m:r>
                        <m:rPr>
                          <m:nor/>
                        </m:rPr>
                        <a:rPr lang="zh-CN" altLang="en-US" i="1">
                          <a:latin typeface="Cambria Math" panose="02040503050406030204" pitchFamily="18" charset="0"/>
                        </a:rPr>
                        <m:t> </m:t>
                      </m:r>
                      <m:r>
                        <a:rPr lang="zh-CN" altLang="en-US">
                          <a:latin typeface="Cambria Math" panose="02040503050406030204" pitchFamily="18" charset="0"/>
                        </a:rPr>
                        <m:t>=</m:t>
                      </m:r>
                      <m:r>
                        <a:rPr lang="zh-CN" altLang="en-US" i="1">
                          <a:latin typeface="Cambria Math" panose="02040503050406030204" pitchFamily="18" charset="0"/>
                        </a:rPr>
                        <m:t>𝜙</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d>
                        </m:e>
                        <m:sup>
                          <m:r>
                            <a:rPr lang="zh-CN" altLang="en-US" i="1">
                              <a:latin typeface="Cambria Math" panose="02040503050406030204" pitchFamily="18" charset="0"/>
                            </a:rPr>
                            <m:t>𝑇</m:t>
                          </m:r>
                        </m:sup>
                      </m:sSup>
                      <m:r>
                        <a:rPr lang="zh-CN" altLang="en-US" i="1">
                          <a:latin typeface="Cambria Math" panose="02040503050406030204" pitchFamily="18" charset="0"/>
                        </a:rPr>
                        <m:t>𝜙</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𝑗</m:t>
                                  </m:r>
                                </m:e>
                              </m:d>
                            </m:sup>
                          </m:sSup>
                        </m:e>
                      </m:d>
                    </m:oMath>
                  </m:oMathPara>
                </a14:m>
                <a:endParaRPr lang="zh-CN" altLang="en-US" dirty="0"/>
              </a:p>
            </p:txBody>
          </p:sp>
        </mc:Choice>
        <mc:Fallback xmlns="">
          <p:sp>
            <p:nvSpPr>
              <p:cNvPr id="16" name="矩形 15">
                <a:extLst>
                  <a:ext uri="{FF2B5EF4-FFF2-40B4-BE49-F238E27FC236}">
                    <a16:creationId xmlns:a16="http://schemas.microsoft.com/office/drawing/2014/main" id="{A2D65C5A-0C64-4E41-81CE-DAB671E187D0}"/>
                  </a:ext>
                </a:extLst>
              </p:cNvPr>
              <p:cNvSpPr>
                <a:spLocks noRot="1" noChangeAspect="1" noMove="1" noResize="1" noEditPoints="1" noAdjustHandles="1" noChangeArrowheads="1" noChangeShapeType="1" noTextEdit="1"/>
              </p:cNvSpPr>
              <p:nvPr/>
            </p:nvSpPr>
            <p:spPr>
              <a:xfrm>
                <a:off x="2890610" y="1295720"/>
                <a:ext cx="3362779" cy="464999"/>
              </a:xfrm>
              <a:prstGeom prst="rect">
                <a:avLst/>
              </a:prstGeom>
              <a:blipFill>
                <a:blip r:embed="rId9"/>
                <a:stretch>
                  <a:fillRect b="-7895"/>
                </a:stretch>
              </a:blipFill>
            </p:spPr>
            <p:txBody>
              <a:bodyPr/>
              <a:lstStyle/>
              <a:p>
                <a:r>
                  <a:rPr lang="zh-CN" altLang="en-US">
                    <a:noFill/>
                  </a:rPr>
                  <a:t> </a:t>
                </a:r>
              </a:p>
            </p:txBody>
          </p:sp>
        </mc:Fallback>
      </mc:AlternateContent>
      <p:sp>
        <p:nvSpPr>
          <p:cNvPr id="17" name="文本占位符 3">
            <a:extLst>
              <a:ext uri="{FF2B5EF4-FFF2-40B4-BE49-F238E27FC236}">
                <a16:creationId xmlns:a16="http://schemas.microsoft.com/office/drawing/2014/main" id="{BEABE9F1-1535-4346-8E8E-C9FC0441F2CD}"/>
              </a:ext>
            </a:extLst>
          </p:cNvPr>
          <p:cNvSpPr txBox="1">
            <a:spLocks/>
          </p:cNvSpPr>
          <p:nvPr/>
        </p:nvSpPr>
        <p:spPr>
          <a:xfrm>
            <a:off x="502443" y="1320769"/>
            <a:ext cx="1124971"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kumimoji="1"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核方法</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Tree>
    <p:extLst>
      <p:ext uri="{BB962C8B-B14F-4D97-AF65-F5344CB8AC3E}">
        <p14:creationId xmlns:p14="http://schemas.microsoft.com/office/powerpoint/2010/main" val="27305047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矩阵分解</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902605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矩阵分解（</a:t>
            </a:r>
            <a:r>
              <a:rPr lang="en-US" altLang="zh-CN" dirty="0"/>
              <a:t> Matrix Factorization </a:t>
            </a:r>
            <a:r>
              <a:rPr lang="zh-CN" altLang="en-US" dirty="0"/>
              <a: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45</a:t>
            </a:fld>
            <a:endParaRPr lang="zh-CN" altLang="en-US" dirty="0"/>
          </a:p>
        </p:txBody>
      </p:sp>
      <p:sp>
        <p:nvSpPr>
          <p:cNvPr id="5" name="页脚占位符 1">
            <a:extLst>
              <a:ext uri="{FF2B5EF4-FFF2-40B4-BE49-F238E27FC236}">
                <a16:creationId xmlns:a16="http://schemas.microsoft.com/office/drawing/2014/main" id="{FA02C4BD-4289-4362-B822-38C9D6369B44}"/>
              </a:ext>
            </a:extLst>
          </p:cNvPr>
          <p:cNvSpPr>
            <a:spLocks noGrp="1"/>
          </p:cNvSpPr>
          <p:nvPr>
            <p:ph type="ftr" sz="quarter" idx="11"/>
          </p:nvPr>
        </p:nvSpPr>
        <p:spPr>
          <a:xfrm>
            <a:off x="502443" y="6240464"/>
            <a:ext cx="5722188" cy="206381"/>
          </a:xfrm>
        </p:spPr>
        <p:txBody>
          <a:bodyPr/>
          <a:lstStyle/>
          <a:p>
            <a:r>
              <a:rPr lang="en-US" altLang="zh-CN" dirty="0" err="1"/>
              <a:t>Koren</a:t>
            </a:r>
            <a:r>
              <a:rPr lang="en-US" altLang="zh-CN" dirty="0"/>
              <a:t>, Yehuda, Robert Bell, and Chris </a:t>
            </a:r>
            <a:r>
              <a:rPr lang="en-US" altLang="zh-CN" dirty="0" err="1"/>
              <a:t>Volinsky</a:t>
            </a:r>
            <a:r>
              <a:rPr lang="en-US" altLang="zh-CN" dirty="0"/>
              <a:t>. "Matrix factorization techniques for recommender systems." Computer 42.8 (2009).</a:t>
            </a:r>
          </a:p>
        </p:txBody>
      </p:sp>
      <p:pic>
        <p:nvPicPr>
          <p:cNvPr id="6" name="Picture 11" descr="C:\Documents and Settings\tluu\Desktop\diagrams\new\new ubr2.png">
            <a:extLst>
              <a:ext uri="{FF2B5EF4-FFF2-40B4-BE49-F238E27FC236}">
                <a16:creationId xmlns:a16="http://schemas.microsoft.com/office/drawing/2014/main" id="{A50353CD-0ACE-4CC2-9318-360F64870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250" y="1470772"/>
            <a:ext cx="6401389" cy="2214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descr="C:\Documents and Settings\tluu\Desktop\diagrams\new\new ubr2.png">
            <a:extLst>
              <a:ext uri="{FF2B5EF4-FFF2-40B4-BE49-F238E27FC236}">
                <a16:creationId xmlns:a16="http://schemas.microsoft.com/office/drawing/2014/main" id="{98BB65A6-B4C1-40EC-AECF-BAEA459CF2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4242" r="88636"/>
          <a:stretch/>
        </p:blipFill>
        <p:spPr bwMode="auto">
          <a:xfrm>
            <a:off x="1402953" y="4972344"/>
            <a:ext cx="614594" cy="1043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C:\Documents and Settings\tluu\Desktop\diagrams\new\new ubr2.png">
            <a:extLst>
              <a:ext uri="{FF2B5EF4-FFF2-40B4-BE49-F238E27FC236}">
                <a16:creationId xmlns:a16="http://schemas.microsoft.com/office/drawing/2014/main" id="{3DE4F2EC-C666-410F-B576-E66170885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56" b="55561"/>
          <a:stretch/>
        </p:blipFill>
        <p:spPr bwMode="auto">
          <a:xfrm>
            <a:off x="3636997" y="3918314"/>
            <a:ext cx="5003368" cy="8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椭圆 8">
            <a:extLst>
              <a:ext uri="{FF2B5EF4-FFF2-40B4-BE49-F238E27FC236}">
                <a16:creationId xmlns:a16="http://schemas.microsoft.com/office/drawing/2014/main" id="{B586B22B-E574-4CE6-A4C9-A101A3CAD4EE}"/>
              </a:ext>
            </a:extLst>
          </p:cNvPr>
          <p:cNvSpPr/>
          <p:nvPr/>
        </p:nvSpPr>
        <p:spPr>
          <a:xfrm>
            <a:off x="2164159" y="502359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9">
            <a:extLst>
              <a:ext uri="{FF2B5EF4-FFF2-40B4-BE49-F238E27FC236}">
                <a16:creationId xmlns:a16="http://schemas.microsoft.com/office/drawing/2014/main" id="{466D37E0-70AB-4D33-A791-A8455EB10D04}"/>
              </a:ext>
            </a:extLst>
          </p:cNvPr>
          <p:cNvSpPr/>
          <p:nvPr/>
        </p:nvSpPr>
        <p:spPr>
          <a:xfrm>
            <a:off x="2354659" y="502359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椭圆 10">
            <a:extLst>
              <a:ext uri="{FF2B5EF4-FFF2-40B4-BE49-F238E27FC236}">
                <a16:creationId xmlns:a16="http://schemas.microsoft.com/office/drawing/2014/main" id="{B2B2B65A-2BC6-44A1-86A8-60F2BE21C0E1}"/>
              </a:ext>
            </a:extLst>
          </p:cNvPr>
          <p:cNvSpPr/>
          <p:nvPr/>
        </p:nvSpPr>
        <p:spPr>
          <a:xfrm>
            <a:off x="2545567" y="502359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椭圆 11">
            <a:extLst>
              <a:ext uri="{FF2B5EF4-FFF2-40B4-BE49-F238E27FC236}">
                <a16:creationId xmlns:a16="http://schemas.microsoft.com/office/drawing/2014/main" id="{399B76CE-1399-4E10-B3AC-B358DE78DB60}"/>
              </a:ext>
            </a:extLst>
          </p:cNvPr>
          <p:cNvSpPr/>
          <p:nvPr/>
        </p:nvSpPr>
        <p:spPr>
          <a:xfrm>
            <a:off x="2739525" y="502359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a:extLst>
              <a:ext uri="{FF2B5EF4-FFF2-40B4-BE49-F238E27FC236}">
                <a16:creationId xmlns:a16="http://schemas.microsoft.com/office/drawing/2014/main" id="{9658ED66-1053-4781-8AAD-71F7ABE6BB4C}"/>
              </a:ext>
            </a:extLst>
          </p:cNvPr>
          <p:cNvSpPr/>
          <p:nvPr/>
        </p:nvSpPr>
        <p:spPr>
          <a:xfrm>
            <a:off x="2933483" y="502359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椭圆 14">
            <a:extLst>
              <a:ext uri="{FF2B5EF4-FFF2-40B4-BE49-F238E27FC236}">
                <a16:creationId xmlns:a16="http://schemas.microsoft.com/office/drawing/2014/main" id="{599B5678-A55C-4B88-B228-1E0585C5FBCD}"/>
              </a:ext>
            </a:extLst>
          </p:cNvPr>
          <p:cNvSpPr/>
          <p:nvPr/>
        </p:nvSpPr>
        <p:spPr>
          <a:xfrm>
            <a:off x="2164159" y="528394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a:extLst>
              <a:ext uri="{FF2B5EF4-FFF2-40B4-BE49-F238E27FC236}">
                <a16:creationId xmlns:a16="http://schemas.microsoft.com/office/drawing/2014/main" id="{272FE4D2-22DD-4DE4-A16B-0B60985EA8AB}"/>
              </a:ext>
            </a:extLst>
          </p:cNvPr>
          <p:cNvSpPr/>
          <p:nvPr/>
        </p:nvSpPr>
        <p:spPr>
          <a:xfrm>
            <a:off x="2354659" y="528394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椭圆 16">
            <a:extLst>
              <a:ext uri="{FF2B5EF4-FFF2-40B4-BE49-F238E27FC236}">
                <a16:creationId xmlns:a16="http://schemas.microsoft.com/office/drawing/2014/main" id="{A00D99ED-96D4-474D-B628-33721885EF11}"/>
              </a:ext>
            </a:extLst>
          </p:cNvPr>
          <p:cNvSpPr/>
          <p:nvPr/>
        </p:nvSpPr>
        <p:spPr>
          <a:xfrm>
            <a:off x="2545567" y="528394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515B1E42-2BBA-4DAD-AEB2-01852259B37D}"/>
              </a:ext>
            </a:extLst>
          </p:cNvPr>
          <p:cNvSpPr/>
          <p:nvPr/>
        </p:nvSpPr>
        <p:spPr>
          <a:xfrm>
            <a:off x="2739525" y="528394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a:extLst>
              <a:ext uri="{FF2B5EF4-FFF2-40B4-BE49-F238E27FC236}">
                <a16:creationId xmlns:a16="http://schemas.microsoft.com/office/drawing/2014/main" id="{32F23CFC-FAED-46D3-97B0-475CCF336D19}"/>
              </a:ext>
            </a:extLst>
          </p:cNvPr>
          <p:cNvSpPr/>
          <p:nvPr/>
        </p:nvSpPr>
        <p:spPr>
          <a:xfrm>
            <a:off x="2933483" y="528394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3D6E5EFF-59F5-447F-A9CE-C53E14FACE14}"/>
              </a:ext>
            </a:extLst>
          </p:cNvPr>
          <p:cNvSpPr/>
          <p:nvPr/>
        </p:nvSpPr>
        <p:spPr>
          <a:xfrm>
            <a:off x="2164159" y="554209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椭圆 20">
            <a:extLst>
              <a:ext uri="{FF2B5EF4-FFF2-40B4-BE49-F238E27FC236}">
                <a16:creationId xmlns:a16="http://schemas.microsoft.com/office/drawing/2014/main" id="{09BBA390-8E9F-4E36-9777-EEC8E55FADD2}"/>
              </a:ext>
            </a:extLst>
          </p:cNvPr>
          <p:cNvSpPr/>
          <p:nvPr/>
        </p:nvSpPr>
        <p:spPr>
          <a:xfrm>
            <a:off x="2354659" y="554209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a:extLst>
              <a:ext uri="{FF2B5EF4-FFF2-40B4-BE49-F238E27FC236}">
                <a16:creationId xmlns:a16="http://schemas.microsoft.com/office/drawing/2014/main" id="{30FBAD44-6C40-4C07-B6F6-518913AF486F}"/>
              </a:ext>
            </a:extLst>
          </p:cNvPr>
          <p:cNvSpPr/>
          <p:nvPr/>
        </p:nvSpPr>
        <p:spPr>
          <a:xfrm>
            <a:off x="2545567" y="554209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22">
            <a:extLst>
              <a:ext uri="{FF2B5EF4-FFF2-40B4-BE49-F238E27FC236}">
                <a16:creationId xmlns:a16="http://schemas.microsoft.com/office/drawing/2014/main" id="{714E6880-2E70-4AE6-B6A3-8A67BDB1F018}"/>
              </a:ext>
            </a:extLst>
          </p:cNvPr>
          <p:cNvSpPr/>
          <p:nvPr/>
        </p:nvSpPr>
        <p:spPr>
          <a:xfrm>
            <a:off x="2739525" y="554209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a:extLst>
              <a:ext uri="{FF2B5EF4-FFF2-40B4-BE49-F238E27FC236}">
                <a16:creationId xmlns:a16="http://schemas.microsoft.com/office/drawing/2014/main" id="{8283B3F3-8615-469D-A594-50B1D4A36C3C}"/>
              </a:ext>
            </a:extLst>
          </p:cNvPr>
          <p:cNvSpPr/>
          <p:nvPr/>
        </p:nvSpPr>
        <p:spPr>
          <a:xfrm>
            <a:off x="2933483" y="554209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椭圆 24">
            <a:extLst>
              <a:ext uri="{FF2B5EF4-FFF2-40B4-BE49-F238E27FC236}">
                <a16:creationId xmlns:a16="http://schemas.microsoft.com/office/drawing/2014/main" id="{1434D357-5444-4477-8E2A-390DAC692E55}"/>
              </a:ext>
            </a:extLst>
          </p:cNvPr>
          <p:cNvSpPr/>
          <p:nvPr/>
        </p:nvSpPr>
        <p:spPr>
          <a:xfrm>
            <a:off x="2164159" y="580024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椭圆 25">
            <a:extLst>
              <a:ext uri="{FF2B5EF4-FFF2-40B4-BE49-F238E27FC236}">
                <a16:creationId xmlns:a16="http://schemas.microsoft.com/office/drawing/2014/main" id="{64823B0F-2013-4CAD-9222-F649DED28814}"/>
              </a:ext>
            </a:extLst>
          </p:cNvPr>
          <p:cNvSpPr/>
          <p:nvPr/>
        </p:nvSpPr>
        <p:spPr>
          <a:xfrm>
            <a:off x="2354659" y="580024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椭圆 26">
            <a:extLst>
              <a:ext uri="{FF2B5EF4-FFF2-40B4-BE49-F238E27FC236}">
                <a16:creationId xmlns:a16="http://schemas.microsoft.com/office/drawing/2014/main" id="{2C9C4803-2EEC-4470-885C-C5E59D6CA36E}"/>
              </a:ext>
            </a:extLst>
          </p:cNvPr>
          <p:cNvSpPr/>
          <p:nvPr/>
        </p:nvSpPr>
        <p:spPr>
          <a:xfrm>
            <a:off x="2545567" y="580024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a:extLst>
              <a:ext uri="{FF2B5EF4-FFF2-40B4-BE49-F238E27FC236}">
                <a16:creationId xmlns:a16="http://schemas.microsoft.com/office/drawing/2014/main" id="{4A074CFE-C62D-4B11-B023-9694579E844E}"/>
              </a:ext>
            </a:extLst>
          </p:cNvPr>
          <p:cNvSpPr/>
          <p:nvPr/>
        </p:nvSpPr>
        <p:spPr>
          <a:xfrm>
            <a:off x="2739525" y="580024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椭圆 28">
            <a:extLst>
              <a:ext uri="{FF2B5EF4-FFF2-40B4-BE49-F238E27FC236}">
                <a16:creationId xmlns:a16="http://schemas.microsoft.com/office/drawing/2014/main" id="{94E77D8B-C3C6-44DC-9B65-544EAD289BC6}"/>
              </a:ext>
            </a:extLst>
          </p:cNvPr>
          <p:cNvSpPr/>
          <p:nvPr/>
        </p:nvSpPr>
        <p:spPr>
          <a:xfrm>
            <a:off x="2933483" y="580024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椭圆 29">
            <a:extLst>
              <a:ext uri="{FF2B5EF4-FFF2-40B4-BE49-F238E27FC236}">
                <a16:creationId xmlns:a16="http://schemas.microsoft.com/office/drawing/2014/main" id="{23E66C01-5C63-4C9D-B820-A6242D5C32D0}"/>
              </a:ext>
            </a:extLst>
          </p:cNvPr>
          <p:cNvSpPr/>
          <p:nvPr/>
        </p:nvSpPr>
        <p:spPr>
          <a:xfrm>
            <a:off x="3127441" y="502359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椭圆 30">
            <a:extLst>
              <a:ext uri="{FF2B5EF4-FFF2-40B4-BE49-F238E27FC236}">
                <a16:creationId xmlns:a16="http://schemas.microsoft.com/office/drawing/2014/main" id="{566482F4-78D4-4BD7-8026-C43DBD8535B4}"/>
              </a:ext>
            </a:extLst>
          </p:cNvPr>
          <p:cNvSpPr/>
          <p:nvPr/>
        </p:nvSpPr>
        <p:spPr>
          <a:xfrm>
            <a:off x="3127441" y="528394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椭圆 31">
            <a:extLst>
              <a:ext uri="{FF2B5EF4-FFF2-40B4-BE49-F238E27FC236}">
                <a16:creationId xmlns:a16="http://schemas.microsoft.com/office/drawing/2014/main" id="{4A7B939A-6EC9-48E3-966F-73675B48690D}"/>
              </a:ext>
            </a:extLst>
          </p:cNvPr>
          <p:cNvSpPr/>
          <p:nvPr/>
        </p:nvSpPr>
        <p:spPr>
          <a:xfrm>
            <a:off x="3127441" y="554209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椭圆 32">
            <a:extLst>
              <a:ext uri="{FF2B5EF4-FFF2-40B4-BE49-F238E27FC236}">
                <a16:creationId xmlns:a16="http://schemas.microsoft.com/office/drawing/2014/main" id="{2DB20D5B-363D-4B26-B70D-5447FD14AC0A}"/>
              </a:ext>
            </a:extLst>
          </p:cNvPr>
          <p:cNvSpPr/>
          <p:nvPr/>
        </p:nvSpPr>
        <p:spPr>
          <a:xfrm>
            <a:off x="3127441" y="5800247"/>
            <a:ext cx="149044" cy="149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组合 33">
            <a:extLst>
              <a:ext uri="{FF2B5EF4-FFF2-40B4-BE49-F238E27FC236}">
                <a16:creationId xmlns:a16="http://schemas.microsoft.com/office/drawing/2014/main" id="{DBE01ABE-5E09-4A0C-9CB0-F319AF86AA10}"/>
              </a:ext>
            </a:extLst>
          </p:cNvPr>
          <p:cNvGrpSpPr/>
          <p:nvPr/>
        </p:nvGrpSpPr>
        <p:grpSpPr>
          <a:xfrm rot="5400000">
            <a:off x="3405065" y="5358469"/>
            <a:ext cx="1112326" cy="149044"/>
            <a:chOff x="3561261" y="5176747"/>
            <a:chExt cx="1112326" cy="149044"/>
          </a:xfrm>
        </p:grpSpPr>
        <p:sp>
          <p:nvSpPr>
            <p:cNvPr id="35" name="椭圆 34">
              <a:extLst>
                <a:ext uri="{FF2B5EF4-FFF2-40B4-BE49-F238E27FC236}">
                  <a16:creationId xmlns:a16="http://schemas.microsoft.com/office/drawing/2014/main" id="{1576A946-38A6-43E6-91F9-A41A3E6E2A08}"/>
                </a:ext>
              </a:extLst>
            </p:cNvPr>
            <p:cNvSpPr/>
            <p:nvPr/>
          </p:nvSpPr>
          <p:spPr>
            <a:xfrm>
              <a:off x="3561261"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椭圆 35">
              <a:extLst>
                <a:ext uri="{FF2B5EF4-FFF2-40B4-BE49-F238E27FC236}">
                  <a16:creationId xmlns:a16="http://schemas.microsoft.com/office/drawing/2014/main" id="{6B0F7FBA-0896-47C6-96B8-1D1869C46E12}"/>
                </a:ext>
              </a:extLst>
            </p:cNvPr>
            <p:cNvSpPr/>
            <p:nvPr/>
          </p:nvSpPr>
          <p:spPr>
            <a:xfrm>
              <a:off x="3751761"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7" name="椭圆 36">
              <a:extLst>
                <a:ext uri="{FF2B5EF4-FFF2-40B4-BE49-F238E27FC236}">
                  <a16:creationId xmlns:a16="http://schemas.microsoft.com/office/drawing/2014/main" id="{9702C4D9-D747-4247-B921-C2B07C534486}"/>
                </a:ext>
              </a:extLst>
            </p:cNvPr>
            <p:cNvSpPr/>
            <p:nvPr/>
          </p:nvSpPr>
          <p:spPr>
            <a:xfrm>
              <a:off x="3942669"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椭圆 37">
              <a:extLst>
                <a:ext uri="{FF2B5EF4-FFF2-40B4-BE49-F238E27FC236}">
                  <a16:creationId xmlns:a16="http://schemas.microsoft.com/office/drawing/2014/main" id="{85391968-A2A2-45C4-83F7-01AB30437C87}"/>
                </a:ext>
              </a:extLst>
            </p:cNvPr>
            <p:cNvSpPr/>
            <p:nvPr/>
          </p:nvSpPr>
          <p:spPr>
            <a:xfrm>
              <a:off x="4136627"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9" name="椭圆 38">
              <a:extLst>
                <a:ext uri="{FF2B5EF4-FFF2-40B4-BE49-F238E27FC236}">
                  <a16:creationId xmlns:a16="http://schemas.microsoft.com/office/drawing/2014/main" id="{642111A3-F88B-41D8-ADA3-8CF7669853A1}"/>
                </a:ext>
              </a:extLst>
            </p:cNvPr>
            <p:cNvSpPr/>
            <p:nvPr/>
          </p:nvSpPr>
          <p:spPr>
            <a:xfrm>
              <a:off x="4330585"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0" name="椭圆 39">
              <a:extLst>
                <a:ext uri="{FF2B5EF4-FFF2-40B4-BE49-F238E27FC236}">
                  <a16:creationId xmlns:a16="http://schemas.microsoft.com/office/drawing/2014/main" id="{E6328DB2-2108-48D2-9305-AB46BE32BA31}"/>
                </a:ext>
              </a:extLst>
            </p:cNvPr>
            <p:cNvSpPr/>
            <p:nvPr/>
          </p:nvSpPr>
          <p:spPr>
            <a:xfrm>
              <a:off x="4524543"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41" name="组合 40">
            <a:extLst>
              <a:ext uri="{FF2B5EF4-FFF2-40B4-BE49-F238E27FC236}">
                <a16:creationId xmlns:a16="http://schemas.microsoft.com/office/drawing/2014/main" id="{5BDECC4F-AF63-4598-B192-65F6538E2FD1}"/>
              </a:ext>
            </a:extLst>
          </p:cNvPr>
          <p:cNvGrpSpPr/>
          <p:nvPr/>
        </p:nvGrpSpPr>
        <p:grpSpPr>
          <a:xfrm rot="5400000">
            <a:off x="4047484" y="5358469"/>
            <a:ext cx="1112326" cy="149044"/>
            <a:chOff x="3561261" y="5176747"/>
            <a:chExt cx="1112326" cy="149044"/>
          </a:xfrm>
        </p:grpSpPr>
        <p:sp>
          <p:nvSpPr>
            <p:cNvPr id="42" name="椭圆 41">
              <a:extLst>
                <a:ext uri="{FF2B5EF4-FFF2-40B4-BE49-F238E27FC236}">
                  <a16:creationId xmlns:a16="http://schemas.microsoft.com/office/drawing/2014/main" id="{CFF5AB6C-FE56-4C74-AA64-12F58832262A}"/>
                </a:ext>
              </a:extLst>
            </p:cNvPr>
            <p:cNvSpPr/>
            <p:nvPr/>
          </p:nvSpPr>
          <p:spPr>
            <a:xfrm>
              <a:off x="3561261"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3" name="椭圆 42">
              <a:extLst>
                <a:ext uri="{FF2B5EF4-FFF2-40B4-BE49-F238E27FC236}">
                  <a16:creationId xmlns:a16="http://schemas.microsoft.com/office/drawing/2014/main" id="{698DC16A-2127-4577-AE27-D2FB0E34B138}"/>
                </a:ext>
              </a:extLst>
            </p:cNvPr>
            <p:cNvSpPr/>
            <p:nvPr/>
          </p:nvSpPr>
          <p:spPr>
            <a:xfrm>
              <a:off x="3751761"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4" name="椭圆 43">
              <a:extLst>
                <a:ext uri="{FF2B5EF4-FFF2-40B4-BE49-F238E27FC236}">
                  <a16:creationId xmlns:a16="http://schemas.microsoft.com/office/drawing/2014/main" id="{2F6CC310-AB5F-4B26-B990-CB09420AE4C9}"/>
                </a:ext>
              </a:extLst>
            </p:cNvPr>
            <p:cNvSpPr/>
            <p:nvPr/>
          </p:nvSpPr>
          <p:spPr>
            <a:xfrm>
              <a:off x="3942669"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5" name="椭圆 44">
              <a:extLst>
                <a:ext uri="{FF2B5EF4-FFF2-40B4-BE49-F238E27FC236}">
                  <a16:creationId xmlns:a16="http://schemas.microsoft.com/office/drawing/2014/main" id="{8401982D-5030-4736-93B9-9BC4D7264CAD}"/>
                </a:ext>
              </a:extLst>
            </p:cNvPr>
            <p:cNvSpPr/>
            <p:nvPr/>
          </p:nvSpPr>
          <p:spPr>
            <a:xfrm>
              <a:off x="4136627"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6" name="椭圆 45">
              <a:extLst>
                <a:ext uri="{FF2B5EF4-FFF2-40B4-BE49-F238E27FC236}">
                  <a16:creationId xmlns:a16="http://schemas.microsoft.com/office/drawing/2014/main" id="{8077D001-6CE2-49D8-B629-719E3806F05A}"/>
                </a:ext>
              </a:extLst>
            </p:cNvPr>
            <p:cNvSpPr/>
            <p:nvPr/>
          </p:nvSpPr>
          <p:spPr>
            <a:xfrm>
              <a:off x="4330585"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7" name="椭圆 46">
              <a:extLst>
                <a:ext uri="{FF2B5EF4-FFF2-40B4-BE49-F238E27FC236}">
                  <a16:creationId xmlns:a16="http://schemas.microsoft.com/office/drawing/2014/main" id="{CAB3ED10-6649-46A3-B2FB-29FC31C81CF1}"/>
                </a:ext>
              </a:extLst>
            </p:cNvPr>
            <p:cNvSpPr/>
            <p:nvPr/>
          </p:nvSpPr>
          <p:spPr>
            <a:xfrm>
              <a:off x="4524543"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48" name="组合 47">
            <a:extLst>
              <a:ext uri="{FF2B5EF4-FFF2-40B4-BE49-F238E27FC236}">
                <a16:creationId xmlns:a16="http://schemas.microsoft.com/office/drawing/2014/main" id="{04B615C1-54B6-4BC6-B460-920EA8C6B967}"/>
              </a:ext>
            </a:extLst>
          </p:cNvPr>
          <p:cNvGrpSpPr/>
          <p:nvPr/>
        </p:nvGrpSpPr>
        <p:grpSpPr>
          <a:xfrm rot="5400000">
            <a:off x="4664003" y="5358469"/>
            <a:ext cx="1112326" cy="149044"/>
            <a:chOff x="3561261" y="5176747"/>
            <a:chExt cx="1112326" cy="149044"/>
          </a:xfrm>
        </p:grpSpPr>
        <p:sp>
          <p:nvSpPr>
            <p:cNvPr id="49" name="椭圆 48">
              <a:extLst>
                <a:ext uri="{FF2B5EF4-FFF2-40B4-BE49-F238E27FC236}">
                  <a16:creationId xmlns:a16="http://schemas.microsoft.com/office/drawing/2014/main" id="{E59FD7E4-CC2B-440C-970D-F6598C0AD8C0}"/>
                </a:ext>
              </a:extLst>
            </p:cNvPr>
            <p:cNvSpPr/>
            <p:nvPr/>
          </p:nvSpPr>
          <p:spPr>
            <a:xfrm>
              <a:off x="3561261"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 name="椭圆 49">
              <a:extLst>
                <a:ext uri="{FF2B5EF4-FFF2-40B4-BE49-F238E27FC236}">
                  <a16:creationId xmlns:a16="http://schemas.microsoft.com/office/drawing/2014/main" id="{901EFA0E-20C5-41FE-BC6F-D5E3E5344A00}"/>
                </a:ext>
              </a:extLst>
            </p:cNvPr>
            <p:cNvSpPr/>
            <p:nvPr/>
          </p:nvSpPr>
          <p:spPr>
            <a:xfrm>
              <a:off x="3751761"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椭圆 50">
              <a:extLst>
                <a:ext uri="{FF2B5EF4-FFF2-40B4-BE49-F238E27FC236}">
                  <a16:creationId xmlns:a16="http://schemas.microsoft.com/office/drawing/2014/main" id="{D12ADE5A-1E74-4D1D-8ABB-4E4E756D2028}"/>
                </a:ext>
              </a:extLst>
            </p:cNvPr>
            <p:cNvSpPr/>
            <p:nvPr/>
          </p:nvSpPr>
          <p:spPr>
            <a:xfrm>
              <a:off x="3942669"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椭圆 51">
              <a:extLst>
                <a:ext uri="{FF2B5EF4-FFF2-40B4-BE49-F238E27FC236}">
                  <a16:creationId xmlns:a16="http://schemas.microsoft.com/office/drawing/2014/main" id="{0DAD8A0A-75F1-4C8F-86BF-1CA06562E182}"/>
                </a:ext>
              </a:extLst>
            </p:cNvPr>
            <p:cNvSpPr/>
            <p:nvPr/>
          </p:nvSpPr>
          <p:spPr>
            <a:xfrm>
              <a:off x="4136627"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椭圆 52">
              <a:extLst>
                <a:ext uri="{FF2B5EF4-FFF2-40B4-BE49-F238E27FC236}">
                  <a16:creationId xmlns:a16="http://schemas.microsoft.com/office/drawing/2014/main" id="{289A4AE2-C47F-48B5-B528-2B807A7FE9A5}"/>
                </a:ext>
              </a:extLst>
            </p:cNvPr>
            <p:cNvSpPr/>
            <p:nvPr/>
          </p:nvSpPr>
          <p:spPr>
            <a:xfrm>
              <a:off x="4330585"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椭圆 53">
              <a:extLst>
                <a:ext uri="{FF2B5EF4-FFF2-40B4-BE49-F238E27FC236}">
                  <a16:creationId xmlns:a16="http://schemas.microsoft.com/office/drawing/2014/main" id="{7AC0FC6A-0F9A-4B72-BC34-54F6F44BA3A0}"/>
                </a:ext>
              </a:extLst>
            </p:cNvPr>
            <p:cNvSpPr/>
            <p:nvPr/>
          </p:nvSpPr>
          <p:spPr>
            <a:xfrm>
              <a:off x="4524543"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55" name="组合 54">
            <a:extLst>
              <a:ext uri="{FF2B5EF4-FFF2-40B4-BE49-F238E27FC236}">
                <a16:creationId xmlns:a16="http://schemas.microsoft.com/office/drawing/2014/main" id="{9D3FE981-A282-4DB0-BF43-21E5FA785843}"/>
              </a:ext>
            </a:extLst>
          </p:cNvPr>
          <p:cNvGrpSpPr/>
          <p:nvPr/>
        </p:nvGrpSpPr>
        <p:grpSpPr>
          <a:xfrm rot="5400000">
            <a:off x="5297365" y="5358469"/>
            <a:ext cx="1112326" cy="149044"/>
            <a:chOff x="3561261" y="5176747"/>
            <a:chExt cx="1112326" cy="149044"/>
          </a:xfrm>
        </p:grpSpPr>
        <p:sp>
          <p:nvSpPr>
            <p:cNvPr id="56" name="椭圆 55">
              <a:extLst>
                <a:ext uri="{FF2B5EF4-FFF2-40B4-BE49-F238E27FC236}">
                  <a16:creationId xmlns:a16="http://schemas.microsoft.com/office/drawing/2014/main" id="{5F518171-7713-4CAE-96C5-75E772BFD1A1}"/>
                </a:ext>
              </a:extLst>
            </p:cNvPr>
            <p:cNvSpPr/>
            <p:nvPr/>
          </p:nvSpPr>
          <p:spPr>
            <a:xfrm>
              <a:off x="3561261"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7" name="椭圆 56">
              <a:extLst>
                <a:ext uri="{FF2B5EF4-FFF2-40B4-BE49-F238E27FC236}">
                  <a16:creationId xmlns:a16="http://schemas.microsoft.com/office/drawing/2014/main" id="{82AE64AB-0B69-4837-A52B-8857551DD0EA}"/>
                </a:ext>
              </a:extLst>
            </p:cNvPr>
            <p:cNvSpPr/>
            <p:nvPr/>
          </p:nvSpPr>
          <p:spPr>
            <a:xfrm>
              <a:off x="3751761"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8" name="椭圆 57">
              <a:extLst>
                <a:ext uri="{FF2B5EF4-FFF2-40B4-BE49-F238E27FC236}">
                  <a16:creationId xmlns:a16="http://schemas.microsoft.com/office/drawing/2014/main" id="{1DC9381F-8C12-419E-ADB6-C94141D08A63}"/>
                </a:ext>
              </a:extLst>
            </p:cNvPr>
            <p:cNvSpPr/>
            <p:nvPr/>
          </p:nvSpPr>
          <p:spPr>
            <a:xfrm>
              <a:off x="3942669"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9" name="椭圆 58">
              <a:extLst>
                <a:ext uri="{FF2B5EF4-FFF2-40B4-BE49-F238E27FC236}">
                  <a16:creationId xmlns:a16="http://schemas.microsoft.com/office/drawing/2014/main" id="{CED86C59-E6C5-4D52-9044-DE42026FDC8B}"/>
                </a:ext>
              </a:extLst>
            </p:cNvPr>
            <p:cNvSpPr/>
            <p:nvPr/>
          </p:nvSpPr>
          <p:spPr>
            <a:xfrm>
              <a:off x="4136627"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0" name="椭圆 59">
              <a:extLst>
                <a:ext uri="{FF2B5EF4-FFF2-40B4-BE49-F238E27FC236}">
                  <a16:creationId xmlns:a16="http://schemas.microsoft.com/office/drawing/2014/main" id="{796C8AD4-703E-4AD8-9B05-C048B8431A0E}"/>
                </a:ext>
              </a:extLst>
            </p:cNvPr>
            <p:cNvSpPr/>
            <p:nvPr/>
          </p:nvSpPr>
          <p:spPr>
            <a:xfrm>
              <a:off x="4330585"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1" name="椭圆 60">
              <a:extLst>
                <a:ext uri="{FF2B5EF4-FFF2-40B4-BE49-F238E27FC236}">
                  <a16:creationId xmlns:a16="http://schemas.microsoft.com/office/drawing/2014/main" id="{C004565D-FE26-4E2F-B4DB-2EAB9E1BB0D6}"/>
                </a:ext>
              </a:extLst>
            </p:cNvPr>
            <p:cNvSpPr/>
            <p:nvPr/>
          </p:nvSpPr>
          <p:spPr>
            <a:xfrm>
              <a:off x="4524543"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62" name="组合 61">
            <a:extLst>
              <a:ext uri="{FF2B5EF4-FFF2-40B4-BE49-F238E27FC236}">
                <a16:creationId xmlns:a16="http://schemas.microsoft.com/office/drawing/2014/main" id="{8B4705B8-C50B-4CF7-996A-0A75D97822FA}"/>
              </a:ext>
            </a:extLst>
          </p:cNvPr>
          <p:cNvGrpSpPr/>
          <p:nvPr/>
        </p:nvGrpSpPr>
        <p:grpSpPr>
          <a:xfrm rot="5400000">
            <a:off x="5939784" y="5358469"/>
            <a:ext cx="1112326" cy="149044"/>
            <a:chOff x="3561261" y="5176747"/>
            <a:chExt cx="1112326" cy="149044"/>
          </a:xfrm>
        </p:grpSpPr>
        <p:sp>
          <p:nvSpPr>
            <p:cNvPr id="63" name="椭圆 62">
              <a:extLst>
                <a:ext uri="{FF2B5EF4-FFF2-40B4-BE49-F238E27FC236}">
                  <a16:creationId xmlns:a16="http://schemas.microsoft.com/office/drawing/2014/main" id="{AB29ADE7-4103-4CCD-9126-246DA8513BBF}"/>
                </a:ext>
              </a:extLst>
            </p:cNvPr>
            <p:cNvSpPr/>
            <p:nvPr/>
          </p:nvSpPr>
          <p:spPr>
            <a:xfrm>
              <a:off x="3561261"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4" name="椭圆 63">
              <a:extLst>
                <a:ext uri="{FF2B5EF4-FFF2-40B4-BE49-F238E27FC236}">
                  <a16:creationId xmlns:a16="http://schemas.microsoft.com/office/drawing/2014/main" id="{5FDEB20F-8C9F-4FAD-9049-08B5363E65A3}"/>
                </a:ext>
              </a:extLst>
            </p:cNvPr>
            <p:cNvSpPr/>
            <p:nvPr/>
          </p:nvSpPr>
          <p:spPr>
            <a:xfrm>
              <a:off x="3751761"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5" name="椭圆 64">
              <a:extLst>
                <a:ext uri="{FF2B5EF4-FFF2-40B4-BE49-F238E27FC236}">
                  <a16:creationId xmlns:a16="http://schemas.microsoft.com/office/drawing/2014/main" id="{60142C0F-23D9-4EC8-AF45-19ECBFB51095}"/>
                </a:ext>
              </a:extLst>
            </p:cNvPr>
            <p:cNvSpPr/>
            <p:nvPr/>
          </p:nvSpPr>
          <p:spPr>
            <a:xfrm>
              <a:off x="3942669"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6" name="椭圆 65">
              <a:extLst>
                <a:ext uri="{FF2B5EF4-FFF2-40B4-BE49-F238E27FC236}">
                  <a16:creationId xmlns:a16="http://schemas.microsoft.com/office/drawing/2014/main" id="{4D97C272-A877-46A2-9B81-EBAF346053D7}"/>
                </a:ext>
              </a:extLst>
            </p:cNvPr>
            <p:cNvSpPr/>
            <p:nvPr/>
          </p:nvSpPr>
          <p:spPr>
            <a:xfrm>
              <a:off x="4136627"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7" name="椭圆 66">
              <a:extLst>
                <a:ext uri="{FF2B5EF4-FFF2-40B4-BE49-F238E27FC236}">
                  <a16:creationId xmlns:a16="http://schemas.microsoft.com/office/drawing/2014/main" id="{7CCEFDE5-395C-4259-842F-E916C19B80A4}"/>
                </a:ext>
              </a:extLst>
            </p:cNvPr>
            <p:cNvSpPr/>
            <p:nvPr/>
          </p:nvSpPr>
          <p:spPr>
            <a:xfrm>
              <a:off x="4330585"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8" name="椭圆 67">
              <a:extLst>
                <a:ext uri="{FF2B5EF4-FFF2-40B4-BE49-F238E27FC236}">
                  <a16:creationId xmlns:a16="http://schemas.microsoft.com/office/drawing/2014/main" id="{48FA5C53-6BBF-41AC-ACDA-975CFD477517}"/>
                </a:ext>
              </a:extLst>
            </p:cNvPr>
            <p:cNvSpPr/>
            <p:nvPr/>
          </p:nvSpPr>
          <p:spPr>
            <a:xfrm>
              <a:off x="4524543"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69" name="组合 68">
            <a:extLst>
              <a:ext uri="{FF2B5EF4-FFF2-40B4-BE49-F238E27FC236}">
                <a16:creationId xmlns:a16="http://schemas.microsoft.com/office/drawing/2014/main" id="{34FEA6FD-114F-45E6-A77E-473518F1D724}"/>
              </a:ext>
            </a:extLst>
          </p:cNvPr>
          <p:cNvGrpSpPr/>
          <p:nvPr/>
        </p:nvGrpSpPr>
        <p:grpSpPr>
          <a:xfrm rot="5400000">
            <a:off x="6556303" y="5358469"/>
            <a:ext cx="1112326" cy="149044"/>
            <a:chOff x="3561261" y="5176747"/>
            <a:chExt cx="1112326" cy="149044"/>
          </a:xfrm>
        </p:grpSpPr>
        <p:sp>
          <p:nvSpPr>
            <p:cNvPr id="70" name="椭圆 69">
              <a:extLst>
                <a:ext uri="{FF2B5EF4-FFF2-40B4-BE49-F238E27FC236}">
                  <a16:creationId xmlns:a16="http://schemas.microsoft.com/office/drawing/2014/main" id="{C8644AA8-BBB4-415F-9973-7BC3AB5C9BC5}"/>
                </a:ext>
              </a:extLst>
            </p:cNvPr>
            <p:cNvSpPr/>
            <p:nvPr/>
          </p:nvSpPr>
          <p:spPr>
            <a:xfrm>
              <a:off x="3561261"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1" name="椭圆 70">
              <a:extLst>
                <a:ext uri="{FF2B5EF4-FFF2-40B4-BE49-F238E27FC236}">
                  <a16:creationId xmlns:a16="http://schemas.microsoft.com/office/drawing/2014/main" id="{5DD8708F-9DE7-4F5A-9A9C-BF26A9D7084C}"/>
                </a:ext>
              </a:extLst>
            </p:cNvPr>
            <p:cNvSpPr/>
            <p:nvPr/>
          </p:nvSpPr>
          <p:spPr>
            <a:xfrm>
              <a:off x="3751761"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2" name="椭圆 71">
              <a:extLst>
                <a:ext uri="{FF2B5EF4-FFF2-40B4-BE49-F238E27FC236}">
                  <a16:creationId xmlns:a16="http://schemas.microsoft.com/office/drawing/2014/main" id="{158FAB2B-DE62-42EA-B28A-329754FFFEB8}"/>
                </a:ext>
              </a:extLst>
            </p:cNvPr>
            <p:cNvSpPr/>
            <p:nvPr/>
          </p:nvSpPr>
          <p:spPr>
            <a:xfrm>
              <a:off x="3942669"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3" name="椭圆 72">
              <a:extLst>
                <a:ext uri="{FF2B5EF4-FFF2-40B4-BE49-F238E27FC236}">
                  <a16:creationId xmlns:a16="http://schemas.microsoft.com/office/drawing/2014/main" id="{FD077A73-50FF-4B01-B3F1-3C43990AF802}"/>
                </a:ext>
              </a:extLst>
            </p:cNvPr>
            <p:cNvSpPr/>
            <p:nvPr/>
          </p:nvSpPr>
          <p:spPr>
            <a:xfrm>
              <a:off x="4136627"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4" name="椭圆 73">
              <a:extLst>
                <a:ext uri="{FF2B5EF4-FFF2-40B4-BE49-F238E27FC236}">
                  <a16:creationId xmlns:a16="http://schemas.microsoft.com/office/drawing/2014/main" id="{356A6BE4-1787-4D3C-8AE8-4E5C6ECFE9C8}"/>
                </a:ext>
              </a:extLst>
            </p:cNvPr>
            <p:cNvSpPr/>
            <p:nvPr/>
          </p:nvSpPr>
          <p:spPr>
            <a:xfrm>
              <a:off x="4330585"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5" name="椭圆 74">
              <a:extLst>
                <a:ext uri="{FF2B5EF4-FFF2-40B4-BE49-F238E27FC236}">
                  <a16:creationId xmlns:a16="http://schemas.microsoft.com/office/drawing/2014/main" id="{F706FE86-3E35-4FD9-AC3D-41874348E3C9}"/>
                </a:ext>
              </a:extLst>
            </p:cNvPr>
            <p:cNvSpPr/>
            <p:nvPr/>
          </p:nvSpPr>
          <p:spPr>
            <a:xfrm>
              <a:off x="4524543"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76" name="组合 75">
            <a:extLst>
              <a:ext uri="{FF2B5EF4-FFF2-40B4-BE49-F238E27FC236}">
                <a16:creationId xmlns:a16="http://schemas.microsoft.com/office/drawing/2014/main" id="{5BD676E5-8ABC-4519-A080-C4A41C140F4B}"/>
              </a:ext>
            </a:extLst>
          </p:cNvPr>
          <p:cNvGrpSpPr/>
          <p:nvPr/>
        </p:nvGrpSpPr>
        <p:grpSpPr>
          <a:xfrm rot="5400000">
            <a:off x="7173657" y="5358469"/>
            <a:ext cx="1112326" cy="149044"/>
            <a:chOff x="3561261" y="5176747"/>
            <a:chExt cx="1112326" cy="149044"/>
          </a:xfrm>
        </p:grpSpPr>
        <p:sp>
          <p:nvSpPr>
            <p:cNvPr id="77" name="椭圆 76">
              <a:extLst>
                <a:ext uri="{FF2B5EF4-FFF2-40B4-BE49-F238E27FC236}">
                  <a16:creationId xmlns:a16="http://schemas.microsoft.com/office/drawing/2014/main" id="{0C35E54D-514F-4DFE-A862-017C462F1050}"/>
                </a:ext>
              </a:extLst>
            </p:cNvPr>
            <p:cNvSpPr/>
            <p:nvPr/>
          </p:nvSpPr>
          <p:spPr>
            <a:xfrm>
              <a:off x="3561261"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8" name="椭圆 77">
              <a:extLst>
                <a:ext uri="{FF2B5EF4-FFF2-40B4-BE49-F238E27FC236}">
                  <a16:creationId xmlns:a16="http://schemas.microsoft.com/office/drawing/2014/main" id="{0F94C58D-6595-48D3-8548-644E70251A6E}"/>
                </a:ext>
              </a:extLst>
            </p:cNvPr>
            <p:cNvSpPr/>
            <p:nvPr/>
          </p:nvSpPr>
          <p:spPr>
            <a:xfrm>
              <a:off x="3751761"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9" name="椭圆 78">
              <a:extLst>
                <a:ext uri="{FF2B5EF4-FFF2-40B4-BE49-F238E27FC236}">
                  <a16:creationId xmlns:a16="http://schemas.microsoft.com/office/drawing/2014/main" id="{290FACD9-D73F-4C75-89A1-E689D9F9117F}"/>
                </a:ext>
              </a:extLst>
            </p:cNvPr>
            <p:cNvSpPr/>
            <p:nvPr/>
          </p:nvSpPr>
          <p:spPr>
            <a:xfrm>
              <a:off x="3942669"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0" name="椭圆 79">
              <a:extLst>
                <a:ext uri="{FF2B5EF4-FFF2-40B4-BE49-F238E27FC236}">
                  <a16:creationId xmlns:a16="http://schemas.microsoft.com/office/drawing/2014/main" id="{3EB3A44E-4613-41F7-982A-C7D011E1B2CF}"/>
                </a:ext>
              </a:extLst>
            </p:cNvPr>
            <p:cNvSpPr/>
            <p:nvPr/>
          </p:nvSpPr>
          <p:spPr>
            <a:xfrm>
              <a:off x="4136627"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1" name="椭圆 80">
              <a:extLst>
                <a:ext uri="{FF2B5EF4-FFF2-40B4-BE49-F238E27FC236}">
                  <a16:creationId xmlns:a16="http://schemas.microsoft.com/office/drawing/2014/main" id="{C6CE76F2-B367-4FA1-A6BC-4CC6442CC670}"/>
                </a:ext>
              </a:extLst>
            </p:cNvPr>
            <p:cNvSpPr/>
            <p:nvPr/>
          </p:nvSpPr>
          <p:spPr>
            <a:xfrm>
              <a:off x="4330585"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2" name="椭圆 81">
              <a:extLst>
                <a:ext uri="{FF2B5EF4-FFF2-40B4-BE49-F238E27FC236}">
                  <a16:creationId xmlns:a16="http://schemas.microsoft.com/office/drawing/2014/main" id="{42FC7676-F360-4328-B2F7-F2E453468459}"/>
                </a:ext>
              </a:extLst>
            </p:cNvPr>
            <p:cNvSpPr/>
            <p:nvPr/>
          </p:nvSpPr>
          <p:spPr>
            <a:xfrm>
              <a:off x="4524543"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83" name="组合 82">
            <a:extLst>
              <a:ext uri="{FF2B5EF4-FFF2-40B4-BE49-F238E27FC236}">
                <a16:creationId xmlns:a16="http://schemas.microsoft.com/office/drawing/2014/main" id="{2D45B5F8-B016-4438-950A-72CB11B33FAE}"/>
              </a:ext>
            </a:extLst>
          </p:cNvPr>
          <p:cNvGrpSpPr/>
          <p:nvPr/>
        </p:nvGrpSpPr>
        <p:grpSpPr>
          <a:xfrm rot="5400000">
            <a:off x="7790176" y="5358469"/>
            <a:ext cx="1112326" cy="149044"/>
            <a:chOff x="3561261" y="5176747"/>
            <a:chExt cx="1112326" cy="149044"/>
          </a:xfrm>
        </p:grpSpPr>
        <p:sp>
          <p:nvSpPr>
            <p:cNvPr id="84" name="椭圆 83">
              <a:extLst>
                <a:ext uri="{FF2B5EF4-FFF2-40B4-BE49-F238E27FC236}">
                  <a16:creationId xmlns:a16="http://schemas.microsoft.com/office/drawing/2014/main" id="{231575D4-BD02-4553-8A09-7E2F4D059266}"/>
                </a:ext>
              </a:extLst>
            </p:cNvPr>
            <p:cNvSpPr/>
            <p:nvPr/>
          </p:nvSpPr>
          <p:spPr>
            <a:xfrm>
              <a:off x="3561261"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5" name="椭圆 84">
              <a:extLst>
                <a:ext uri="{FF2B5EF4-FFF2-40B4-BE49-F238E27FC236}">
                  <a16:creationId xmlns:a16="http://schemas.microsoft.com/office/drawing/2014/main" id="{E96D8010-BBE7-4E8F-A453-399AC9979462}"/>
                </a:ext>
              </a:extLst>
            </p:cNvPr>
            <p:cNvSpPr/>
            <p:nvPr/>
          </p:nvSpPr>
          <p:spPr>
            <a:xfrm>
              <a:off x="3751761"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6" name="椭圆 85">
              <a:extLst>
                <a:ext uri="{FF2B5EF4-FFF2-40B4-BE49-F238E27FC236}">
                  <a16:creationId xmlns:a16="http://schemas.microsoft.com/office/drawing/2014/main" id="{40370966-8ED1-4151-99BF-724DAD2A6CFF}"/>
                </a:ext>
              </a:extLst>
            </p:cNvPr>
            <p:cNvSpPr/>
            <p:nvPr/>
          </p:nvSpPr>
          <p:spPr>
            <a:xfrm>
              <a:off x="3942669"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7" name="椭圆 86">
              <a:extLst>
                <a:ext uri="{FF2B5EF4-FFF2-40B4-BE49-F238E27FC236}">
                  <a16:creationId xmlns:a16="http://schemas.microsoft.com/office/drawing/2014/main" id="{0A772D3E-9D96-4480-A8BF-94D3DFA8B0D5}"/>
                </a:ext>
              </a:extLst>
            </p:cNvPr>
            <p:cNvSpPr/>
            <p:nvPr/>
          </p:nvSpPr>
          <p:spPr>
            <a:xfrm>
              <a:off x="4136627"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8" name="椭圆 87">
              <a:extLst>
                <a:ext uri="{FF2B5EF4-FFF2-40B4-BE49-F238E27FC236}">
                  <a16:creationId xmlns:a16="http://schemas.microsoft.com/office/drawing/2014/main" id="{DF089922-080D-4DA4-A7FC-4DB961846FE7}"/>
                </a:ext>
              </a:extLst>
            </p:cNvPr>
            <p:cNvSpPr/>
            <p:nvPr/>
          </p:nvSpPr>
          <p:spPr>
            <a:xfrm>
              <a:off x="4330585"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9" name="椭圆 88">
              <a:extLst>
                <a:ext uri="{FF2B5EF4-FFF2-40B4-BE49-F238E27FC236}">
                  <a16:creationId xmlns:a16="http://schemas.microsoft.com/office/drawing/2014/main" id="{A96DAEC7-F718-4C01-A842-7859D96DB76C}"/>
                </a:ext>
              </a:extLst>
            </p:cNvPr>
            <p:cNvSpPr/>
            <p:nvPr/>
          </p:nvSpPr>
          <p:spPr>
            <a:xfrm>
              <a:off x="4524543" y="5176747"/>
              <a:ext cx="149044" cy="149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E23CE930-E1FA-4774-A444-33818931667E}"/>
                  </a:ext>
                </a:extLst>
              </p:cNvPr>
              <p:cNvSpPr txBox="1"/>
              <p:nvPr/>
            </p:nvSpPr>
            <p:spPr>
              <a:xfrm>
                <a:off x="531633" y="5221361"/>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sz="2400" dirty="0"/>
              </a:p>
            </p:txBody>
          </p:sp>
        </mc:Choice>
        <mc:Fallback xmlns="">
          <p:sp>
            <p:nvSpPr>
              <p:cNvPr id="92" name="文本框 91">
                <a:extLst>
                  <a:ext uri="{FF2B5EF4-FFF2-40B4-BE49-F238E27FC236}">
                    <a16:creationId xmlns:a16="http://schemas.microsoft.com/office/drawing/2014/main" id="{E23CE930-E1FA-4774-A444-33818931667E}"/>
                  </a:ext>
                </a:extLst>
              </p:cNvPr>
              <p:cNvSpPr txBox="1">
                <a:spLocks noRot="1" noChangeAspect="1" noMove="1" noResize="1" noEditPoints="1" noAdjustHandles="1" noChangeArrowheads="1" noChangeShapeType="1" noTextEdit="1"/>
              </p:cNvSpPr>
              <p:nvPr/>
            </p:nvSpPr>
            <p:spPr>
              <a:xfrm>
                <a:off x="531633" y="5221361"/>
                <a:ext cx="498855"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5EE2ACA7-1645-4A63-9D5D-92EB05D6900E}"/>
                  </a:ext>
                </a:extLst>
              </p:cNvPr>
              <p:cNvSpPr txBox="1"/>
              <p:nvPr/>
            </p:nvSpPr>
            <p:spPr>
              <a:xfrm flipH="1" flipV="1">
                <a:off x="3436326" y="5199481"/>
                <a:ext cx="324477" cy="4670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m:t>
                      </m:r>
                    </m:oMath>
                  </m:oMathPara>
                </a14:m>
                <a:endParaRPr lang="zh-CN" altLang="en-US" sz="2400" b="1" dirty="0"/>
              </a:p>
            </p:txBody>
          </p:sp>
        </mc:Choice>
        <mc:Fallback xmlns="">
          <p:sp>
            <p:nvSpPr>
              <p:cNvPr id="93" name="文本框 92">
                <a:extLst>
                  <a:ext uri="{FF2B5EF4-FFF2-40B4-BE49-F238E27FC236}">
                    <a16:creationId xmlns:a16="http://schemas.microsoft.com/office/drawing/2014/main" id="{5EE2ACA7-1645-4A63-9D5D-92EB05D6900E}"/>
                  </a:ext>
                </a:extLst>
              </p:cNvPr>
              <p:cNvSpPr txBox="1">
                <a:spLocks noRot="1" noChangeAspect="1" noMove="1" noResize="1" noEditPoints="1" noAdjustHandles="1" noChangeArrowheads="1" noChangeShapeType="1" noTextEdit="1"/>
              </p:cNvSpPr>
              <p:nvPr/>
            </p:nvSpPr>
            <p:spPr>
              <a:xfrm flipH="1" flipV="1">
                <a:off x="3436326" y="5199481"/>
                <a:ext cx="324477" cy="4670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0826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矩阵分解（</a:t>
            </a:r>
            <a:r>
              <a:rPr lang="en-US" altLang="zh-CN" dirty="0"/>
              <a:t> Matrix Factorization </a:t>
            </a:r>
            <a:r>
              <a:rPr lang="zh-CN" altLang="en-US" dirty="0"/>
              <a: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46</a:t>
            </a:fld>
            <a:endParaRPr lang="zh-CN" altLang="en-US" dirty="0"/>
          </a:p>
        </p:txBody>
      </p:sp>
      <p:graphicFrame>
        <p:nvGraphicFramePr>
          <p:cNvPr id="92" name="Group 3">
            <a:extLst>
              <a:ext uri="{FF2B5EF4-FFF2-40B4-BE49-F238E27FC236}">
                <a16:creationId xmlns:a16="http://schemas.microsoft.com/office/drawing/2014/main" id="{1198624F-0053-4138-9F68-C1F52E722C82}"/>
              </a:ext>
            </a:extLst>
          </p:cNvPr>
          <p:cNvGraphicFramePr>
            <a:graphicFrameLocks noGrp="1"/>
          </p:cNvGraphicFramePr>
          <p:nvPr/>
        </p:nvGraphicFramePr>
        <p:xfrm>
          <a:off x="3178175" y="1910270"/>
          <a:ext cx="2628900" cy="1819278"/>
        </p:xfrm>
        <a:graphic>
          <a:graphicData uri="http://schemas.openxmlformats.org/drawingml/2006/table">
            <a:tbl>
              <a:tblPr rtl="1"/>
              <a:tblGrid>
                <a:gridCol w="219075">
                  <a:extLst>
                    <a:ext uri="{9D8B030D-6E8A-4147-A177-3AD203B41FA5}">
                      <a16:colId xmlns:a16="http://schemas.microsoft.com/office/drawing/2014/main" val="20000"/>
                    </a:ext>
                  </a:extLst>
                </a:gridCol>
                <a:gridCol w="219075">
                  <a:extLst>
                    <a:ext uri="{9D8B030D-6E8A-4147-A177-3AD203B41FA5}">
                      <a16:colId xmlns:a16="http://schemas.microsoft.com/office/drawing/2014/main" val="20001"/>
                    </a:ext>
                  </a:extLst>
                </a:gridCol>
                <a:gridCol w="219075">
                  <a:extLst>
                    <a:ext uri="{9D8B030D-6E8A-4147-A177-3AD203B41FA5}">
                      <a16:colId xmlns:a16="http://schemas.microsoft.com/office/drawing/2014/main" val="20002"/>
                    </a:ext>
                  </a:extLst>
                </a:gridCol>
                <a:gridCol w="219075">
                  <a:extLst>
                    <a:ext uri="{9D8B030D-6E8A-4147-A177-3AD203B41FA5}">
                      <a16:colId xmlns:a16="http://schemas.microsoft.com/office/drawing/2014/main" val="20003"/>
                    </a:ext>
                  </a:extLst>
                </a:gridCol>
                <a:gridCol w="219075">
                  <a:extLst>
                    <a:ext uri="{9D8B030D-6E8A-4147-A177-3AD203B41FA5}">
                      <a16:colId xmlns:a16="http://schemas.microsoft.com/office/drawing/2014/main" val="20004"/>
                    </a:ext>
                  </a:extLst>
                </a:gridCol>
                <a:gridCol w="219075">
                  <a:extLst>
                    <a:ext uri="{9D8B030D-6E8A-4147-A177-3AD203B41FA5}">
                      <a16:colId xmlns:a16="http://schemas.microsoft.com/office/drawing/2014/main" val="20005"/>
                    </a:ext>
                  </a:extLst>
                </a:gridCol>
                <a:gridCol w="219075">
                  <a:extLst>
                    <a:ext uri="{9D8B030D-6E8A-4147-A177-3AD203B41FA5}">
                      <a16:colId xmlns:a16="http://schemas.microsoft.com/office/drawing/2014/main" val="20006"/>
                    </a:ext>
                  </a:extLst>
                </a:gridCol>
                <a:gridCol w="219075">
                  <a:extLst>
                    <a:ext uri="{9D8B030D-6E8A-4147-A177-3AD203B41FA5}">
                      <a16:colId xmlns:a16="http://schemas.microsoft.com/office/drawing/2014/main" val="20007"/>
                    </a:ext>
                  </a:extLst>
                </a:gridCol>
                <a:gridCol w="219075">
                  <a:extLst>
                    <a:ext uri="{9D8B030D-6E8A-4147-A177-3AD203B41FA5}">
                      <a16:colId xmlns:a16="http://schemas.microsoft.com/office/drawing/2014/main" val="20008"/>
                    </a:ext>
                  </a:extLst>
                </a:gridCol>
                <a:gridCol w="219075">
                  <a:extLst>
                    <a:ext uri="{9D8B030D-6E8A-4147-A177-3AD203B41FA5}">
                      <a16:colId xmlns:a16="http://schemas.microsoft.com/office/drawing/2014/main" val="20009"/>
                    </a:ext>
                  </a:extLst>
                </a:gridCol>
                <a:gridCol w="219075">
                  <a:extLst>
                    <a:ext uri="{9D8B030D-6E8A-4147-A177-3AD203B41FA5}">
                      <a16:colId xmlns:a16="http://schemas.microsoft.com/office/drawing/2014/main" val="20010"/>
                    </a:ext>
                  </a:extLst>
                </a:gridCol>
                <a:gridCol w="219075">
                  <a:extLst>
                    <a:ext uri="{9D8B030D-6E8A-4147-A177-3AD203B41FA5}">
                      <a16:colId xmlns:a16="http://schemas.microsoft.com/office/drawing/2014/main" val="20011"/>
                    </a:ext>
                  </a:extLst>
                </a:gridCol>
              </a:tblGrid>
              <a:tr h="30321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bg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extLst>
                  <a:ext uri="{0D108BD9-81ED-4DB2-BD59-A6C34878D82A}">
                    <a16:rowId xmlns:a16="http://schemas.microsoft.com/office/drawing/2014/main" val="10000"/>
                  </a:ext>
                </a:extLst>
              </a:tr>
              <a:tr h="30321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e-IL"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4</a:t>
                      </a: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321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extLst>
                  <a:ext uri="{0D108BD9-81ED-4DB2-BD59-A6C34878D82A}">
                    <a16:rowId xmlns:a16="http://schemas.microsoft.com/office/drawing/2014/main" val="10002"/>
                  </a:ext>
                </a:extLst>
              </a:tr>
              <a:tr h="30321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321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321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extLst>
                  <a:ext uri="{0D108BD9-81ED-4DB2-BD59-A6C34878D82A}">
                    <a16:rowId xmlns:a16="http://schemas.microsoft.com/office/drawing/2014/main" val="10005"/>
                  </a:ext>
                </a:extLst>
              </a:tr>
            </a:tbl>
          </a:graphicData>
        </a:graphic>
      </p:graphicFrame>
      <p:graphicFrame>
        <p:nvGraphicFramePr>
          <p:cNvPr id="93" name="Group 97">
            <a:extLst>
              <a:ext uri="{FF2B5EF4-FFF2-40B4-BE49-F238E27FC236}">
                <a16:creationId xmlns:a16="http://schemas.microsoft.com/office/drawing/2014/main" id="{1E49BD28-2197-43FB-A4E0-82EB145230C7}"/>
              </a:ext>
            </a:extLst>
          </p:cNvPr>
          <p:cNvGraphicFramePr>
            <a:graphicFrameLocks noGrp="1"/>
          </p:cNvGraphicFramePr>
          <p:nvPr/>
        </p:nvGraphicFramePr>
        <p:xfrm>
          <a:off x="1377950" y="4292237"/>
          <a:ext cx="1404938" cy="1990724"/>
        </p:xfrm>
        <a:graphic>
          <a:graphicData uri="http://schemas.openxmlformats.org/drawingml/2006/table">
            <a:tbl>
              <a:tblPr rtl="1"/>
              <a:tblGrid>
                <a:gridCol w="468313">
                  <a:extLst>
                    <a:ext uri="{9D8B030D-6E8A-4147-A177-3AD203B41FA5}">
                      <a16:colId xmlns:a16="http://schemas.microsoft.com/office/drawing/2014/main" val="20000"/>
                    </a:ext>
                  </a:extLst>
                </a:gridCol>
                <a:gridCol w="468312">
                  <a:extLst>
                    <a:ext uri="{9D8B030D-6E8A-4147-A177-3AD203B41FA5}">
                      <a16:colId xmlns:a16="http://schemas.microsoft.com/office/drawing/2014/main" val="20001"/>
                    </a:ext>
                  </a:extLst>
                </a:gridCol>
                <a:gridCol w="468313">
                  <a:extLst>
                    <a:ext uri="{9D8B030D-6E8A-4147-A177-3AD203B41FA5}">
                      <a16:colId xmlns:a16="http://schemas.microsoft.com/office/drawing/2014/main" val="20002"/>
                    </a:ext>
                  </a:extLst>
                </a:gridCol>
              </a:tblGrid>
              <a:tr h="3033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34" charset="0"/>
                          <a:cs typeface="Arial" pitchFamily="34" charset="0"/>
                        </a:rPr>
                        <a:t>.2</a:t>
                      </a:r>
                    </a:p>
                  </a:txBody>
                  <a:tcPr marT="45735" marB="4573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-.4</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34" charset="0"/>
                          <a:cs typeface="Arial" pitchFamily="34" charset="0"/>
                        </a:rPr>
                        <a:t>.1</a:t>
                      </a:r>
                    </a:p>
                  </a:txBody>
                  <a:tcPr marT="45735" marB="457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033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bg1"/>
                          </a:solidFill>
                          <a:effectLst/>
                          <a:latin typeface="Arial" pitchFamily="34" charset="0"/>
                          <a:cs typeface="Arial" pitchFamily="34" charset="0"/>
                        </a:rPr>
                        <a:t>.5</a:t>
                      </a:r>
                    </a:p>
                  </a:txBody>
                  <a:tcPr marT="45735" marB="4573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bg1"/>
                          </a:solidFill>
                          <a:effectLst/>
                          <a:latin typeface="Arial" pitchFamily="34" charset="0"/>
                          <a:cs typeface="Arial" pitchFamily="34" charset="0"/>
                        </a:rPr>
                        <a:t>.6</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bg1"/>
                          </a:solidFill>
                          <a:effectLst/>
                          <a:latin typeface="Arial" pitchFamily="34" charset="0"/>
                          <a:cs typeface="Arial" pitchFamily="34" charset="0"/>
                        </a:rPr>
                        <a:t>-.5</a:t>
                      </a:r>
                    </a:p>
                  </a:txBody>
                  <a:tcPr marT="45735" marB="457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1"/>
                  </a:ext>
                </a:extLst>
              </a:tr>
              <a:tr h="3033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.5</a:t>
                      </a:r>
                    </a:p>
                  </a:txBody>
                  <a:tcPr marT="45735" marB="4573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.3</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-.2</a:t>
                      </a:r>
                    </a:p>
                  </a:txBody>
                  <a:tcPr marT="45735" marB="457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8874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.3</a:t>
                      </a:r>
                    </a:p>
                  </a:txBody>
                  <a:tcPr marT="45735" marB="4573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2.1</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1.1</a:t>
                      </a:r>
                    </a:p>
                  </a:txBody>
                  <a:tcPr marT="45735" marB="457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8874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-2</a:t>
                      </a:r>
                    </a:p>
                  </a:txBody>
                  <a:tcPr marT="45735" marB="4573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2.1</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-.7</a:t>
                      </a:r>
                    </a:p>
                  </a:txBody>
                  <a:tcPr marT="45735" marB="457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033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.3</a:t>
                      </a:r>
                    </a:p>
                  </a:txBody>
                  <a:tcPr marT="45735" marB="4573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.7</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34" charset="0"/>
                          <a:cs typeface="Arial" pitchFamily="34" charset="0"/>
                        </a:rPr>
                        <a:t>-1</a:t>
                      </a:r>
                    </a:p>
                  </a:txBody>
                  <a:tcPr marT="45735" marB="457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94" name="Group 127">
            <a:extLst>
              <a:ext uri="{FF2B5EF4-FFF2-40B4-BE49-F238E27FC236}">
                <a16:creationId xmlns:a16="http://schemas.microsoft.com/office/drawing/2014/main" id="{2F39DF0C-8A44-4F62-9114-8B3FE4677406}"/>
              </a:ext>
            </a:extLst>
          </p:cNvPr>
          <p:cNvGraphicFramePr>
            <a:graphicFrameLocks noGrp="1"/>
          </p:cNvGraphicFramePr>
          <p:nvPr/>
        </p:nvGraphicFramePr>
        <p:xfrm>
          <a:off x="3394071" y="4282712"/>
          <a:ext cx="5292729" cy="1165224"/>
        </p:xfrm>
        <a:graphic>
          <a:graphicData uri="http://schemas.openxmlformats.org/drawingml/2006/table">
            <a:tbl>
              <a:tblPr rtl="1"/>
              <a:tblGrid>
                <a:gridCol w="441325">
                  <a:extLst>
                    <a:ext uri="{9D8B030D-6E8A-4147-A177-3AD203B41FA5}">
                      <a16:colId xmlns:a16="http://schemas.microsoft.com/office/drawing/2014/main" val="20000"/>
                    </a:ext>
                  </a:extLst>
                </a:gridCol>
                <a:gridCol w="439737">
                  <a:extLst>
                    <a:ext uri="{9D8B030D-6E8A-4147-A177-3AD203B41FA5}">
                      <a16:colId xmlns:a16="http://schemas.microsoft.com/office/drawing/2014/main" val="20001"/>
                    </a:ext>
                  </a:extLst>
                </a:gridCol>
                <a:gridCol w="444500">
                  <a:extLst>
                    <a:ext uri="{9D8B030D-6E8A-4147-A177-3AD203B41FA5}">
                      <a16:colId xmlns:a16="http://schemas.microsoft.com/office/drawing/2014/main" val="20002"/>
                    </a:ext>
                  </a:extLst>
                </a:gridCol>
                <a:gridCol w="439739">
                  <a:extLst>
                    <a:ext uri="{9D8B030D-6E8A-4147-A177-3AD203B41FA5}">
                      <a16:colId xmlns:a16="http://schemas.microsoft.com/office/drawing/2014/main" val="20003"/>
                    </a:ext>
                  </a:extLst>
                </a:gridCol>
                <a:gridCol w="439737">
                  <a:extLst>
                    <a:ext uri="{9D8B030D-6E8A-4147-A177-3AD203B41FA5}">
                      <a16:colId xmlns:a16="http://schemas.microsoft.com/office/drawing/2014/main" val="20004"/>
                    </a:ext>
                  </a:extLst>
                </a:gridCol>
                <a:gridCol w="438151">
                  <a:extLst>
                    <a:ext uri="{9D8B030D-6E8A-4147-A177-3AD203B41FA5}">
                      <a16:colId xmlns:a16="http://schemas.microsoft.com/office/drawing/2014/main" val="20005"/>
                    </a:ext>
                  </a:extLst>
                </a:gridCol>
                <a:gridCol w="452439">
                  <a:extLst>
                    <a:ext uri="{9D8B030D-6E8A-4147-A177-3AD203B41FA5}">
                      <a16:colId xmlns:a16="http://schemas.microsoft.com/office/drawing/2014/main" val="20006"/>
                    </a:ext>
                  </a:extLst>
                </a:gridCol>
                <a:gridCol w="431800">
                  <a:extLst>
                    <a:ext uri="{9D8B030D-6E8A-4147-A177-3AD203B41FA5}">
                      <a16:colId xmlns:a16="http://schemas.microsoft.com/office/drawing/2014/main" val="20007"/>
                    </a:ext>
                  </a:extLst>
                </a:gridCol>
                <a:gridCol w="439737">
                  <a:extLst>
                    <a:ext uri="{9D8B030D-6E8A-4147-A177-3AD203B41FA5}">
                      <a16:colId xmlns:a16="http://schemas.microsoft.com/office/drawing/2014/main" val="20008"/>
                    </a:ext>
                  </a:extLst>
                </a:gridCol>
                <a:gridCol w="444500">
                  <a:extLst>
                    <a:ext uri="{9D8B030D-6E8A-4147-A177-3AD203B41FA5}">
                      <a16:colId xmlns:a16="http://schemas.microsoft.com/office/drawing/2014/main" val="20009"/>
                    </a:ext>
                  </a:extLst>
                </a:gridCol>
                <a:gridCol w="439739">
                  <a:extLst>
                    <a:ext uri="{9D8B030D-6E8A-4147-A177-3AD203B41FA5}">
                      <a16:colId xmlns:a16="http://schemas.microsoft.com/office/drawing/2014/main" val="20010"/>
                    </a:ext>
                  </a:extLst>
                </a:gridCol>
                <a:gridCol w="441325">
                  <a:extLst>
                    <a:ext uri="{9D8B030D-6E8A-4147-A177-3AD203B41FA5}">
                      <a16:colId xmlns:a16="http://schemas.microsoft.com/office/drawing/2014/main" val="20011"/>
                    </a:ext>
                  </a:extLst>
                </a:gridCol>
              </a:tblGrid>
              <a:tr h="38840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34" charset="0"/>
                          <a:cs typeface="Arial" pitchFamily="34" charset="0"/>
                        </a:rPr>
                        <a:t>-.9</a:t>
                      </a:r>
                    </a:p>
                  </a:txBody>
                  <a:tcPr marT="45695" marB="4569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2.4</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1.4</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.3</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-.4</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.8</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-.5</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bg1"/>
                          </a:solidFill>
                          <a:effectLst/>
                          <a:latin typeface="Arial" pitchFamily="34" charset="0"/>
                          <a:cs typeface="Arial" pitchFamily="34" charset="0"/>
                        </a:rPr>
                        <a:t>-2</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.5</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.3</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34" charset="0"/>
                          <a:cs typeface="Arial" pitchFamily="34" charset="0"/>
                        </a:rPr>
                        <a:t>-.2</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1.1</a:t>
                      </a:r>
                    </a:p>
                  </a:txBody>
                  <a:tcPr marT="45695" marB="4569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8840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1.3</a:t>
                      </a:r>
                    </a:p>
                  </a:txBody>
                  <a:tcPr marT="45695" marB="4569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-.1</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1.2</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-.7</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2.9</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1.4</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-1</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bg1"/>
                          </a:solidFill>
                          <a:effectLst/>
                          <a:latin typeface="Arial" pitchFamily="34" charset="0"/>
                          <a:cs typeface="Arial" pitchFamily="34" charset="0"/>
                        </a:rPr>
                        <a:t>.3</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1.4</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.5</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.7</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-.8</a:t>
                      </a:r>
                    </a:p>
                  </a:txBody>
                  <a:tcPr marT="45695" marB="4569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8840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.1</a:t>
                      </a:r>
                    </a:p>
                  </a:txBody>
                  <a:tcPr marT="45695" marB="4569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-.6</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.7</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.8</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.4</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-.3</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.9</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bg1"/>
                          </a:solidFill>
                          <a:effectLst/>
                          <a:latin typeface="Arial" pitchFamily="34" charset="0"/>
                          <a:cs typeface="Arial" pitchFamily="34" charset="0"/>
                        </a:rPr>
                        <a:t>2.4</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1.7</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.6</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-.4</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34" charset="0"/>
                          <a:cs typeface="Arial" pitchFamily="34" charset="0"/>
                        </a:rPr>
                        <a:t>2.1</a:t>
                      </a:r>
                    </a:p>
                  </a:txBody>
                  <a:tcPr marT="45695" marB="4569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95" name="文本框 94">
            <a:extLst>
              <a:ext uri="{FF2B5EF4-FFF2-40B4-BE49-F238E27FC236}">
                <a16:creationId xmlns:a16="http://schemas.microsoft.com/office/drawing/2014/main" id="{5095B90C-90BF-4D4D-84E7-A3EC0A262B3E}"/>
              </a:ext>
            </a:extLst>
          </p:cNvPr>
          <p:cNvSpPr txBox="1"/>
          <p:nvPr/>
        </p:nvSpPr>
        <p:spPr>
          <a:xfrm>
            <a:off x="2429691" y="2635243"/>
            <a:ext cx="639919"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6" name="文本框 95">
            <a:extLst>
              <a:ext uri="{FF2B5EF4-FFF2-40B4-BE49-F238E27FC236}">
                <a16:creationId xmlns:a16="http://schemas.microsoft.com/office/drawing/2014/main" id="{717668F4-4634-4022-AD7B-AF8E2657907A}"/>
              </a:ext>
            </a:extLst>
          </p:cNvPr>
          <p:cNvSpPr txBox="1"/>
          <p:nvPr/>
        </p:nvSpPr>
        <p:spPr>
          <a:xfrm>
            <a:off x="4123572" y="1522389"/>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物品</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7" name="文本框 96">
            <a:extLst>
              <a:ext uri="{FF2B5EF4-FFF2-40B4-BE49-F238E27FC236}">
                <a16:creationId xmlns:a16="http://schemas.microsoft.com/office/drawing/2014/main" id="{0DB7AC78-72A7-49E4-B744-B33863ABAE30}"/>
              </a:ext>
            </a:extLst>
          </p:cNvPr>
          <p:cNvSpPr txBox="1"/>
          <p:nvPr/>
        </p:nvSpPr>
        <p:spPr>
          <a:xfrm>
            <a:off x="539931" y="5061187"/>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8" name="文本框 97">
            <a:extLst>
              <a:ext uri="{FF2B5EF4-FFF2-40B4-BE49-F238E27FC236}">
                <a16:creationId xmlns:a16="http://schemas.microsoft.com/office/drawing/2014/main" id="{FF8EB180-7AA3-4C39-8791-224D63C5007D}"/>
              </a:ext>
            </a:extLst>
          </p:cNvPr>
          <p:cNvSpPr txBox="1"/>
          <p:nvPr/>
        </p:nvSpPr>
        <p:spPr>
          <a:xfrm>
            <a:off x="5529942" y="3839883"/>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物品</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9F6E7C1-FB84-474B-8B82-45FCCCAA1B92}"/>
                  </a:ext>
                </a:extLst>
              </p:cNvPr>
              <p:cNvSpPr txBox="1"/>
              <p:nvPr/>
            </p:nvSpPr>
            <p:spPr>
              <a:xfrm>
                <a:off x="6719582" y="2432807"/>
                <a:ext cx="3000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oMath>
                  </m:oMathPara>
                </a14:m>
                <a:endParaRPr lang="zh-CN" altLang="en-US" dirty="0"/>
              </a:p>
            </p:txBody>
          </p:sp>
        </mc:Choice>
        <mc:Fallback xmlns="">
          <p:sp>
            <p:nvSpPr>
              <p:cNvPr id="3" name="文本框 2">
                <a:extLst>
                  <a:ext uri="{FF2B5EF4-FFF2-40B4-BE49-F238E27FC236}">
                    <a16:creationId xmlns:a16="http://schemas.microsoft.com/office/drawing/2014/main" id="{79F6E7C1-FB84-474B-8B82-45FCCCAA1B92}"/>
                  </a:ext>
                </a:extLst>
              </p:cNvPr>
              <p:cNvSpPr txBox="1">
                <a:spLocks noRot="1" noChangeAspect="1" noMove="1" noResize="1" noEditPoints="1" noAdjustHandles="1" noChangeArrowheads="1" noChangeShapeType="1" noTextEdit="1"/>
              </p:cNvSpPr>
              <p:nvPr/>
            </p:nvSpPr>
            <p:spPr>
              <a:xfrm>
                <a:off x="6719582" y="2432807"/>
                <a:ext cx="300082"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6A9E21FF-25A1-4C30-A6DC-73FB876FE995}"/>
                  </a:ext>
                </a:extLst>
              </p:cNvPr>
              <p:cNvSpPr/>
              <p:nvPr/>
            </p:nvSpPr>
            <p:spPr>
              <a:xfrm>
                <a:off x="6363555" y="2432807"/>
                <a:ext cx="1312218" cy="386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𝑟</m:t>
                              </m:r>
                            </m:e>
                          </m:acc>
                        </m:e>
                        <m:sub>
                          <m:r>
                            <a:rPr lang="zh-CN" altLang="en-US" i="1">
                              <a:latin typeface="Cambria Math" panose="02040503050406030204" pitchFamily="18" charset="0"/>
                            </a:rPr>
                            <m:t>𝑢</m:t>
                          </m:r>
                          <m:r>
                            <a:rPr lang="zh-CN" altLang="en-US" i="0">
                              <a:latin typeface="Cambria Math" panose="02040503050406030204" pitchFamily="18" charset="0"/>
                            </a:rPr>
                            <m:t>,</m:t>
                          </m:r>
                          <m:r>
                            <a:rPr lang="zh-CN" altLang="en-US" i="1">
                              <a:latin typeface="Cambria Math" panose="02040503050406030204" pitchFamily="18" charset="0"/>
                            </a:rPr>
                            <m:t>𝑖</m:t>
                          </m:r>
                        </m:sub>
                      </m:sSub>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𝑝</m:t>
                          </m:r>
                        </m:e>
                        <m:sub>
                          <m:r>
                            <a:rPr lang="zh-CN" altLang="en-US" i="1">
                              <a:latin typeface="Cambria Math" panose="02040503050406030204" pitchFamily="18" charset="0"/>
                            </a:rPr>
                            <m:t>𝑢</m:t>
                          </m:r>
                        </m:sub>
                        <m:sup>
                          <m:r>
                            <a:rPr lang="zh-CN" altLang="en-US" i="0">
                              <a:latin typeface="Cambria Math" panose="02040503050406030204" pitchFamily="18" charset="0"/>
                            </a:rPr>
                            <m:t>⊤</m:t>
                          </m:r>
                        </m:sup>
                      </m:sSubSup>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oMath>
                  </m:oMathPara>
                </a14:m>
                <a:endParaRPr lang="zh-CN" altLang="en-US" dirty="0"/>
              </a:p>
            </p:txBody>
          </p:sp>
        </mc:Choice>
        <mc:Fallback xmlns="">
          <p:sp>
            <p:nvSpPr>
              <p:cNvPr id="13" name="矩形 12">
                <a:extLst>
                  <a:ext uri="{FF2B5EF4-FFF2-40B4-BE49-F238E27FC236}">
                    <a16:creationId xmlns:a16="http://schemas.microsoft.com/office/drawing/2014/main" id="{6A9E21FF-25A1-4C30-A6DC-73FB876FE995}"/>
                  </a:ext>
                </a:extLst>
              </p:cNvPr>
              <p:cNvSpPr>
                <a:spLocks noRot="1" noChangeAspect="1" noMove="1" noResize="1" noEditPoints="1" noAdjustHandles="1" noChangeArrowheads="1" noChangeShapeType="1" noTextEdit="1"/>
              </p:cNvSpPr>
              <p:nvPr/>
            </p:nvSpPr>
            <p:spPr>
              <a:xfrm>
                <a:off x="6363555" y="2432807"/>
                <a:ext cx="1312218" cy="386452"/>
              </a:xfrm>
              <a:prstGeom prst="rect">
                <a:avLst/>
              </a:prstGeom>
              <a:blipFill>
                <a:blip r:embed="rId13"/>
                <a:stretch>
                  <a:fillRect t="-4762" b="-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43CC62C-738B-4278-872D-D598DA4A9ABD}"/>
                  </a:ext>
                </a:extLst>
              </p:cNvPr>
              <p:cNvSpPr txBox="1"/>
              <p:nvPr/>
            </p:nvSpPr>
            <p:spPr>
              <a:xfrm>
                <a:off x="956345" y="4580389"/>
                <a:ext cx="3876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𝑢</m:t>
                      </m:r>
                    </m:oMath>
                  </m:oMathPara>
                </a14:m>
                <a:endParaRPr lang="zh-CN" altLang="en-US" dirty="0"/>
              </a:p>
            </p:txBody>
          </p:sp>
        </mc:Choice>
        <mc:Fallback xmlns="">
          <p:sp>
            <p:nvSpPr>
              <p:cNvPr id="5" name="文本框 4">
                <a:extLst>
                  <a:ext uri="{FF2B5EF4-FFF2-40B4-BE49-F238E27FC236}">
                    <a16:creationId xmlns:a16="http://schemas.microsoft.com/office/drawing/2014/main" id="{343CC62C-738B-4278-872D-D598DA4A9ABD}"/>
                  </a:ext>
                </a:extLst>
              </p:cNvPr>
              <p:cNvSpPr txBox="1">
                <a:spLocks noRot="1" noChangeAspect="1" noMove="1" noResize="1" noEditPoints="1" noAdjustHandles="1" noChangeArrowheads="1" noChangeShapeType="1" noTextEdit="1"/>
              </p:cNvSpPr>
              <p:nvPr/>
            </p:nvSpPr>
            <p:spPr>
              <a:xfrm>
                <a:off x="956345" y="4580389"/>
                <a:ext cx="387670"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BC3B47A-53C2-4674-8620-474A5B436578}"/>
                  </a:ext>
                </a:extLst>
              </p:cNvPr>
              <p:cNvSpPr txBox="1"/>
              <p:nvPr/>
            </p:nvSpPr>
            <p:spPr>
              <a:xfrm>
                <a:off x="4943155" y="3839883"/>
                <a:ext cx="329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𝑖</m:t>
                      </m:r>
                    </m:oMath>
                  </m:oMathPara>
                </a14:m>
                <a:endParaRPr lang="zh-CN" altLang="en-US" dirty="0"/>
              </a:p>
            </p:txBody>
          </p:sp>
        </mc:Choice>
        <mc:Fallback xmlns="">
          <p:sp>
            <p:nvSpPr>
              <p:cNvPr id="18" name="文本框 17">
                <a:extLst>
                  <a:ext uri="{FF2B5EF4-FFF2-40B4-BE49-F238E27FC236}">
                    <a16:creationId xmlns:a16="http://schemas.microsoft.com/office/drawing/2014/main" id="{FBC3B47A-53C2-4674-8620-474A5B436578}"/>
                  </a:ext>
                </a:extLst>
              </p:cNvPr>
              <p:cNvSpPr txBox="1">
                <a:spLocks noRot="1" noChangeAspect="1" noMove="1" noResize="1" noEditPoints="1" noAdjustHandles="1" noChangeArrowheads="1" noChangeShapeType="1" noTextEdit="1"/>
              </p:cNvSpPr>
              <p:nvPr/>
            </p:nvSpPr>
            <p:spPr>
              <a:xfrm>
                <a:off x="4943155" y="3839883"/>
                <a:ext cx="329834"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8FD409F-335F-45A7-811F-FE21335547F6}"/>
                  </a:ext>
                </a:extLst>
              </p:cNvPr>
              <p:cNvSpPr txBox="1"/>
              <p:nvPr/>
            </p:nvSpPr>
            <p:spPr>
              <a:xfrm>
                <a:off x="2910385" y="4580389"/>
                <a:ext cx="35618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m:t>
                      </m:r>
                    </m:oMath>
                  </m:oMathPara>
                </a14:m>
                <a:endParaRPr lang="zh-CN" altLang="en-US" sz="2400" b="1" dirty="0"/>
              </a:p>
            </p:txBody>
          </p:sp>
        </mc:Choice>
        <mc:Fallback xmlns="">
          <p:sp>
            <p:nvSpPr>
              <p:cNvPr id="19" name="文本框 18">
                <a:extLst>
                  <a:ext uri="{FF2B5EF4-FFF2-40B4-BE49-F238E27FC236}">
                    <a16:creationId xmlns:a16="http://schemas.microsoft.com/office/drawing/2014/main" id="{38FD409F-335F-45A7-811F-FE21335547F6}"/>
                  </a:ext>
                </a:extLst>
              </p:cNvPr>
              <p:cNvSpPr txBox="1">
                <a:spLocks noRot="1" noChangeAspect="1" noMove="1" noResize="1" noEditPoints="1" noAdjustHandles="1" noChangeArrowheads="1" noChangeShapeType="1" noTextEdit="1"/>
              </p:cNvSpPr>
              <p:nvPr/>
            </p:nvSpPr>
            <p:spPr>
              <a:xfrm>
                <a:off x="2910385" y="4580389"/>
                <a:ext cx="356188" cy="461665"/>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36B276AC-CA8D-4381-98E9-7D5CF5538B85}"/>
                  </a:ext>
                </a:extLst>
              </p:cNvPr>
              <p:cNvSpPr txBox="1"/>
              <p:nvPr/>
            </p:nvSpPr>
            <p:spPr>
              <a:xfrm>
                <a:off x="41076" y="4543789"/>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sz="2400" dirty="0"/>
              </a:p>
            </p:txBody>
          </p:sp>
        </mc:Choice>
        <mc:Fallback xmlns="">
          <p:sp>
            <p:nvSpPr>
              <p:cNvPr id="20" name="文本框 19">
                <a:extLst>
                  <a:ext uri="{FF2B5EF4-FFF2-40B4-BE49-F238E27FC236}">
                    <a16:creationId xmlns:a16="http://schemas.microsoft.com/office/drawing/2014/main" id="{36B276AC-CA8D-4381-98E9-7D5CF5538B85}"/>
                  </a:ext>
                </a:extLst>
              </p:cNvPr>
              <p:cNvSpPr txBox="1">
                <a:spLocks noRot="1" noChangeAspect="1" noMove="1" noResize="1" noEditPoints="1" noAdjustHandles="1" noChangeArrowheads="1" noChangeShapeType="1" noTextEdit="1"/>
              </p:cNvSpPr>
              <p:nvPr/>
            </p:nvSpPr>
            <p:spPr>
              <a:xfrm>
                <a:off x="41076" y="4543789"/>
                <a:ext cx="498855" cy="461665"/>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11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基本的矩阵分解模型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47</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526249"/>
                <a:ext cx="7953661" cy="500877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𝑢</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在物品</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上</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的预测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𝑟</m:t>
                              </m:r>
                            </m:e>
                          </m:acc>
                        </m:e>
                        <m:sub>
                          <m:r>
                            <a:rPr lang="zh-CN" altLang="en-US" i="1">
                              <a:latin typeface="Cambria Math" panose="02040503050406030204" pitchFamily="18" charset="0"/>
                            </a:rPr>
                            <m:t>𝑢</m:t>
                          </m:r>
                          <m:r>
                            <a:rPr lang="zh-CN" altLang="en-US">
                              <a:latin typeface="Cambria Math" panose="02040503050406030204" pitchFamily="18" charset="0"/>
                            </a:rPr>
                            <m:t>,</m:t>
                          </m:r>
                          <m:r>
                            <a:rPr lang="zh-CN" altLang="en-US" i="1">
                              <a:latin typeface="Cambria Math" panose="02040503050406030204" pitchFamily="18" charset="0"/>
                            </a:rPr>
                            <m:t>𝑖</m:t>
                          </m:r>
                        </m:sub>
                      </m:sSub>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𝑝</m:t>
                          </m:r>
                        </m:e>
                        <m:sub>
                          <m:r>
                            <a:rPr lang="zh-CN" altLang="en-US" i="1">
                              <a:latin typeface="Cambria Math" panose="02040503050406030204" pitchFamily="18" charset="0"/>
                            </a:rPr>
                            <m:t>𝑢</m:t>
                          </m:r>
                        </m:sub>
                        <m:sup>
                          <m:r>
                            <a:rPr lang="zh-CN" altLang="en-US">
                              <a:latin typeface="Cambria Math" panose="02040503050406030204" pitchFamily="18" charset="0"/>
                            </a:rPr>
                            <m:t>⊤</m:t>
                          </m:r>
                        </m:sup>
                      </m:sSubSup>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损失函数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ℒ</m:t>
                      </m:r>
                      <m:r>
                        <a:rPr lang="zh-CN" altLang="en-US">
                          <a:latin typeface="Cambria Math" panose="02040503050406030204" pitchFamily="18" charset="0"/>
                        </a:rPr>
                        <m:t>(</m:t>
                      </m:r>
                      <m:r>
                        <a:rPr lang="zh-CN" altLang="en-US" i="1">
                          <a:latin typeface="Cambria Math" panose="02040503050406030204" pitchFamily="18" charset="0"/>
                        </a:rPr>
                        <m:t>𝑢</m:t>
                      </m:r>
                      <m:r>
                        <a:rPr lang="zh-CN" altLang="en-US">
                          <a:latin typeface="Cambria Math" panose="02040503050406030204" pitchFamily="18" charset="0"/>
                        </a:rPr>
                        <m:t>,</m:t>
                      </m:r>
                      <m:r>
                        <a:rPr lang="zh-CN" altLang="en-US" i="1">
                          <a:latin typeface="Cambria Math" panose="02040503050406030204" pitchFamily="18" charset="0"/>
                        </a:rPr>
                        <m:t>𝑖</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𝑢</m:t>
                          </m:r>
                          <m:r>
                            <a:rPr lang="zh-CN" altLang="en-US">
                              <a:latin typeface="Cambria Math" panose="02040503050406030204" pitchFamily="18" charset="0"/>
                            </a:rPr>
                            <m:t>,</m:t>
                          </m:r>
                          <m:r>
                            <a:rPr lang="zh-CN" altLang="en-US" i="1">
                              <a:latin typeface="Cambria Math" panose="02040503050406030204" pitchFamily="18" charset="0"/>
                            </a:rPr>
                            <m:t>𝑖</m:t>
                          </m:r>
                        </m:sub>
                      </m:sSub>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2</m:t>
                          </m:r>
                        </m:den>
                      </m:f>
                      <m:sSup>
                        <m:sSupPr>
                          <m:ctrlPr>
                            <a:rPr lang="en-US" altLang="zh-CN"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𝑢</m:t>
                                  </m:r>
                                  <m:r>
                                    <a:rPr lang="zh-CN" altLang="en-US">
                                      <a:latin typeface="Cambria Math" panose="02040503050406030204" pitchFamily="18" charset="0"/>
                                    </a:rPr>
                                    <m:t>,</m:t>
                                  </m:r>
                                  <m:r>
                                    <a:rPr lang="zh-CN" altLang="en-US" i="1">
                                      <a:latin typeface="Cambria Math" panose="02040503050406030204" pitchFamily="18" charset="0"/>
                                    </a:rPr>
                                    <m:t>𝑖</m:t>
                                  </m:r>
                                </m:sub>
                              </m:sSub>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𝑝</m:t>
                                  </m:r>
                                </m:e>
                                <m:sub>
                                  <m:r>
                                    <a:rPr lang="zh-CN" altLang="en-US" i="1">
                                      <a:latin typeface="Cambria Math" panose="02040503050406030204" pitchFamily="18" charset="0"/>
                                    </a:rPr>
                                    <m:t>𝑢</m:t>
                                  </m:r>
                                </m:sub>
                                <m:sup>
                                  <m:r>
                                    <a:rPr lang="zh-CN" altLang="en-US">
                                      <a:latin typeface="Cambria Math" panose="02040503050406030204" pitchFamily="18" charset="0"/>
                                    </a:rPr>
                                    <m:t>⊤</m:t>
                                  </m:r>
                                </m:sup>
                              </m:sSubSup>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e>
                          </m:d>
                        </m:e>
                        <m:sup>
                          <m:r>
                            <a:rPr lang="en-US" altLang="zh-CN">
                              <a:latin typeface="Cambria Math" panose="02040503050406030204" pitchFamily="18" charset="0"/>
                            </a:rPr>
                            <m:t>2</m:t>
                          </m:r>
                        </m:sup>
                      </m:sSup>
                    </m:oMath>
                  </m:oMathPara>
                </a14:m>
                <a:endParaRPr lang="zh-CN" altLang="en-US" dirty="0"/>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训练目标</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limLow>
                        <m:limLowPr>
                          <m:ctrlPr>
                            <a:rPr lang="zh-CN" altLang="zh-CN" i="1">
                              <a:latin typeface="Cambria Math" panose="02040503050406030204" pitchFamily="18" charset="0"/>
                            </a:rPr>
                          </m:ctrlPr>
                        </m:limLowPr>
                        <m:e>
                          <m:r>
                            <a:rPr lang="en-US" altLang="zh-CN" i="1">
                              <a:latin typeface="Cambria Math" panose="02040503050406030204" pitchFamily="18" charset="0"/>
                            </a:rPr>
                            <m:t>𝑚𝑖𝑛</m:t>
                          </m:r>
                        </m:e>
                        <m:lim>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𝑄</m:t>
                          </m:r>
                        </m:lim>
                      </m:limLow>
                      <m:nary>
                        <m:naryPr>
                          <m:chr m:val="∑"/>
                          <m:supHide m:val="on"/>
                          <m:ctrlPr>
                            <a:rPr lang="en-US" altLang="zh-CN" b="0" i="1" smtClean="0">
                              <a:latin typeface="Cambria Math" panose="02040503050406030204" pitchFamily="18" charset="0"/>
                            </a:rPr>
                          </m:ctrlPr>
                        </m:naryPr>
                        <m:sub>
                          <m:sSub>
                            <m:sSubPr>
                              <m:ctrlPr>
                                <a:rPr lang="zh-CN"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𝐷</m:t>
                          </m:r>
                        </m:sub>
                        <m:sup/>
                        <m:e>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𝑖</m:t>
                              </m:r>
                            </m:sub>
                          </m:sSub>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𝑢</m:t>
                              </m:r>
                            </m:sub>
                            <m:sup>
                              <m:r>
                                <a:rPr lang="en-US" altLang="zh-CN" i="1">
                                  <a:latin typeface="Cambria Math" panose="02040503050406030204" pitchFamily="18" charset="0"/>
                                </a:rPr>
                                <m:t>⊤</m:t>
                              </m:r>
                            </m:sup>
                          </m:sSubSup>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sub>
                          </m:sSub>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𝜆</m:t>
                              </m:r>
                            </m:num>
                            <m:den>
                              <m:r>
                                <a:rPr lang="en-US" altLang="zh-CN" i="1">
                                  <a:latin typeface="Cambria Math" panose="02040503050406030204" pitchFamily="18" charset="0"/>
                                </a:rPr>
                                <m:t>2</m:t>
                              </m:r>
                            </m:den>
                          </m:f>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𝑢</m:t>
                              </m:r>
                            </m:sub>
                          </m:sSub>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sub>
                          </m:sSub>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nary>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梯度</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a:latin typeface="Cambria Math" panose="02040503050406030204" pitchFamily="18" charset="0"/>
                                </a:rPr>
                                <m:t>ℒ</m:t>
                              </m:r>
                              <m:r>
                                <a:rPr lang="zh-CN" altLang="en-US">
                                  <a:latin typeface="Cambria Math" panose="02040503050406030204" pitchFamily="18" charset="0"/>
                                </a:rPr>
                                <m:t>(</m:t>
                              </m:r>
                              <m:r>
                                <a:rPr lang="zh-CN" altLang="en-US" i="1">
                                  <a:latin typeface="Cambria Math" panose="02040503050406030204" pitchFamily="18" charset="0"/>
                                </a:rPr>
                                <m:t>𝑢</m:t>
                              </m:r>
                              <m:r>
                                <a:rPr lang="zh-CN" altLang="en-US">
                                  <a:latin typeface="Cambria Math" panose="02040503050406030204" pitchFamily="18" charset="0"/>
                                </a:rPr>
                                <m:t>,</m:t>
                              </m:r>
                              <m:r>
                                <a:rPr lang="zh-CN" altLang="en-US" i="1">
                                  <a:latin typeface="Cambria Math" panose="02040503050406030204" pitchFamily="18" charset="0"/>
                                </a:rPr>
                                <m:t>𝑖</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𝑢</m:t>
                                  </m:r>
                                  <m:r>
                                    <a:rPr lang="zh-CN" altLang="en-US">
                                      <a:latin typeface="Cambria Math" panose="02040503050406030204" pitchFamily="18" charset="0"/>
                                    </a:rPr>
                                    <m:t>,</m:t>
                                  </m:r>
                                  <m:r>
                                    <a:rPr lang="zh-CN" altLang="en-US" i="1">
                                      <a:latin typeface="Cambria Math" panose="02040503050406030204" pitchFamily="18" charset="0"/>
                                    </a:rPr>
                                    <m:t>𝑖</m:t>
                                  </m:r>
                                </m:sub>
                              </m:sSub>
                            </m:e>
                          </m:d>
                        </m:num>
                        <m:den>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𝑢</m:t>
                              </m:r>
                            </m:sub>
                          </m:sSub>
                        </m:den>
                      </m:f>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𝑝</m:t>
                          </m:r>
                        </m:e>
                        <m:sub>
                          <m:r>
                            <a:rPr lang="zh-CN" altLang="en-US" i="1">
                              <a:latin typeface="Cambria Math" panose="02040503050406030204" pitchFamily="18" charset="0"/>
                            </a:rPr>
                            <m:t>𝑢</m:t>
                          </m:r>
                        </m:sub>
                        <m:sup>
                          <m:r>
                            <a:rPr lang="zh-CN" altLang="en-US">
                              <a:latin typeface="Cambria Math" panose="02040503050406030204" pitchFamily="18" charset="0"/>
                            </a:rPr>
                            <m:t>⊤</m:t>
                          </m:r>
                        </m:sup>
                      </m:sSubSup>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𝑢</m:t>
                          </m:r>
                          <m:r>
                            <a:rPr lang="zh-CN" altLang="en-US">
                              <a:latin typeface="Cambria Math" panose="02040503050406030204" pitchFamily="18" charset="0"/>
                            </a:rPr>
                            <m:t>,</m:t>
                          </m:r>
                          <m:r>
                            <a:rPr lang="zh-CN" altLang="en-US" i="1">
                              <a:latin typeface="Cambria Math" panose="02040503050406030204" pitchFamily="18" charset="0"/>
                            </a:rPr>
                            <m:t>𝑖</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r>
                        <a:rPr lang="zh-CN" altLang="en-US">
                          <a:latin typeface="Cambria Math" panose="02040503050406030204" pitchFamily="18" charset="0"/>
                        </a:rPr>
                        <m:t>+</m:t>
                      </m:r>
                      <m:r>
                        <a:rPr lang="zh-CN" altLang="en-US" i="1">
                          <a:latin typeface="Cambria Math" panose="02040503050406030204" pitchFamily="18" charset="0"/>
                        </a:rPr>
                        <m:t>𝜆</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𝑢</m:t>
                          </m:r>
                        </m:sub>
                      </m:sSub>
                    </m:oMath>
                  </m:oMathPara>
                </a14:m>
                <a:endParaRPr lang="zh-CN" altLang="en-US" dirty="0"/>
              </a:p>
              <a:p>
                <a:pPr marL="0" indent="0">
                  <a:buNone/>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ℒ</m:t>
                          </m:r>
                          <m:r>
                            <a:rPr lang="en-US" altLang="zh-CN" i="1">
                              <a:latin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𝑖</m:t>
                              </m:r>
                            </m:sub>
                          </m:sSub>
                          <m:r>
                            <a:rPr lang="en-US" altLang="zh-CN" i="1">
                              <a:latin typeface="Cambria Math" panose="02040503050406030204" pitchFamily="18" charset="0"/>
                            </a:rPr>
                            <m:t>)</m:t>
                          </m:r>
                        </m:num>
                        <m:den>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sub>
                          </m:sSub>
                        </m:den>
                      </m:f>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𝑢</m:t>
                          </m:r>
                        </m:sub>
                        <m:sup>
                          <m:r>
                            <a:rPr lang="en-US" altLang="zh-CN" i="1">
                              <a:latin typeface="Cambria Math" panose="02040503050406030204" pitchFamily="18" charset="0"/>
                            </a:rPr>
                            <m:t>⊤</m:t>
                          </m:r>
                        </m:sup>
                      </m:sSubSup>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𝑢</m:t>
                          </m:r>
                        </m:sub>
                      </m:sSub>
                      <m:r>
                        <a:rPr lang="en-US" altLang="zh-CN" i="1">
                          <a:latin typeface="Cambria Math" panose="02040503050406030204" pitchFamily="18" charset="0"/>
                        </a:rPr>
                        <m:t>+</m:t>
                      </m:r>
                      <m:r>
                        <a:rPr lang="en-US" altLang="zh-CN" i="1">
                          <a:latin typeface="Cambria Math" panose="02040503050406030204" pitchFamily="18" charset="0"/>
                        </a:rPr>
                        <m:t>𝜆</m:t>
                      </m:r>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sub>
                      </m:sSub>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1738" y="1526249"/>
                <a:ext cx="7953661" cy="5008775"/>
              </a:xfrm>
              <a:prstGeom prst="rect">
                <a:avLst/>
              </a:prstGeom>
              <a:blipFill>
                <a:blip r:embed="rId5"/>
                <a:stretch>
                  <a:fillRect l="-460" t="-487"/>
                </a:stretch>
              </a:blipFill>
            </p:spPr>
            <p:txBody>
              <a:bodyPr/>
              <a:lstStyle/>
              <a:p>
                <a:r>
                  <a:rPr lang="zh-CN" altLang="en-US">
                    <a:noFill/>
                  </a:rPr>
                  <a:t> </a:t>
                </a:r>
              </a:p>
            </p:txBody>
          </p:sp>
        </mc:Fallback>
      </mc:AlternateContent>
      <p:cxnSp>
        <p:nvCxnSpPr>
          <p:cNvPr id="6" name="直接箭头连接符 5">
            <a:extLst>
              <a:ext uri="{FF2B5EF4-FFF2-40B4-BE49-F238E27FC236}">
                <a16:creationId xmlns:a16="http://schemas.microsoft.com/office/drawing/2014/main" id="{E7447790-8A4A-4FEE-A03A-3EAD4503A2C5}"/>
              </a:ext>
            </a:extLst>
          </p:cNvPr>
          <p:cNvCxnSpPr/>
          <p:nvPr/>
        </p:nvCxnSpPr>
        <p:spPr>
          <a:xfrm flipH="1">
            <a:off x="5524766" y="2049234"/>
            <a:ext cx="78377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文本框 2">
            <a:extLst>
              <a:ext uri="{FF2B5EF4-FFF2-40B4-BE49-F238E27FC236}">
                <a16:creationId xmlns:a16="http://schemas.microsoft.com/office/drawing/2014/main" id="{EA94D9DE-D455-49B0-A802-55ACE2998C5D}"/>
              </a:ext>
            </a:extLst>
          </p:cNvPr>
          <p:cNvSpPr txBox="1"/>
          <p:nvPr/>
        </p:nvSpPr>
        <p:spPr>
          <a:xfrm>
            <a:off x="4114800" y="2973897"/>
            <a:ext cx="65" cy="276999"/>
          </a:xfrm>
          <a:prstGeom prst="rect">
            <a:avLst/>
          </a:prstGeom>
          <a:noFill/>
        </p:spPr>
        <p:txBody>
          <a:bodyPr wrap="none" lIns="0" tIns="0" rIns="0" bIns="0" rtlCol="0">
            <a:spAutoFit/>
          </a:bodyPr>
          <a:lstStyle/>
          <a:p>
            <a:endParaRPr lang="zh-CN" altLang="en-US" dirty="0"/>
          </a:p>
        </p:txBody>
      </p:sp>
      <p:sp>
        <p:nvSpPr>
          <p:cNvPr id="7" name="文本框 6">
            <a:extLst>
              <a:ext uri="{FF2B5EF4-FFF2-40B4-BE49-F238E27FC236}">
                <a16:creationId xmlns:a16="http://schemas.microsoft.com/office/drawing/2014/main" id="{4E0C7D13-61B6-45EF-A3AD-5D4BB5D0A5C1}"/>
              </a:ext>
            </a:extLst>
          </p:cNvPr>
          <p:cNvSpPr txBox="1"/>
          <p:nvPr/>
        </p:nvSpPr>
        <p:spPr>
          <a:xfrm>
            <a:off x="6417993" y="1856008"/>
            <a:ext cx="1338828"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双线性模型</a:t>
            </a:r>
          </a:p>
        </p:txBody>
      </p:sp>
    </p:spTree>
    <p:extLst>
      <p:ext uri="{BB962C8B-B14F-4D97-AF65-F5344CB8AC3E}">
        <p14:creationId xmlns:p14="http://schemas.microsoft.com/office/powerpoint/2010/main" val="41436477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带偏置的矩阵分解模型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48</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526249"/>
                <a:ext cx="7953661" cy="500877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𝑢</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在物品</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上</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的预测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𝑟</m:t>
                              </m:r>
                            </m:e>
                          </m:acc>
                        </m:e>
                        <m:sub>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𝜇</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𝑢</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𝑢</m:t>
                          </m:r>
                        </m:sub>
                        <m:sup>
                          <m:r>
                            <a:rPr lang="en-US" altLang="zh-CN" i="1">
                              <a:latin typeface="Cambria Math" panose="02040503050406030204" pitchFamily="18" charset="0"/>
                            </a:rPr>
                            <m:t>⊤</m:t>
                          </m:r>
                        </m:sup>
                      </m:sSubSup>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sub>
                      </m:sSub>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训练目标</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梯度更新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1738" y="1526249"/>
                <a:ext cx="7953661" cy="5008775"/>
              </a:xfrm>
              <a:prstGeom prst="rect">
                <a:avLst/>
              </a:prstGeom>
              <a:blipFill>
                <a:blip r:embed="rId5"/>
                <a:stretch>
                  <a:fillRect l="-460" t="-487"/>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EA94D9DE-D455-49B0-A802-55ACE2998C5D}"/>
              </a:ext>
            </a:extLst>
          </p:cNvPr>
          <p:cNvSpPr txBox="1"/>
          <p:nvPr/>
        </p:nvSpPr>
        <p:spPr>
          <a:xfrm>
            <a:off x="4483916" y="2940341"/>
            <a:ext cx="65" cy="276999"/>
          </a:xfrm>
          <a:prstGeom prst="rect">
            <a:avLst/>
          </a:prstGeom>
          <a:noFill/>
        </p:spPr>
        <p:txBody>
          <a:bodyPr wrap="none" lIns="0" tIns="0" rIns="0" bIns="0" rtlCol="0">
            <a:spAutoFit/>
          </a:bodyPr>
          <a:lstStyle/>
          <a:p>
            <a:endParaRPr lang="zh-CN" altLang="en-US" dirty="0"/>
          </a:p>
        </p:txBody>
      </p:sp>
      <p:cxnSp>
        <p:nvCxnSpPr>
          <p:cNvPr id="8" name="直接箭头连接符 7">
            <a:extLst>
              <a:ext uri="{FF2B5EF4-FFF2-40B4-BE49-F238E27FC236}">
                <a16:creationId xmlns:a16="http://schemas.microsoft.com/office/drawing/2014/main" id="{A6C94F2C-4034-4044-B477-0DE740B1D269}"/>
              </a:ext>
            </a:extLst>
          </p:cNvPr>
          <p:cNvCxnSpPr/>
          <p:nvPr/>
        </p:nvCxnSpPr>
        <p:spPr>
          <a:xfrm flipV="1">
            <a:off x="4029861" y="2282066"/>
            <a:ext cx="0" cy="2525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直接箭头连接符 8">
            <a:extLst>
              <a:ext uri="{FF2B5EF4-FFF2-40B4-BE49-F238E27FC236}">
                <a16:creationId xmlns:a16="http://schemas.microsoft.com/office/drawing/2014/main" id="{A0048E46-8872-427B-B20B-D4357F5EE7D5}"/>
              </a:ext>
            </a:extLst>
          </p:cNvPr>
          <p:cNvCxnSpPr/>
          <p:nvPr/>
        </p:nvCxnSpPr>
        <p:spPr>
          <a:xfrm flipV="1">
            <a:off x="4572000" y="2282066"/>
            <a:ext cx="0" cy="2525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直接箭头连接符 9">
            <a:extLst>
              <a:ext uri="{FF2B5EF4-FFF2-40B4-BE49-F238E27FC236}">
                <a16:creationId xmlns:a16="http://schemas.microsoft.com/office/drawing/2014/main" id="{96BD17FE-E357-4EE3-A6B6-AE21FEE89C50}"/>
              </a:ext>
            </a:extLst>
          </p:cNvPr>
          <p:cNvCxnSpPr/>
          <p:nvPr/>
        </p:nvCxnSpPr>
        <p:spPr>
          <a:xfrm flipV="1">
            <a:off x="5099632" y="2263688"/>
            <a:ext cx="0" cy="2525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直接箭头连接符 10">
            <a:extLst>
              <a:ext uri="{FF2B5EF4-FFF2-40B4-BE49-F238E27FC236}">
                <a16:creationId xmlns:a16="http://schemas.microsoft.com/office/drawing/2014/main" id="{94CC5A70-2FFB-44AB-B208-A3B779B46697}"/>
              </a:ext>
            </a:extLst>
          </p:cNvPr>
          <p:cNvCxnSpPr/>
          <p:nvPr/>
        </p:nvCxnSpPr>
        <p:spPr>
          <a:xfrm flipV="1">
            <a:off x="5748948" y="2255298"/>
            <a:ext cx="0" cy="2525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文本框 11">
            <a:extLst>
              <a:ext uri="{FF2B5EF4-FFF2-40B4-BE49-F238E27FC236}">
                <a16:creationId xmlns:a16="http://schemas.microsoft.com/office/drawing/2014/main" id="{C6842613-1624-4535-8AFD-E8C30CA66D53}"/>
              </a:ext>
            </a:extLst>
          </p:cNvPr>
          <p:cNvSpPr txBox="1"/>
          <p:nvPr/>
        </p:nvSpPr>
        <p:spPr>
          <a:xfrm>
            <a:off x="3677734" y="2516237"/>
            <a:ext cx="614063" cy="584775"/>
          </a:xfrm>
          <a:prstGeom prst="rect">
            <a:avLst/>
          </a:prstGeom>
          <a:noFill/>
        </p:spPr>
        <p:txBody>
          <a:bodyPr wrap="square" rtlCol="0">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全局偏置</a:t>
            </a:r>
            <a:endParaRPr 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4" name="文本框 13">
            <a:extLst>
              <a:ext uri="{FF2B5EF4-FFF2-40B4-BE49-F238E27FC236}">
                <a16:creationId xmlns:a16="http://schemas.microsoft.com/office/drawing/2014/main" id="{1D5A0E9B-43F6-466F-BAAB-45F10DA175C9}"/>
              </a:ext>
            </a:extLst>
          </p:cNvPr>
          <p:cNvSpPr txBox="1"/>
          <p:nvPr/>
        </p:nvSpPr>
        <p:spPr>
          <a:xfrm>
            <a:off x="4280224" y="2507848"/>
            <a:ext cx="614044" cy="584775"/>
          </a:xfrm>
          <a:prstGeom prst="rect">
            <a:avLst/>
          </a:prstGeom>
          <a:noFill/>
        </p:spPr>
        <p:txBody>
          <a:bodyPr wrap="square" rtlCol="0">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用户偏置</a:t>
            </a:r>
            <a:endPar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5" name="文本框 14">
            <a:extLst>
              <a:ext uri="{FF2B5EF4-FFF2-40B4-BE49-F238E27FC236}">
                <a16:creationId xmlns:a16="http://schemas.microsoft.com/office/drawing/2014/main" id="{47ABC4F7-1207-424F-A545-A454A0D22A43}"/>
              </a:ext>
            </a:extLst>
          </p:cNvPr>
          <p:cNvSpPr txBox="1"/>
          <p:nvPr/>
        </p:nvSpPr>
        <p:spPr>
          <a:xfrm>
            <a:off x="4823733" y="2499459"/>
            <a:ext cx="597439" cy="584775"/>
          </a:xfrm>
          <a:prstGeom prst="rect">
            <a:avLst/>
          </a:prstGeom>
          <a:noFill/>
        </p:spPr>
        <p:txBody>
          <a:bodyPr wrap="square" rtlCol="0">
            <a:spAutoFit/>
          </a:bodyPr>
          <a:lstStyle/>
          <a:p>
            <a:r>
              <a:rPr lang="zh-CN" altLang="en-US" sz="1600" dirty="0"/>
              <a:t>物品偏置</a:t>
            </a:r>
            <a:endParaRPr lang="en-US" sz="1600" dirty="0"/>
          </a:p>
        </p:txBody>
      </p:sp>
      <p:sp>
        <p:nvSpPr>
          <p:cNvPr id="16" name="文本框 15">
            <a:extLst>
              <a:ext uri="{FF2B5EF4-FFF2-40B4-BE49-F238E27FC236}">
                <a16:creationId xmlns:a16="http://schemas.microsoft.com/office/drawing/2014/main" id="{AFF54B1D-8345-4982-96C1-F9D6F206E931}"/>
              </a:ext>
            </a:extLst>
          </p:cNvPr>
          <p:cNvSpPr txBox="1"/>
          <p:nvPr/>
        </p:nvSpPr>
        <p:spPr>
          <a:xfrm>
            <a:off x="5425101" y="2491070"/>
            <a:ext cx="876349" cy="584775"/>
          </a:xfrm>
          <a:prstGeom prst="rect">
            <a:avLst/>
          </a:prstGeom>
          <a:noFill/>
        </p:spPr>
        <p:txBody>
          <a:bodyPr wrap="square" rtlCol="0">
            <a:spAutoFit/>
          </a:bodyPr>
          <a:lstStyle/>
          <a:p>
            <a:pPr algn="ctr"/>
            <a:r>
              <a:rPr lang="zh-CN" altLang="en-US" sz="1600" dirty="0"/>
              <a:t>用户</a:t>
            </a:r>
            <a:r>
              <a:rPr lang="en-US" altLang="zh-CN" sz="1600" dirty="0"/>
              <a:t>-</a:t>
            </a:r>
            <a:r>
              <a:rPr lang="zh-CN" altLang="en-US" sz="1600" dirty="0"/>
              <a:t>物品交互</a:t>
            </a:r>
            <a:endParaRPr lang="en-US" sz="1600"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DBE624E-2EB5-4291-9FBA-C8C9147C00E0}"/>
                  </a:ext>
                </a:extLst>
              </p:cNvPr>
              <p:cNvSpPr/>
              <p:nvPr/>
            </p:nvSpPr>
            <p:spPr>
              <a:xfrm>
                <a:off x="754323" y="3590172"/>
                <a:ext cx="7808489" cy="10434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zh-CN" altLang="en-US" i="1" smtClean="0">
                              <a:latin typeface="Cambria Math" panose="02040503050406030204" pitchFamily="18" charset="0"/>
                            </a:rPr>
                          </m:ctrlPr>
                        </m:limLowPr>
                        <m:e>
                          <m:r>
                            <a:rPr lang="zh-CN" altLang="en-US" i="1">
                              <a:latin typeface="Cambria Math" panose="02040503050406030204" pitchFamily="18" charset="0"/>
                            </a:rPr>
                            <m:t>𝑚𝑖𝑛</m:t>
                          </m:r>
                        </m:e>
                        <m:lim>
                          <m:r>
                            <a:rPr lang="zh-CN" altLang="en-US" i="1">
                              <a:latin typeface="Cambria Math" panose="02040503050406030204" pitchFamily="18" charset="0"/>
                            </a:rPr>
                            <m:t>𝑃</m:t>
                          </m:r>
                          <m:r>
                            <a:rPr lang="zh-CN" altLang="en-US" i="0">
                              <a:latin typeface="Cambria Math" panose="02040503050406030204" pitchFamily="18" charset="0"/>
                            </a:rPr>
                            <m:t>,</m:t>
                          </m:r>
                          <m:r>
                            <a:rPr lang="zh-CN" altLang="en-US" i="1">
                              <a:latin typeface="Cambria Math" panose="02040503050406030204" pitchFamily="18" charset="0"/>
                            </a:rPr>
                            <m:t>𝑄</m:t>
                          </m:r>
                        </m:lim>
                      </m:limLow>
                      <m:nary>
                        <m:naryPr>
                          <m:chr m:val="∑"/>
                          <m:limLoc m:val="undOvr"/>
                          <m:grow m:val="on"/>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𝑢</m:t>
                              </m:r>
                              <m:r>
                                <a:rPr lang="zh-CN" altLang="en-US" i="0">
                                  <a:latin typeface="Cambria Math" panose="02040503050406030204" pitchFamily="18" charset="0"/>
                                </a:rPr>
                                <m:t>,</m:t>
                              </m:r>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𝐷</m:t>
                          </m:r>
                        </m:sub>
                        <m:sup/>
                        <m:e>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2</m:t>
                              </m:r>
                            </m:den>
                          </m:f>
                          <m:sSup>
                            <m:sSupPr>
                              <m:ctrlPr>
                                <a:rPr lang="zh-CN" altLang="en-US" i="1">
                                  <a:latin typeface="Cambria Math" panose="02040503050406030204" pitchFamily="18" charset="0"/>
                                </a:rPr>
                              </m:ctrlPr>
                            </m:sSupPr>
                            <m:e>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𝑢</m:t>
                                  </m:r>
                                  <m:r>
                                    <a:rPr lang="zh-CN" altLang="en-US">
                                      <a:latin typeface="Cambria Math" panose="02040503050406030204" pitchFamily="18" charset="0"/>
                                    </a:rPr>
                                    <m:t>,</m:t>
                                  </m:r>
                                  <m:r>
                                    <a:rPr lang="zh-CN" altLang="en-US" i="1">
                                      <a:latin typeface="Cambria Math" panose="02040503050406030204" pitchFamily="18" charset="0"/>
                                    </a:rPr>
                                    <m:t>𝑖</m:t>
                                  </m:r>
                                </m:sub>
                              </m:sSub>
                              <m:r>
                                <a:rPr lang="zh-CN" altLang="en-US">
                                  <a:latin typeface="Cambria Math" panose="02040503050406030204" pitchFamily="18" charset="0"/>
                                </a:rPr>
                                <m:t>−</m:t>
                              </m:r>
                              <m:d>
                                <m:dPr>
                                  <m:ctrlPr>
                                    <a:rPr lang="zh-CN" altLang="en-US" i="1">
                                      <a:latin typeface="Cambria Math" panose="02040503050406030204" pitchFamily="18" charset="0"/>
                                    </a:rPr>
                                  </m:ctrlPr>
                                </m:dPr>
                                <m:e>
                                  <m:r>
                                    <a:rPr lang="zh-CN" altLang="en-US" i="1">
                                      <a:latin typeface="Cambria Math" panose="02040503050406030204" pitchFamily="18" charset="0"/>
                                    </a:rPr>
                                    <m:t>𝜇</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𝑢</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𝑖</m:t>
                                      </m:r>
                                    </m:sub>
                                  </m:sSub>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𝑝</m:t>
                                      </m:r>
                                    </m:e>
                                    <m:sub>
                                      <m:r>
                                        <a:rPr lang="zh-CN" altLang="en-US" i="1">
                                          <a:latin typeface="Cambria Math" panose="02040503050406030204" pitchFamily="18" charset="0"/>
                                        </a:rPr>
                                        <m:t>𝑢</m:t>
                                      </m:r>
                                    </m:sub>
                                    <m:sup>
                                      <m:r>
                                        <a:rPr lang="zh-CN" altLang="en-US">
                                          <a:latin typeface="Cambria Math" panose="02040503050406030204" pitchFamily="18" charset="0"/>
                                        </a:rPr>
                                        <m:t>⊤</m:t>
                                      </m:r>
                                    </m:sup>
                                  </m:sSubSup>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e>
                              </m:d>
                              <m:r>
                                <a:rPr lang="en-US" altLang="zh-CN" i="1">
                                  <a:latin typeface="Cambria Math" panose="02040503050406030204" pitchFamily="18" charset="0"/>
                                </a:rPr>
                                <m:t>)</m:t>
                              </m:r>
                            </m:e>
                            <m:sup>
                              <m:r>
                                <a:rPr lang="zh-CN" altLang="en-US">
                                  <a:latin typeface="Cambria Math" panose="02040503050406030204" pitchFamily="18" charset="0"/>
                                </a:rPr>
                                <m:t>2</m:t>
                              </m:r>
                            </m:sup>
                          </m:sSup>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𝜆</m:t>
                              </m:r>
                            </m:num>
                            <m:den>
                              <m:r>
                                <a:rPr lang="zh-CN" altLang="en-US">
                                  <a:latin typeface="Cambria Math" panose="02040503050406030204" pitchFamily="18" charset="0"/>
                                </a:rPr>
                                <m:t>2</m:t>
                              </m:r>
                            </m:den>
                          </m:f>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𝑢</m:t>
                              </m:r>
                            </m:sub>
                          </m:sSub>
                          <m:sSup>
                            <m:sSupPr>
                              <m:ctrlPr>
                                <a:rPr lang="zh-CN" altLang="en-US" i="1">
                                  <a:latin typeface="Cambria Math" panose="02040503050406030204" pitchFamily="18" charset="0"/>
                                </a:rPr>
                              </m:ctrlPr>
                            </m:sSupPr>
                            <m:e>
                              <m:r>
                                <a:rPr lang="zh-CN" altLang="en-US">
                                  <a:latin typeface="Cambria Math" panose="02040503050406030204" pitchFamily="18" charset="0"/>
                                </a:rPr>
                                <m:t>∥</m:t>
                              </m:r>
                            </m:e>
                            <m:sup>
                              <m:r>
                                <a:rPr lang="zh-CN" altLang="en-US">
                                  <a:latin typeface="Cambria Math" panose="02040503050406030204" pitchFamily="18" charset="0"/>
                                </a:rPr>
                                <m:t>2</m:t>
                              </m:r>
                            </m:sup>
                          </m:sSup>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r>
                                <a:rPr lang="zh-CN" altLang="en-US">
                                  <a:latin typeface="Cambria Math" panose="02040503050406030204" pitchFamily="18" charset="0"/>
                                </a:rPr>
                                <m:t>∥</m:t>
                              </m:r>
                            </m:e>
                            <m:sup>
                              <m:r>
                                <a:rPr lang="zh-CN" altLang="en-US">
                                  <a:latin typeface="Cambria Math" panose="02040503050406030204" pitchFamily="18" charset="0"/>
                                </a:rPr>
                                <m:t>2</m:t>
                              </m:r>
                            </m:sup>
                          </m:sSup>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𝑏</m:t>
                              </m:r>
                            </m:e>
                            <m:sub>
                              <m:r>
                                <a:rPr lang="zh-CN" altLang="en-US" i="1">
                                  <a:latin typeface="Cambria Math" panose="02040503050406030204" pitchFamily="18" charset="0"/>
                                </a:rPr>
                                <m:t>𝑢</m:t>
                              </m:r>
                            </m:sub>
                            <m:sup>
                              <m:r>
                                <a:rPr lang="zh-CN" altLang="en-US">
                                  <a:latin typeface="Cambria Math" panose="02040503050406030204" pitchFamily="18" charset="0"/>
                                </a:rPr>
                                <m:t>2</m:t>
                              </m:r>
                            </m:sup>
                          </m:sSubSup>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𝑏</m:t>
                              </m:r>
                            </m:e>
                            <m:sub>
                              <m:r>
                                <a:rPr lang="zh-CN" altLang="en-US" i="1">
                                  <a:latin typeface="Cambria Math" panose="02040503050406030204" pitchFamily="18" charset="0"/>
                                </a:rPr>
                                <m:t>𝑖</m:t>
                              </m:r>
                            </m:sub>
                            <m:sup>
                              <m:r>
                                <a:rPr lang="zh-CN" altLang="en-US">
                                  <a:latin typeface="Cambria Math" panose="02040503050406030204" pitchFamily="18" charset="0"/>
                                </a:rPr>
                                <m:t>2</m:t>
                              </m:r>
                            </m:sup>
                          </m:sSubSup>
                          <m:r>
                            <a:rPr lang="en-US" altLang="zh-CN" b="0" i="1" smtClean="0">
                              <a:latin typeface="Cambria Math" panose="02040503050406030204" pitchFamily="18" charset="0"/>
                            </a:rPr>
                            <m:t>)</m:t>
                          </m:r>
                        </m:e>
                      </m:nary>
                    </m:oMath>
                  </m:oMathPara>
                </a14:m>
                <a:endParaRPr lang="zh-CN" altLang="en-US" dirty="0"/>
              </a:p>
            </p:txBody>
          </p:sp>
        </mc:Choice>
        <mc:Fallback xmlns="">
          <p:sp>
            <p:nvSpPr>
              <p:cNvPr id="5" name="矩形 4">
                <a:extLst>
                  <a:ext uri="{FF2B5EF4-FFF2-40B4-BE49-F238E27FC236}">
                    <a16:creationId xmlns:a16="http://schemas.microsoft.com/office/drawing/2014/main" id="{0DBE624E-2EB5-4291-9FBA-C8C9147C00E0}"/>
                  </a:ext>
                </a:extLst>
              </p:cNvPr>
              <p:cNvSpPr>
                <a:spLocks noRot="1" noChangeAspect="1" noMove="1" noResize="1" noEditPoints="1" noAdjustHandles="1" noChangeArrowheads="1" noChangeShapeType="1" noTextEdit="1"/>
              </p:cNvSpPr>
              <p:nvPr/>
            </p:nvSpPr>
            <p:spPr>
              <a:xfrm>
                <a:off x="754323" y="3590172"/>
                <a:ext cx="7808489" cy="104342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C67CDCA-AB67-4E7C-AF2E-646464A66CF9}"/>
                  </a:ext>
                </a:extLst>
              </p:cNvPr>
              <p:cNvSpPr/>
              <p:nvPr/>
            </p:nvSpPr>
            <p:spPr>
              <a:xfrm>
                <a:off x="3416600" y="4846631"/>
                <a:ext cx="3411703" cy="18508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r>
                            <a:rPr lang="zh-CN" altLang="en-US" i="1">
                              <a:latin typeface="Cambria Math" panose="02040503050406030204" pitchFamily="18" charset="0"/>
                            </a:rPr>
                            <m:t>𝛿</m:t>
                          </m:r>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𝑢</m:t>
                              </m:r>
                              <m:r>
                                <a:rPr lang="zh-CN" altLang="en-US" i="0">
                                  <a:latin typeface="Cambria Math" panose="02040503050406030204" pitchFamily="18" charset="0"/>
                                </a:rPr>
                                <m:t>,</m:t>
                              </m:r>
                              <m:r>
                                <a:rPr lang="zh-CN" altLang="en-US" i="1">
                                  <a:latin typeface="Cambria Math" panose="02040503050406030204" pitchFamily="18" charset="0"/>
                                </a:rPr>
                                <m:t>𝑖</m:t>
                              </m:r>
                            </m:sub>
                          </m:sSub>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1">
                                  <a:latin typeface="Cambria Math" panose="02040503050406030204" pitchFamily="18" charset="0"/>
                                </a:rPr>
                                <m:t>𝜇</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𝑢</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𝑝</m:t>
                                  </m:r>
                                </m:e>
                                <m:sub>
                                  <m:r>
                                    <a:rPr lang="zh-CN" altLang="en-US" i="1">
                                      <a:latin typeface="Cambria Math" panose="02040503050406030204" pitchFamily="18" charset="0"/>
                                    </a:rPr>
                                    <m:t>𝑢</m:t>
                                  </m:r>
                                </m:sub>
                                <m:sup>
                                  <m:r>
                                    <a:rPr lang="zh-CN" altLang="en-US" i="0">
                                      <a:latin typeface="Cambria Math" panose="02040503050406030204" pitchFamily="18" charset="0"/>
                                    </a:rPr>
                                    <m:t>⊤</m:t>
                                  </m:r>
                                </m:sup>
                              </m:sSubSup>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e>
                          </m:d>
                        </m:e>
                        <m:e>
                          <m:r>
                            <a:rPr lang="zh-CN" altLang="en-US" i="1">
                              <a:latin typeface="Cambria Math" panose="02040503050406030204" pitchFamily="18" charset="0"/>
                            </a:rPr>
                            <m:t>𝜇</m:t>
                          </m:r>
                          <m:r>
                            <a:rPr lang="zh-CN" altLang="en-US" i="0">
                              <a:latin typeface="Cambria Math" panose="02040503050406030204" pitchFamily="18" charset="0"/>
                            </a:rPr>
                            <m:t>&amp;←</m:t>
                          </m:r>
                          <m:r>
                            <a:rPr lang="zh-CN" altLang="en-US" i="1">
                              <a:latin typeface="Cambria Math" panose="02040503050406030204" pitchFamily="18" charset="0"/>
                            </a:rPr>
                            <m:t>𝜇</m:t>
                          </m:r>
                          <m:r>
                            <a:rPr lang="zh-CN" altLang="en-US" i="0">
                              <a:latin typeface="Cambria Math" panose="02040503050406030204" pitchFamily="18" charset="0"/>
                            </a:rPr>
                            <m:t>+</m:t>
                          </m:r>
                          <m:r>
                            <a:rPr lang="zh-CN" altLang="en-US" i="1">
                              <a:latin typeface="Cambria Math" panose="02040503050406030204" pitchFamily="18" charset="0"/>
                            </a:rPr>
                            <m:t>𝜂𝛿</m:t>
                          </m:r>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𝑢</m:t>
                              </m:r>
                            </m:sub>
                          </m:sSub>
                          <m:r>
                            <a:rPr lang="zh-CN" altLang="en-US" i="0">
                              <a:latin typeface="Cambria Math" panose="02040503050406030204" pitchFamily="18" charset="0"/>
                            </a:rPr>
                            <m:t>&amp;←</m:t>
                          </m:r>
                          <m:d>
                            <m:dPr>
                              <m:ctrlPr>
                                <a:rPr lang="zh-CN" altLang="en-US" i="1">
                                  <a:latin typeface="Cambria Math" panose="02040503050406030204" pitchFamily="18" charset="0"/>
                                </a:rPr>
                              </m:ctrlPr>
                            </m:dPr>
                            <m:e>
                              <m:r>
                                <a:rPr lang="zh-CN" altLang="en-US" i="0">
                                  <a:latin typeface="Cambria Math" panose="02040503050406030204" pitchFamily="18" charset="0"/>
                                </a:rPr>
                                <m:t>1−</m:t>
                              </m:r>
                              <m:r>
                                <a:rPr lang="zh-CN" altLang="en-US" i="1">
                                  <a:latin typeface="Cambria Math" panose="02040503050406030204" pitchFamily="18" charset="0"/>
                                </a:rPr>
                                <m:t>𝜂𝜆</m:t>
                              </m:r>
                            </m:e>
                          </m:d>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𝑢</m:t>
                              </m:r>
                            </m:sub>
                          </m:sSub>
                          <m:r>
                            <a:rPr lang="zh-CN" altLang="en-US" i="0">
                              <a:latin typeface="Cambria Math" panose="02040503050406030204" pitchFamily="18" charset="0"/>
                            </a:rPr>
                            <m:t>+</m:t>
                          </m:r>
                          <m:r>
                            <a:rPr lang="zh-CN" altLang="en-US" i="1">
                              <a:latin typeface="Cambria Math" panose="02040503050406030204" pitchFamily="18" charset="0"/>
                            </a:rPr>
                            <m:t>𝜂𝛿</m:t>
                          </m:r>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𝑖</m:t>
                              </m:r>
                            </m:sub>
                          </m:sSub>
                          <m:r>
                            <a:rPr lang="zh-CN" altLang="en-US" i="0">
                              <a:latin typeface="Cambria Math" panose="02040503050406030204" pitchFamily="18" charset="0"/>
                            </a:rPr>
                            <m:t>&amp;←</m:t>
                          </m:r>
                          <m:d>
                            <m:dPr>
                              <m:ctrlPr>
                                <a:rPr lang="zh-CN" altLang="en-US" i="1">
                                  <a:latin typeface="Cambria Math" panose="02040503050406030204" pitchFamily="18" charset="0"/>
                                </a:rPr>
                              </m:ctrlPr>
                            </m:dPr>
                            <m:e>
                              <m:r>
                                <a:rPr lang="zh-CN" altLang="en-US" i="0">
                                  <a:latin typeface="Cambria Math" panose="02040503050406030204" pitchFamily="18" charset="0"/>
                                </a:rPr>
                                <m:t>1−</m:t>
                              </m:r>
                              <m:r>
                                <a:rPr lang="zh-CN" altLang="en-US" i="1">
                                  <a:latin typeface="Cambria Math" panose="02040503050406030204" pitchFamily="18" charset="0"/>
                                </a:rPr>
                                <m:t>𝜂𝜆</m:t>
                              </m:r>
                            </m:e>
                          </m:d>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𝜂𝛿</m:t>
                          </m:r>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𝑢</m:t>
                              </m:r>
                            </m:sub>
                          </m:sSub>
                          <m:r>
                            <a:rPr lang="zh-CN" altLang="en-US" i="0">
                              <a:latin typeface="Cambria Math" panose="02040503050406030204" pitchFamily="18" charset="0"/>
                            </a:rPr>
                            <m:t>&amp;←</m:t>
                          </m:r>
                          <m:d>
                            <m:dPr>
                              <m:ctrlPr>
                                <a:rPr lang="zh-CN" altLang="en-US" i="1">
                                  <a:latin typeface="Cambria Math" panose="02040503050406030204" pitchFamily="18" charset="0"/>
                                </a:rPr>
                              </m:ctrlPr>
                            </m:dPr>
                            <m:e>
                              <m:r>
                                <a:rPr lang="zh-CN" altLang="en-US" i="0">
                                  <a:latin typeface="Cambria Math" panose="02040503050406030204" pitchFamily="18" charset="0"/>
                                </a:rPr>
                                <m:t>1−</m:t>
                              </m:r>
                              <m:r>
                                <a:rPr lang="zh-CN" altLang="en-US" i="1">
                                  <a:latin typeface="Cambria Math" panose="02040503050406030204" pitchFamily="18" charset="0"/>
                                </a:rPr>
                                <m:t>𝜂𝜆</m:t>
                              </m:r>
                            </m:e>
                          </m:d>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𝑢</m:t>
                              </m:r>
                            </m:sub>
                          </m:sSub>
                          <m:r>
                            <a:rPr lang="zh-CN" altLang="en-US" i="0">
                              <a:latin typeface="Cambria Math" panose="02040503050406030204" pitchFamily="18" charset="0"/>
                            </a:rPr>
                            <m:t>+</m:t>
                          </m:r>
                          <m:r>
                            <a:rPr lang="zh-CN" altLang="en-US" i="1">
                              <a:latin typeface="Cambria Math" panose="02040503050406030204" pitchFamily="18" charset="0"/>
                            </a:rPr>
                            <m:t>𝜂𝛿</m:t>
                          </m:r>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r>
                            <a:rPr lang="zh-CN" altLang="en-US" i="0">
                              <a:latin typeface="Cambria Math" panose="02040503050406030204" pitchFamily="18" charset="0"/>
                            </a:rPr>
                            <m:t>&amp;←</m:t>
                          </m:r>
                          <m:d>
                            <m:dPr>
                              <m:ctrlPr>
                                <a:rPr lang="zh-CN" altLang="en-US" i="1">
                                  <a:latin typeface="Cambria Math" panose="02040503050406030204" pitchFamily="18" charset="0"/>
                                </a:rPr>
                              </m:ctrlPr>
                            </m:dPr>
                            <m:e>
                              <m:r>
                                <a:rPr lang="zh-CN" altLang="en-US" i="0">
                                  <a:latin typeface="Cambria Math" panose="02040503050406030204" pitchFamily="18" charset="0"/>
                                </a:rPr>
                                <m:t>1−</m:t>
                              </m:r>
                              <m:r>
                                <a:rPr lang="zh-CN" altLang="en-US" i="1">
                                  <a:latin typeface="Cambria Math" panose="02040503050406030204" pitchFamily="18" charset="0"/>
                                </a:rPr>
                                <m:t>𝜂𝜆</m:t>
                              </m:r>
                            </m:e>
                          </m:d>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𝜂𝛿</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𝑢</m:t>
                              </m:r>
                            </m:sub>
                          </m:sSub>
                        </m:e>
                      </m:eqArr>
                    </m:oMath>
                  </m:oMathPara>
                </a14:m>
                <a:endParaRPr lang="zh-CN" altLang="en-US" dirty="0"/>
              </a:p>
            </p:txBody>
          </p:sp>
        </mc:Choice>
        <mc:Fallback xmlns="">
          <p:sp>
            <p:nvSpPr>
              <p:cNvPr id="17" name="矩形 16">
                <a:extLst>
                  <a:ext uri="{FF2B5EF4-FFF2-40B4-BE49-F238E27FC236}">
                    <a16:creationId xmlns:a16="http://schemas.microsoft.com/office/drawing/2014/main" id="{3C67CDCA-AB67-4E7C-AF2E-646464A66CF9}"/>
                  </a:ext>
                </a:extLst>
              </p:cNvPr>
              <p:cNvSpPr>
                <a:spLocks noRot="1" noChangeAspect="1" noMove="1" noResize="1" noEditPoints="1" noAdjustHandles="1" noChangeArrowheads="1" noChangeShapeType="1" noTextEdit="1"/>
              </p:cNvSpPr>
              <p:nvPr/>
            </p:nvSpPr>
            <p:spPr>
              <a:xfrm>
                <a:off x="3416600" y="4846631"/>
                <a:ext cx="3411703" cy="185089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1853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时间动态变化</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49</a:t>
            </a:fld>
            <a:endParaRPr lang="zh-CN" altLang="en-US" dirty="0"/>
          </a:p>
        </p:txBody>
      </p:sp>
      <p:sp>
        <p:nvSpPr>
          <p:cNvPr id="11" name="内容占位符 2">
            <a:extLst>
              <a:ext uri="{FF2B5EF4-FFF2-40B4-BE49-F238E27FC236}">
                <a16:creationId xmlns:a16="http://schemas.microsoft.com/office/drawing/2014/main" id="{27747FB4-3BC7-4DD1-A011-760AB7E6D5EC}"/>
              </a:ext>
            </a:extLst>
          </p:cNvPr>
          <p:cNvSpPr txBox="1">
            <a:spLocks/>
          </p:cNvSpPr>
          <p:nvPr/>
        </p:nvSpPr>
        <p:spPr>
          <a:xfrm>
            <a:off x="686704" y="5469411"/>
            <a:ext cx="7953661" cy="61581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约</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1500</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天（</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2004</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年初）进入数据集的平均电影评分突然上升</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7" name="内容占位符 9">
            <a:extLst>
              <a:ext uri="{FF2B5EF4-FFF2-40B4-BE49-F238E27FC236}">
                <a16:creationId xmlns:a16="http://schemas.microsoft.com/office/drawing/2014/main" id="{5BF61B64-29D4-4DC9-98E1-0DAC8E32D52A}"/>
              </a:ext>
            </a:extLst>
          </p:cNvPr>
          <p:cNvPicPr>
            <a:picLocks noChangeAspect="1"/>
          </p:cNvPicPr>
          <p:nvPr/>
        </p:nvPicPr>
        <p:blipFill>
          <a:blip r:embed="rId3"/>
          <a:stretch>
            <a:fillRect/>
          </a:stretch>
        </p:blipFill>
        <p:spPr>
          <a:xfrm>
            <a:off x="1794972" y="1438136"/>
            <a:ext cx="5554055" cy="3876040"/>
          </a:xfrm>
          <a:prstGeom prst="rect">
            <a:avLst/>
          </a:prstGeom>
        </p:spPr>
      </p:pic>
      <p:sp>
        <p:nvSpPr>
          <p:cNvPr id="8" name="页脚占位符 1">
            <a:extLst>
              <a:ext uri="{FF2B5EF4-FFF2-40B4-BE49-F238E27FC236}">
                <a16:creationId xmlns:a16="http://schemas.microsoft.com/office/drawing/2014/main" id="{D09D286F-36DF-4394-8609-4A16CB9AFA17}"/>
              </a:ext>
            </a:extLst>
          </p:cNvPr>
          <p:cNvSpPr>
            <a:spLocks noGrp="1"/>
          </p:cNvSpPr>
          <p:nvPr>
            <p:ph type="ftr" sz="quarter" idx="11"/>
          </p:nvPr>
        </p:nvSpPr>
        <p:spPr>
          <a:xfrm>
            <a:off x="502443" y="6240464"/>
            <a:ext cx="4891678" cy="206381"/>
          </a:xfrm>
        </p:spPr>
        <p:txBody>
          <a:bodyPr/>
          <a:lstStyle/>
          <a:p>
            <a:r>
              <a:rPr lang="en-US" altLang="zh-CN" dirty="0" err="1"/>
              <a:t>Koren</a:t>
            </a:r>
            <a:r>
              <a:rPr lang="en-US" altLang="zh-CN" dirty="0"/>
              <a:t>, Yehuda. "Collaborative filtering with temporal dynamics.“ KDD 2009.</a:t>
            </a:r>
          </a:p>
        </p:txBody>
      </p:sp>
    </p:spTree>
    <p:extLst>
      <p:ext uri="{BB962C8B-B14F-4D97-AF65-F5344CB8AC3E}">
        <p14:creationId xmlns:p14="http://schemas.microsoft.com/office/powerpoint/2010/main" val="3885611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新闻流推荐</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549425" y="5926699"/>
            <a:ext cx="2182416" cy="206381"/>
          </a:xfrm>
        </p:spPr>
        <p:txBody>
          <a:bodyPr/>
          <a:lstStyle/>
          <a:p>
            <a:fld id="{5DD3DB80-B894-403A-B48E-6FDC1A72010E}" type="slidenum">
              <a:rPr lang="zh-CN" altLang="en-US" smtClean="0"/>
              <a:pPr/>
              <a:t>5</a:t>
            </a:fld>
            <a:endParaRPr lang="zh-CN" altLang="en-US" dirty="0"/>
          </a:p>
        </p:txBody>
      </p:sp>
      <p:pic>
        <p:nvPicPr>
          <p:cNvPr id="8" name="图片 7">
            <a:extLst>
              <a:ext uri="{FF2B5EF4-FFF2-40B4-BE49-F238E27FC236}">
                <a16:creationId xmlns:a16="http://schemas.microsoft.com/office/drawing/2014/main" id="{8AB71F8D-38A5-449C-B403-91C9FF694DE3}"/>
              </a:ext>
            </a:extLst>
          </p:cNvPr>
          <p:cNvPicPr>
            <a:picLocks noChangeAspect="1"/>
          </p:cNvPicPr>
          <p:nvPr/>
        </p:nvPicPr>
        <p:blipFill>
          <a:blip r:embed="rId3"/>
          <a:stretch>
            <a:fillRect/>
          </a:stretch>
        </p:blipFill>
        <p:spPr>
          <a:xfrm>
            <a:off x="372780" y="1260363"/>
            <a:ext cx="8398440" cy="4909604"/>
          </a:xfrm>
          <a:prstGeom prst="rect">
            <a:avLst/>
          </a:prstGeom>
        </p:spPr>
      </p:pic>
      <p:sp>
        <p:nvSpPr>
          <p:cNvPr id="9" name="文本框 8">
            <a:extLst>
              <a:ext uri="{FF2B5EF4-FFF2-40B4-BE49-F238E27FC236}">
                <a16:creationId xmlns:a16="http://schemas.microsoft.com/office/drawing/2014/main" id="{BC719C65-DD9C-4FA3-B3D1-F48C3F338036}"/>
              </a:ext>
            </a:extLst>
          </p:cNvPr>
          <p:cNvSpPr txBox="1"/>
          <p:nvPr/>
        </p:nvSpPr>
        <p:spPr>
          <a:xfrm>
            <a:off x="4343436" y="1971338"/>
            <a:ext cx="1191352" cy="400110"/>
          </a:xfrm>
          <a:prstGeom prst="rect">
            <a:avLst/>
          </a:prstGeom>
          <a:noFill/>
        </p:spPr>
        <p:txBody>
          <a:bodyPr wrap="none" rtlCol="0">
            <a:spAutoFit/>
          </a:bodyPr>
          <a:lstStyle/>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推荐系统</a:t>
            </a:r>
            <a:endPar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 name="矩形 2">
            <a:extLst>
              <a:ext uri="{FF2B5EF4-FFF2-40B4-BE49-F238E27FC236}">
                <a16:creationId xmlns:a16="http://schemas.microsoft.com/office/drawing/2014/main" id="{6DDBD395-D78A-4ACC-87A5-D858A6C996EF}"/>
              </a:ext>
            </a:extLst>
          </p:cNvPr>
          <p:cNvSpPr/>
          <p:nvPr/>
        </p:nvSpPr>
        <p:spPr>
          <a:xfrm>
            <a:off x="304800" y="5853953"/>
            <a:ext cx="3827929" cy="412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20BC19A-9AF7-4280-853D-B7E6519681B0}"/>
              </a:ext>
            </a:extLst>
          </p:cNvPr>
          <p:cNvSpPr txBox="1"/>
          <p:nvPr/>
        </p:nvSpPr>
        <p:spPr>
          <a:xfrm>
            <a:off x="988299" y="6060141"/>
            <a:ext cx="2460930"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每天有大量的候选文章</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1" name="矩形 10">
            <a:extLst>
              <a:ext uri="{FF2B5EF4-FFF2-40B4-BE49-F238E27FC236}">
                <a16:creationId xmlns:a16="http://schemas.microsoft.com/office/drawing/2014/main" id="{E76B0E17-9F19-4E41-898C-2197FE439077}"/>
              </a:ext>
            </a:extLst>
          </p:cNvPr>
          <p:cNvSpPr/>
          <p:nvPr/>
        </p:nvSpPr>
        <p:spPr>
          <a:xfrm>
            <a:off x="4132729" y="4688540"/>
            <a:ext cx="2358313" cy="5827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C639A6D5-6F67-4619-A89D-BDED7CC1F408}"/>
              </a:ext>
            </a:extLst>
          </p:cNvPr>
          <p:cNvSpPr/>
          <p:nvPr/>
        </p:nvSpPr>
        <p:spPr>
          <a:xfrm>
            <a:off x="6373528" y="5741215"/>
            <a:ext cx="2465672" cy="4287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选择用于向最终用户提供新闻的优质文章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4" name="文本框 13">
            <a:extLst>
              <a:ext uri="{FF2B5EF4-FFF2-40B4-BE49-F238E27FC236}">
                <a16:creationId xmlns:a16="http://schemas.microsoft.com/office/drawing/2014/main" id="{5DBEECB7-8016-4742-B8AA-84B1A4F83244}"/>
              </a:ext>
            </a:extLst>
          </p:cNvPr>
          <p:cNvSpPr txBox="1"/>
          <p:nvPr/>
        </p:nvSpPr>
        <p:spPr>
          <a:xfrm>
            <a:off x="4343436" y="4628578"/>
            <a:ext cx="1340188" cy="646331"/>
          </a:xfrm>
          <a:prstGeom prst="rect">
            <a:avLst/>
          </a:prstGeom>
          <a:noFill/>
        </p:spPr>
        <p:txBody>
          <a:bodyPr wrap="squar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编辑人工筛选优质文章</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 name="矩形 4">
            <a:extLst>
              <a:ext uri="{FF2B5EF4-FFF2-40B4-BE49-F238E27FC236}">
                <a16:creationId xmlns:a16="http://schemas.microsoft.com/office/drawing/2014/main" id="{75F67DAB-5A19-419F-B786-C4E1ABA9A25D}"/>
              </a:ext>
            </a:extLst>
          </p:cNvPr>
          <p:cNvSpPr/>
          <p:nvPr/>
        </p:nvSpPr>
        <p:spPr>
          <a:xfrm>
            <a:off x="6549425" y="5632424"/>
            <a:ext cx="2330667" cy="646331"/>
          </a:xfrm>
          <a:prstGeom prst="rect">
            <a:avLst/>
          </a:prstGeom>
        </p:spPr>
        <p:txBody>
          <a:bodyPr wrap="squar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选择优质文章向终端用户提供新闻流</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688442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时间动态变化</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50</a:t>
            </a:fld>
            <a:endParaRPr lang="zh-CN" altLang="en-US" dirty="0"/>
          </a:p>
        </p:txBody>
      </p:sp>
      <p:sp>
        <p:nvSpPr>
          <p:cNvPr id="11" name="内容占位符 2">
            <a:extLst>
              <a:ext uri="{FF2B5EF4-FFF2-40B4-BE49-F238E27FC236}">
                <a16:creationId xmlns:a16="http://schemas.microsoft.com/office/drawing/2014/main" id="{27747FB4-3BC7-4DD1-A011-760AB7E6D5EC}"/>
              </a:ext>
            </a:extLst>
          </p:cNvPr>
          <p:cNvSpPr txBox="1">
            <a:spLocks/>
          </p:cNvSpPr>
          <p:nvPr/>
        </p:nvSpPr>
        <p:spPr>
          <a:xfrm>
            <a:off x="686704" y="5469411"/>
            <a:ext cx="7953661" cy="61581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对于更老的电影，人们往往给予更高的评分</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8" name="页脚占位符 1">
            <a:extLst>
              <a:ext uri="{FF2B5EF4-FFF2-40B4-BE49-F238E27FC236}">
                <a16:creationId xmlns:a16="http://schemas.microsoft.com/office/drawing/2014/main" id="{D09D286F-36DF-4394-8609-4A16CB9AFA17}"/>
              </a:ext>
            </a:extLst>
          </p:cNvPr>
          <p:cNvSpPr>
            <a:spLocks noGrp="1"/>
          </p:cNvSpPr>
          <p:nvPr>
            <p:ph type="ftr" sz="quarter" idx="11"/>
          </p:nvPr>
        </p:nvSpPr>
        <p:spPr>
          <a:xfrm>
            <a:off x="502443" y="6240464"/>
            <a:ext cx="4891678" cy="206381"/>
          </a:xfrm>
        </p:spPr>
        <p:txBody>
          <a:bodyPr/>
          <a:lstStyle/>
          <a:p>
            <a:r>
              <a:rPr lang="en-US" altLang="zh-CN" dirty="0" err="1"/>
              <a:t>Koren</a:t>
            </a:r>
            <a:r>
              <a:rPr lang="en-US" altLang="zh-CN" dirty="0"/>
              <a:t>, Yehuda. "Collaborative filtering with temporal dynamics.“ KDD 2009.</a:t>
            </a:r>
          </a:p>
        </p:txBody>
      </p:sp>
      <p:pic>
        <p:nvPicPr>
          <p:cNvPr id="9" name="内容占位符 7">
            <a:extLst>
              <a:ext uri="{FF2B5EF4-FFF2-40B4-BE49-F238E27FC236}">
                <a16:creationId xmlns:a16="http://schemas.microsoft.com/office/drawing/2014/main" id="{525688EE-6C2C-4B63-826B-134CEF7C67BA}"/>
              </a:ext>
            </a:extLst>
          </p:cNvPr>
          <p:cNvPicPr>
            <a:picLocks noChangeAspect="1"/>
          </p:cNvPicPr>
          <p:nvPr/>
        </p:nvPicPr>
        <p:blipFill>
          <a:blip r:embed="rId3"/>
          <a:stretch>
            <a:fillRect/>
          </a:stretch>
        </p:blipFill>
        <p:spPr>
          <a:xfrm>
            <a:off x="1640592" y="1393530"/>
            <a:ext cx="5862816" cy="3920646"/>
          </a:xfrm>
          <a:prstGeom prst="rect">
            <a:avLst/>
          </a:prstGeom>
        </p:spPr>
      </p:pic>
    </p:spTree>
    <p:extLst>
      <p:ext uri="{BB962C8B-B14F-4D97-AF65-F5344CB8AC3E}">
        <p14:creationId xmlns:p14="http://schemas.microsoft.com/office/powerpoint/2010/main" val="14995787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动态变化的多个原因</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51</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526249"/>
            <a:ext cx="7953661" cy="45638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物品方面的影响</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物品受欢迎程度不断变化</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季节性原因影响物品的受欢迎程度</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用户方面的影响</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用户改变了他们的品味</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暂时的，短期偏置</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浮动的评分等级</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在一个家庭里实际评分人的改变</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3969818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解决动态变化问题</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52</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526249"/>
                <a:ext cx="7953661" cy="45638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因子模型方便地允许分别处理不同原因</a:t>
                </a:r>
              </a:p>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我们观察到的变化：</a:t>
                </a:r>
              </a:p>
              <a:p>
                <a:pPr lvl="1">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个人用户的评分等级</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𝑏</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𝑢</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个人物品的受欢迎程度</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𝑏</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用户偏好</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𝑢</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2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设计指南</a:t>
                </a:r>
              </a:p>
              <a:p>
                <a:pPr lvl="1">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物品显示较慢的时间变化</a:t>
                </a:r>
              </a:p>
              <a:p>
                <a:pPr lvl="1">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用户表现出频繁和突然的变化</a:t>
                </a:r>
              </a:p>
              <a:p>
                <a:pPr lvl="1">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因子</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𝑢</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的建模成本很高</a:t>
                </a:r>
              </a:p>
              <a:p>
                <a:pPr lvl="1">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通过大量参数化函数来获得灵活性</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1738" y="1526249"/>
                <a:ext cx="7953661" cy="4563834"/>
              </a:xfrm>
              <a:prstGeom prst="rect">
                <a:avLst/>
              </a:prstGeom>
              <a:blipFill>
                <a:blip r:embed="rId5"/>
                <a:stretch>
                  <a:fillRect l="-460" b="-20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1EB00FA-BBBD-417C-8AF1-2C8D3436A56B}"/>
                  </a:ext>
                </a:extLst>
              </p:cNvPr>
              <p:cNvSpPr/>
              <p:nvPr/>
            </p:nvSpPr>
            <p:spPr>
              <a:xfrm>
                <a:off x="2674275" y="3516201"/>
                <a:ext cx="3968586" cy="386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𝑢</m:t>
                          </m:r>
                          <m:r>
                            <a:rPr lang="zh-CN" altLang="en-US" i="0">
                              <a:latin typeface="Cambria Math" panose="02040503050406030204" pitchFamily="18" charset="0"/>
                            </a:rPr>
                            <m:t>,</m:t>
                          </m:r>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𝑢</m:t>
                          </m:r>
                        </m:sub>
                      </m:sSub>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𝑢</m:t>
                              </m:r>
                            </m:sub>
                          </m:sSub>
                          <m:r>
                            <a:rPr lang="zh-CN" altLang="en-US">
                              <a:latin typeface="Cambria Math" panose="02040503050406030204" pitchFamily="18" charset="0"/>
                            </a:rPr>
                            <m:t>(</m:t>
                          </m:r>
                          <m:r>
                            <a:rPr lang="zh-CN" altLang="en-US" i="1">
                              <a:latin typeface="Cambria Math" panose="02040503050406030204" pitchFamily="18" charset="0"/>
                            </a:rPr>
                            <m:t>𝑡</m:t>
                          </m:r>
                          <m:r>
                            <a:rPr lang="en-US" altLang="zh-CN" b="0" i="1" smtClean="0">
                              <a:latin typeface="Cambria Math" panose="02040503050406030204" pitchFamily="18" charset="0"/>
                            </a:rPr>
                            <m:t>)</m:t>
                          </m:r>
                        </m:e>
                        <m:sup>
                          <m:r>
                            <a:rPr lang="zh-CN" altLang="en-US" i="0">
                              <a:latin typeface="Cambria Math" panose="02040503050406030204" pitchFamily="18" charset="0"/>
                            </a:rPr>
                            <m:t>⊤</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oMath>
                  </m:oMathPara>
                </a14:m>
                <a:endParaRPr lang="zh-CN" altLang="en-US" dirty="0"/>
              </a:p>
            </p:txBody>
          </p:sp>
        </mc:Choice>
        <mc:Fallback xmlns="">
          <p:sp>
            <p:nvSpPr>
              <p:cNvPr id="3" name="矩形 2">
                <a:extLst>
                  <a:ext uri="{FF2B5EF4-FFF2-40B4-BE49-F238E27FC236}">
                    <a16:creationId xmlns:a16="http://schemas.microsoft.com/office/drawing/2014/main" id="{81EB00FA-BBBD-417C-8AF1-2C8D3436A56B}"/>
                  </a:ext>
                </a:extLst>
              </p:cNvPr>
              <p:cNvSpPr>
                <a:spLocks noRot="1" noChangeAspect="1" noMove="1" noResize="1" noEditPoints="1" noAdjustHandles="1" noChangeArrowheads="1" noChangeShapeType="1" noTextEdit="1"/>
              </p:cNvSpPr>
              <p:nvPr/>
            </p:nvSpPr>
            <p:spPr>
              <a:xfrm>
                <a:off x="2674275" y="3516201"/>
                <a:ext cx="3968586" cy="386452"/>
              </a:xfrm>
              <a:prstGeom prst="rect">
                <a:avLst/>
              </a:prstGeom>
              <a:blipFill>
                <a:blip r:embed="rId6"/>
                <a:stretch>
                  <a:fillRect b="-95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9195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Review:</a:t>
            </a:r>
            <a:r>
              <a:rPr lang="zh-CN" altLang="en-US" dirty="0"/>
              <a:t> 带偏置的矩阵分解模型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53</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526249"/>
                <a:ext cx="7953661" cy="500877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𝑢</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在物品</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上</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的预测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𝑟</m:t>
                              </m:r>
                            </m:e>
                          </m:acc>
                        </m:e>
                        <m:sub>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𝜇</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𝑢</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𝑢</m:t>
                          </m:r>
                        </m:sub>
                        <m:sup>
                          <m:r>
                            <a:rPr lang="en-US" altLang="zh-CN" i="1">
                              <a:latin typeface="Cambria Math" panose="02040503050406030204" pitchFamily="18" charset="0"/>
                            </a:rPr>
                            <m:t>⊤</m:t>
                          </m:r>
                        </m:sup>
                      </m:sSubSup>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sub>
                      </m:sSub>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训练目标</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梯度更新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1738" y="1526249"/>
                <a:ext cx="7953661" cy="5008775"/>
              </a:xfrm>
              <a:prstGeom prst="rect">
                <a:avLst/>
              </a:prstGeom>
              <a:blipFill>
                <a:blip r:embed="rId5"/>
                <a:stretch>
                  <a:fillRect l="-460" t="-487"/>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EA94D9DE-D455-49B0-A802-55ACE2998C5D}"/>
              </a:ext>
            </a:extLst>
          </p:cNvPr>
          <p:cNvSpPr txBox="1"/>
          <p:nvPr/>
        </p:nvSpPr>
        <p:spPr>
          <a:xfrm>
            <a:off x="4483916" y="2940341"/>
            <a:ext cx="65" cy="276999"/>
          </a:xfrm>
          <a:prstGeom prst="rect">
            <a:avLst/>
          </a:prstGeom>
          <a:noFill/>
        </p:spPr>
        <p:txBody>
          <a:bodyPr wrap="none" lIns="0" tIns="0" rIns="0" bIns="0" rtlCol="0">
            <a:spAutoFit/>
          </a:bodyPr>
          <a:lstStyle/>
          <a:p>
            <a:endParaRPr lang="zh-CN" altLang="en-US" dirty="0"/>
          </a:p>
        </p:txBody>
      </p:sp>
      <p:cxnSp>
        <p:nvCxnSpPr>
          <p:cNvPr id="8" name="直接箭头连接符 7">
            <a:extLst>
              <a:ext uri="{FF2B5EF4-FFF2-40B4-BE49-F238E27FC236}">
                <a16:creationId xmlns:a16="http://schemas.microsoft.com/office/drawing/2014/main" id="{A6C94F2C-4034-4044-B477-0DE740B1D269}"/>
              </a:ext>
            </a:extLst>
          </p:cNvPr>
          <p:cNvCxnSpPr/>
          <p:nvPr/>
        </p:nvCxnSpPr>
        <p:spPr>
          <a:xfrm flipV="1">
            <a:off x="4029861" y="2282066"/>
            <a:ext cx="0" cy="2525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直接箭头连接符 8">
            <a:extLst>
              <a:ext uri="{FF2B5EF4-FFF2-40B4-BE49-F238E27FC236}">
                <a16:creationId xmlns:a16="http://schemas.microsoft.com/office/drawing/2014/main" id="{A0048E46-8872-427B-B20B-D4357F5EE7D5}"/>
              </a:ext>
            </a:extLst>
          </p:cNvPr>
          <p:cNvCxnSpPr/>
          <p:nvPr/>
        </p:nvCxnSpPr>
        <p:spPr>
          <a:xfrm flipV="1">
            <a:off x="4572000" y="2282066"/>
            <a:ext cx="0" cy="2525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直接箭头连接符 9">
            <a:extLst>
              <a:ext uri="{FF2B5EF4-FFF2-40B4-BE49-F238E27FC236}">
                <a16:creationId xmlns:a16="http://schemas.microsoft.com/office/drawing/2014/main" id="{96BD17FE-E357-4EE3-A6B6-AE21FEE89C50}"/>
              </a:ext>
            </a:extLst>
          </p:cNvPr>
          <p:cNvCxnSpPr/>
          <p:nvPr/>
        </p:nvCxnSpPr>
        <p:spPr>
          <a:xfrm flipV="1">
            <a:off x="5099632" y="2263688"/>
            <a:ext cx="0" cy="2525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直接箭头连接符 10">
            <a:extLst>
              <a:ext uri="{FF2B5EF4-FFF2-40B4-BE49-F238E27FC236}">
                <a16:creationId xmlns:a16="http://schemas.microsoft.com/office/drawing/2014/main" id="{94CC5A70-2FFB-44AB-B208-A3B779B46697}"/>
              </a:ext>
            </a:extLst>
          </p:cNvPr>
          <p:cNvCxnSpPr/>
          <p:nvPr/>
        </p:nvCxnSpPr>
        <p:spPr>
          <a:xfrm flipV="1">
            <a:off x="5748948" y="2255298"/>
            <a:ext cx="0" cy="2525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文本框 11">
            <a:extLst>
              <a:ext uri="{FF2B5EF4-FFF2-40B4-BE49-F238E27FC236}">
                <a16:creationId xmlns:a16="http://schemas.microsoft.com/office/drawing/2014/main" id="{C6842613-1624-4535-8AFD-E8C30CA66D53}"/>
              </a:ext>
            </a:extLst>
          </p:cNvPr>
          <p:cNvSpPr txBox="1"/>
          <p:nvPr/>
        </p:nvSpPr>
        <p:spPr>
          <a:xfrm>
            <a:off x="3677734" y="2516237"/>
            <a:ext cx="614063" cy="584775"/>
          </a:xfrm>
          <a:prstGeom prst="rect">
            <a:avLst/>
          </a:prstGeom>
          <a:noFill/>
        </p:spPr>
        <p:txBody>
          <a:bodyPr wrap="square" rtlCol="0">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全局偏置</a:t>
            </a:r>
            <a:endParaRPr 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4" name="文本框 13">
            <a:extLst>
              <a:ext uri="{FF2B5EF4-FFF2-40B4-BE49-F238E27FC236}">
                <a16:creationId xmlns:a16="http://schemas.microsoft.com/office/drawing/2014/main" id="{1D5A0E9B-43F6-466F-BAAB-45F10DA175C9}"/>
              </a:ext>
            </a:extLst>
          </p:cNvPr>
          <p:cNvSpPr txBox="1"/>
          <p:nvPr/>
        </p:nvSpPr>
        <p:spPr>
          <a:xfrm>
            <a:off x="4280224" y="2507848"/>
            <a:ext cx="614044" cy="584775"/>
          </a:xfrm>
          <a:prstGeom prst="rect">
            <a:avLst/>
          </a:prstGeom>
          <a:noFill/>
        </p:spPr>
        <p:txBody>
          <a:bodyPr wrap="square" rtlCol="0">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用户偏置</a:t>
            </a:r>
            <a:endPar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5" name="文本框 14">
            <a:extLst>
              <a:ext uri="{FF2B5EF4-FFF2-40B4-BE49-F238E27FC236}">
                <a16:creationId xmlns:a16="http://schemas.microsoft.com/office/drawing/2014/main" id="{47ABC4F7-1207-424F-A545-A454A0D22A43}"/>
              </a:ext>
            </a:extLst>
          </p:cNvPr>
          <p:cNvSpPr txBox="1"/>
          <p:nvPr/>
        </p:nvSpPr>
        <p:spPr>
          <a:xfrm>
            <a:off x="4823733" y="2499459"/>
            <a:ext cx="597439" cy="584775"/>
          </a:xfrm>
          <a:prstGeom prst="rect">
            <a:avLst/>
          </a:prstGeom>
          <a:noFill/>
        </p:spPr>
        <p:txBody>
          <a:bodyPr wrap="square" rtlCol="0">
            <a:spAutoFit/>
          </a:bodyPr>
          <a:lstStyle/>
          <a:p>
            <a:r>
              <a:rPr lang="zh-CN" altLang="en-US" sz="1600" dirty="0"/>
              <a:t>物品偏置</a:t>
            </a:r>
            <a:endParaRPr lang="en-US" sz="1600" dirty="0"/>
          </a:p>
        </p:txBody>
      </p:sp>
      <p:sp>
        <p:nvSpPr>
          <p:cNvPr id="16" name="文本框 15">
            <a:extLst>
              <a:ext uri="{FF2B5EF4-FFF2-40B4-BE49-F238E27FC236}">
                <a16:creationId xmlns:a16="http://schemas.microsoft.com/office/drawing/2014/main" id="{AFF54B1D-8345-4982-96C1-F9D6F206E931}"/>
              </a:ext>
            </a:extLst>
          </p:cNvPr>
          <p:cNvSpPr txBox="1"/>
          <p:nvPr/>
        </p:nvSpPr>
        <p:spPr>
          <a:xfrm>
            <a:off x="5425101" y="2491070"/>
            <a:ext cx="876349" cy="584775"/>
          </a:xfrm>
          <a:prstGeom prst="rect">
            <a:avLst/>
          </a:prstGeom>
          <a:noFill/>
        </p:spPr>
        <p:txBody>
          <a:bodyPr wrap="square" rtlCol="0">
            <a:spAutoFit/>
          </a:bodyPr>
          <a:lstStyle/>
          <a:p>
            <a:pPr algn="ctr"/>
            <a:r>
              <a:rPr lang="zh-CN" altLang="en-US" sz="1600" dirty="0"/>
              <a:t>用户</a:t>
            </a:r>
            <a:r>
              <a:rPr lang="en-US" altLang="zh-CN" sz="1600" dirty="0"/>
              <a:t>-</a:t>
            </a:r>
            <a:r>
              <a:rPr lang="zh-CN" altLang="en-US" sz="1600" dirty="0"/>
              <a:t>物品交互</a:t>
            </a:r>
            <a:endParaRPr lang="en-US" sz="1600"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DBE624E-2EB5-4291-9FBA-C8C9147C00E0}"/>
                  </a:ext>
                </a:extLst>
              </p:cNvPr>
              <p:cNvSpPr/>
              <p:nvPr/>
            </p:nvSpPr>
            <p:spPr>
              <a:xfrm>
                <a:off x="754323" y="3590172"/>
                <a:ext cx="7808489" cy="10434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zh-CN" altLang="en-US" i="1" smtClean="0">
                              <a:latin typeface="Cambria Math" panose="02040503050406030204" pitchFamily="18" charset="0"/>
                            </a:rPr>
                          </m:ctrlPr>
                        </m:limLowPr>
                        <m:e>
                          <m:r>
                            <a:rPr lang="zh-CN" altLang="en-US" i="1">
                              <a:latin typeface="Cambria Math" panose="02040503050406030204" pitchFamily="18" charset="0"/>
                            </a:rPr>
                            <m:t>𝑚𝑖𝑛</m:t>
                          </m:r>
                        </m:e>
                        <m:lim>
                          <m:r>
                            <a:rPr lang="zh-CN" altLang="en-US" i="1">
                              <a:latin typeface="Cambria Math" panose="02040503050406030204" pitchFamily="18" charset="0"/>
                            </a:rPr>
                            <m:t>𝑃</m:t>
                          </m:r>
                          <m:r>
                            <a:rPr lang="zh-CN" altLang="en-US" i="0">
                              <a:latin typeface="Cambria Math" panose="02040503050406030204" pitchFamily="18" charset="0"/>
                            </a:rPr>
                            <m:t>,</m:t>
                          </m:r>
                          <m:r>
                            <a:rPr lang="zh-CN" altLang="en-US" i="1">
                              <a:latin typeface="Cambria Math" panose="02040503050406030204" pitchFamily="18" charset="0"/>
                            </a:rPr>
                            <m:t>𝑄</m:t>
                          </m:r>
                        </m:lim>
                      </m:limLow>
                      <m:nary>
                        <m:naryPr>
                          <m:chr m:val="∑"/>
                          <m:limLoc m:val="undOvr"/>
                          <m:grow m:val="on"/>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𝑢</m:t>
                              </m:r>
                              <m:r>
                                <a:rPr lang="zh-CN" altLang="en-US" i="0">
                                  <a:latin typeface="Cambria Math" panose="02040503050406030204" pitchFamily="18" charset="0"/>
                                </a:rPr>
                                <m:t>,</m:t>
                              </m:r>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𝐷</m:t>
                          </m:r>
                        </m:sub>
                        <m:sup/>
                        <m:e>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2</m:t>
                              </m:r>
                            </m:den>
                          </m:f>
                          <m:sSup>
                            <m:sSupPr>
                              <m:ctrlPr>
                                <a:rPr lang="zh-CN" altLang="en-US" i="1">
                                  <a:latin typeface="Cambria Math" panose="02040503050406030204" pitchFamily="18" charset="0"/>
                                </a:rPr>
                              </m:ctrlPr>
                            </m:sSupPr>
                            <m:e>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𝑢</m:t>
                                  </m:r>
                                  <m:r>
                                    <a:rPr lang="zh-CN" altLang="en-US">
                                      <a:latin typeface="Cambria Math" panose="02040503050406030204" pitchFamily="18" charset="0"/>
                                    </a:rPr>
                                    <m:t>,</m:t>
                                  </m:r>
                                  <m:r>
                                    <a:rPr lang="zh-CN" altLang="en-US" i="1">
                                      <a:latin typeface="Cambria Math" panose="02040503050406030204" pitchFamily="18" charset="0"/>
                                    </a:rPr>
                                    <m:t>𝑖</m:t>
                                  </m:r>
                                </m:sub>
                              </m:sSub>
                              <m:r>
                                <a:rPr lang="zh-CN" altLang="en-US">
                                  <a:latin typeface="Cambria Math" panose="02040503050406030204" pitchFamily="18" charset="0"/>
                                </a:rPr>
                                <m:t>−</m:t>
                              </m:r>
                              <m:d>
                                <m:dPr>
                                  <m:ctrlPr>
                                    <a:rPr lang="zh-CN" altLang="en-US" i="1">
                                      <a:latin typeface="Cambria Math" panose="02040503050406030204" pitchFamily="18" charset="0"/>
                                    </a:rPr>
                                  </m:ctrlPr>
                                </m:dPr>
                                <m:e>
                                  <m:r>
                                    <a:rPr lang="zh-CN" altLang="en-US" i="1">
                                      <a:latin typeface="Cambria Math" panose="02040503050406030204" pitchFamily="18" charset="0"/>
                                    </a:rPr>
                                    <m:t>𝜇</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𝑢</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𝑖</m:t>
                                      </m:r>
                                    </m:sub>
                                  </m:sSub>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𝑝</m:t>
                                      </m:r>
                                    </m:e>
                                    <m:sub>
                                      <m:r>
                                        <a:rPr lang="zh-CN" altLang="en-US" i="1">
                                          <a:latin typeface="Cambria Math" panose="02040503050406030204" pitchFamily="18" charset="0"/>
                                        </a:rPr>
                                        <m:t>𝑢</m:t>
                                      </m:r>
                                    </m:sub>
                                    <m:sup>
                                      <m:r>
                                        <a:rPr lang="zh-CN" altLang="en-US">
                                          <a:latin typeface="Cambria Math" panose="02040503050406030204" pitchFamily="18" charset="0"/>
                                        </a:rPr>
                                        <m:t>⊤</m:t>
                                      </m:r>
                                    </m:sup>
                                  </m:sSubSup>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e>
                              </m:d>
                              <m:r>
                                <a:rPr lang="en-US" altLang="zh-CN" i="1">
                                  <a:latin typeface="Cambria Math" panose="02040503050406030204" pitchFamily="18" charset="0"/>
                                </a:rPr>
                                <m:t>)</m:t>
                              </m:r>
                            </m:e>
                            <m:sup>
                              <m:r>
                                <a:rPr lang="zh-CN" altLang="en-US">
                                  <a:latin typeface="Cambria Math" panose="02040503050406030204" pitchFamily="18" charset="0"/>
                                </a:rPr>
                                <m:t>2</m:t>
                              </m:r>
                            </m:sup>
                          </m:sSup>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𝜆</m:t>
                              </m:r>
                            </m:num>
                            <m:den>
                              <m:r>
                                <a:rPr lang="zh-CN" altLang="en-US">
                                  <a:latin typeface="Cambria Math" panose="02040503050406030204" pitchFamily="18" charset="0"/>
                                </a:rPr>
                                <m:t>2</m:t>
                              </m:r>
                            </m:den>
                          </m:f>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𝑢</m:t>
                              </m:r>
                            </m:sub>
                          </m:sSub>
                          <m:sSup>
                            <m:sSupPr>
                              <m:ctrlPr>
                                <a:rPr lang="zh-CN" altLang="en-US" i="1">
                                  <a:latin typeface="Cambria Math" panose="02040503050406030204" pitchFamily="18" charset="0"/>
                                </a:rPr>
                              </m:ctrlPr>
                            </m:sSupPr>
                            <m:e>
                              <m:r>
                                <a:rPr lang="zh-CN" altLang="en-US">
                                  <a:latin typeface="Cambria Math" panose="02040503050406030204" pitchFamily="18" charset="0"/>
                                </a:rPr>
                                <m:t>∥</m:t>
                              </m:r>
                            </m:e>
                            <m:sup>
                              <m:r>
                                <a:rPr lang="zh-CN" altLang="en-US">
                                  <a:latin typeface="Cambria Math" panose="02040503050406030204" pitchFamily="18" charset="0"/>
                                </a:rPr>
                                <m:t>2</m:t>
                              </m:r>
                            </m:sup>
                          </m:sSup>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r>
                                <a:rPr lang="zh-CN" altLang="en-US">
                                  <a:latin typeface="Cambria Math" panose="02040503050406030204" pitchFamily="18" charset="0"/>
                                </a:rPr>
                                <m:t>∥</m:t>
                              </m:r>
                            </m:e>
                            <m:sup>
                              <m:r>
                                <a:rPr lang="zh-CN" altLang="en-US">
                                  <a:latin typeface="Cambria Math" panose="02040503050406030204" pitchFamily="18" charset="0"/>
                                </a:rPr>
                                <m:t>2</m:t>
                              </m:r>
                            </m:sup>
                          </m:sSup>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𝑏</m:t>
                              </m:r>
                            </m:e>
                            <m:sub>
                              <m:r>
                                <a:rPr lang="zh-CN" altLang="en-US" i="1">
                                  <a:latin typeface="Cambria Math" panose="02040503050406030204" pitchFamily="18" charset="0"/>
                                </a:rPr>
                                <m:t>𝑢</m:t>
                              </m:r>
                            </m:sub>
                            <m:sup>
                              <m:r>
                                <a:rPr lang="zh-CN" altLang="en-US">
                                  <a:latin typeface="Cambria Math" panose="02040503050406030204" pitchFamily="18" charset="0"/>
                                </a:rPr>
                                <m:t>2</m:t>
                              </m:r>
                            </m:sup>
                          </m:sSubSup>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𝑏</m:t>
                              </m:r>
                            </m:e>
                            <m:sub>
                              <m:r>
                                <a:rPr lang="zh-CN" altLang="en-US" i="1">
                                  <a:latin typeface="Cambria Math" panose="02040503050406030204" pitchFamily="18" charset="0"/>
                                </a:rPr>
                                <m:t>𝑖</m:t>
                              </m:r>
                            </m:sub>
                            <m:sup>
                              <m:r>
                                <a:rPr lang="zh-CN" altLang="en-US">
                                  <a:latin typeface="Cambria Math" panose="02040503050406030204" pitchFamily="18" charset="0"/>
                                </a:rPr>
                                <m:t>2</m:t>
                              </m:r>
                            </m:sup>
                          </m:sSubSup>
                          <m:r>
                            <a:rPr lang="en-US" altLang="zh-CN" b="0" i="1" smtClean="0">
                              <a:latin typeface="Cambria Math" panose="02040503050406030204" pitchFamily="18" charset="0"/>
                            </a:rPr>
                            <m:t>)</m:t>
                          </m:r>
                        </m:e>
                      </m:nary>
                    </m:oMath>
                  </m:oMathPara>
                </a14:m>
                <a:endParaRPr lang="zh-CN" altLang="en-US" dirty="0"/>
              </a:p>
            </p:txBody>
          </p:sp>
        </mc:Choice>
        <mc:Fallback xmlns="">
          <p:sp>
            <p:nvSpPr>
              <p:cNvPr id="5" name="矩形 4">
                <a:extLst>
                  <a:ext uri="{FF2B5EF4-FFF2-40B4-BE49-F238E27FC236}">
                    <a16:creationId xmlns:a16="http://schemas.microsoft.com/office/drawing/2014/main" id="{0DBE624E-2EB5-4291-9FBA-C8C9147C00E0}"/>
                  </a:ext>
                </a:extLst>
              </p:cNvPr>
              <p:cNvSpPr>
                <a:spLocks noRot="1" noChangeAspect="1" noMove="1" noResize="1" noEditPoints="1" noAdjustHandles="1" noChangeArrowheads="1" noChangeShapeType="1" noTextEdit="1"/>
              </p:cNvSpPr>
              <p:nvPr/>
            </p:nvSpPr>
            <p:spPr>
              <a:xfrm>
                <a:off x="754323" y="3590172"/>
                <a:ext cx="7808489" cy="104342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C67CDCA-AB67-4E7C-AF2E-646464A66CF9}"/>
                  </a:ext>
                </a:extLst>
              </p:cNvPr>
              <p:cNvSpPr/>
              <p:nvPr/>
            </p:nvSpPr>
            <p:spPr>
              <a:xfrm>
                <a:off x="3416600" y="4846631"/>
                <a:ext cx="3411703" cy="18508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r>
                            <a:rPr lang="zh-CN" altLang="en-US" i="1">
                              <a:latin typeface="Cambria Math" panose="02040503050406030204" pitchFamily="18" charset="0"/>
                            </a:rPr>
                            <m:t>𝛿</m:t>
                          </m:r>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𝑢</m:t>
                              </m:r>
                              <m:r>
                                <a:rPr lang="zh-CN" altLang="en-US" i="0">
                                  <a:latin typeface="Cambria Math" panose="02040503050406030204" pitchFamily="18" charset="0"/>
                                </a:rPr>
                                <m:t>,</m:t>
                              </m:r>
                              <m:r>
                                <a:rPr lang="zh-CN" altLang="en-US" i="1">
                                  <a:latin typeface="Cambria Math" panose="02040503050406030204" pitchFamily="18" charset="0"/>
                                </a:rPr>
                                <m:t>𝑖</m:t>
                              </m:r>
                            </m:sub>
                          </m:sSub>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1">
                                  <a:latin typeface="Cambria Math" panose="02040503050406030204" pitchFamily="18" charset="0"/>
                                </a:rPr>
                                <m:t>𝜇</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𝑢</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𝑝</m:t>
                                  </m:r>
                                </m:e>
                                <m:sub>
                                  <m:r>
                                    <a:rPr lang="zh-CN" altLang="en-US" i="1">
                                      <a:latin typeface="Cambria Math" panose="02040503050406030204" pitchFamily="18" charset="0"/>
                                    </a:rPr>
                                    <m:t>𝑢</m:t>
                                  </m:r>
                                </m:sub>
                                <m:sup>
                                  <m:r>
                                    <a:rPr lang="zh-CN" altLang="en-US" i="0">
                                      <a:latin typeface="Cambria Math" panose="02040503050406030204" pitchFamily="18" charset="0"/>
                                    </a:rPr>
                                    <m:t>⊤</m:t>
                                  </m:r>
                                </m:sup>
                              </m:sSubSup>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e>
                          </m:d>
                        </m:e>
                        <m:e>
                          <m:r>
                            <a:rPr lang="zh-CN" altLang="en-US" i="1">
                              <a:latin typeface="Cambria Math" panose="02040503050406030204" pitchFamily="18" charset="0"/>
                            </a:rPr>
                            <m:t>𝜇</m:t>
                          </m:r>
                          <m:r>
                            <a:rPr lang="zh-CN" altLang="en-US" i="0">
                              <a:latin typeface="Cambria Math" panose="02040503050406030204" pitchFamily="18" charset="0"/>
                            </a:rPr>
                            <m:t>&amp;←</m:t>
                          </m:r>
                          <m:r>
                            <a:rPr lang="zh-CN" altLang="en-US" i="1">
                              <a:latin typeface="Cambria Math" panose="02040503050406030204" pitchFamily="18" charset="0"/>
                            </a:rPr>
                            <m:t>𝜇</m:t>
                          </m:r>
                          <m:r>
                            <a:rPr lang="zh-CN" altLang="en-US" i="0">
                              <a:latin typeface="Cambria Math" panose="02040503050406030204" pitchFamily="18" charset="0"/>
                            </a:rPr>
                            <m:t>+</m:t>
                          </m:r>
                          <m:r>
                            <a:rPr lang="zh-CN" altLang="en-US" i="1">
                              <a:latin typeface="Cambria Math" panose="02040503050406030204" pitchFamily="18" charset="0"/>
                            </a:rPr>
                            <m:t>𝜂𝛿</m:t>
                          </m:r>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𝑢</m:t>
                              </m:r>
                            </m:sub>
                          </m:sSub>
                          <m:r>
                            <a:rPr lang="zh-CN" altLang="en-US" i="0">
                              <a:latin typeface="Cambria Math" panose="02040503050406030204" pitchFamily="18" charset="0"/>
                            </a:rPr>
                            <m:t>&amp;←</m:t>
                          </m:r>
                          <m:d>
                            <m:dPr>
                              <m:ctrlPr>
                                <a:rPr lang="zh-CN" altLang="en-US" i="1">
                                  <a:latin typeface="Cambria Math" panose="02040503050406030204" pitchFamily="18" charset="0"/>
                                </a:rPr>
                              </m:ctrlPr>
                            </m:dPr>
                            <m:e>
                              <m:r>
                                <a:rPr lang="zh-CN" altLang="en-US" i="0">
                                  <a:latin typeface="Cambria Math" panose="02040503050406030204" pitchFamily="18" charset="0"/>
                                </a:rPr>
                                <m:t>1</m:t>
                              </m:r>
                              <m:r>
                                <a:rPr lang="zh-CN" altLang="en-US" i="0">
                                  <a:latin typeface="Cambria Math" panose="02040503050406030204" pitchFamily="18" charset="0"/>
                                </a:rPr>
                                <m:t>−</m:t>
                              </m:r>
                              <m:r>
                                <a:rPr lang="zh-CN" altLang="en-US" i="1">
                                  <a:latin typeface="Cambria Math" panose="02040503050406030204" pitchFamily="18" charset="0"/>
                                </a:rPr>
                                <m:t>𝜂𝜆</m:t>
                              </m:r>
                            </m:e>
                          </m:d>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𝑢</m:t>
                              </m:r>
                            </m:sub>
                          </m:sSub>
                          <m:r>
                            <a:rPr lang="zh-CN" altLang="en-US" i="0">
                              <a:latin typeface="Cambria Math" panose="02040503050406030204" pitchFamily="18" charset="0"/>
                            </a:rPr>
                            <m:t>+</m:t>
                          </m:r>
                          <m:r>
                            <a:rPr lang="zh-CN" altLang="en-US" i="1">
                              <a:latin typeface="Cambria Math" panose="02040503050406030204" pitchFamily="18" charset="0"/>
                            </a:rPr>
                            <m:t>𝜂𝛿</m:t>
                          </m:r>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𝑖</m:t>
                              </m:r>
                            </m:sub>
                          </m:sSub>
                          <m:r>
                            <a:rPr lang="zh-CN" altLang="en-US" i="0">
                              <a:latin typeface="Cambria Math" panose="02040503050406030204" pitchFamily="18" charset="0"/>
                            </a:rPr>
                            <m:t>&amp;←</m:t>
                          </m:r>
                          <m:d>
                            <m:dPr>
                              <m:ctrlPr>
                                <a:rPr lang="zh-CN" altLang="en-US" i="1">
                                  <a:latin typeface="Cambria Math" panose="02040503050406030204" pitchFamily="18" charset="0"/>
                                </a:rPr>
                              </m:ctrlPr>
                            </m:dPr>
                            <m:e>
                              <m:r>
                                <a:rPr lang="zh-CN" altLang="en-US" i="0">
                                  <a:latin typeface="Cambria Math" panose="02040503050406030204" pitchFamily="18" charset="0"/>
                                </a:rPr>
                                <m:t>1</m:t>
                              </m:r>
                              <m:r>
                                <a:rPr lang="zh-CN" altLang="en-US" i="0">
                                  <a:latin typeface="Cambria Math" panose="02040503050406030204" pitchFamily="18" charset="0"/>
                                </a:rPr>
                                <m:t>−</m:t>
                              </m:r>
                              <m:r>
                                <a:rPr lang="zh-CN" altLang="en-US" i="1">
                                  <a:latin typeface="Cambria Math" panose="02040503050406030204" pitchFamily="18" charset="0"/>
                                </a:rPr>
                                <m:t>𝜂𝜆</m:t>
                              </m:r>
                            </m:e>
                          </m:d>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𝜂𝛿</m:t>
                          </m:r>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𝑢</m:t>
                              </m:r>
                            </m:sub>
                          </m:sSub>
                          <m:r>
                            <a:rPr lang="zh-CN" altLang="en-US" i="0">
                              <a:latin typeface="Cambria Math" panose="02040503050406030204" pitchFamily="18" charset="0"/>
                            </a:rPr>
                            <m:t>&amp;←</m:t>
                          </m:r>
                          <m:d>
                            <m:dPr>
                              <m:ctrlPr>
                                <a:rPr lang="zh-CN" altLang="en-US" i="1">
                                  <a:latin typeface="Cambria Math" panose="02040503050406030204" pitchFamily="18" charset="0"/>
                                </a:rPr>
                              </m:ctrlPr>
                            </m:dPr>
                            <m:e>
                              <m:r>
                                <a:rPr lang="zh-CN" altLang="en-US" i="0">
                                  <a:latin typeface="Cambria Math" panose="02040503050406030204" pitchFamily="18" charset="0"/>
                                </a:rPr>
                                <m:t>1</m:t>
                              </m:r>
                              <m:r>
                                <a:rPr lang="zh-CN" altLang="en-US" i="0">
                                  <a:latin typeface="Cambria Math" panose="02040503050406030204" pitchFamily="18" charset="0"/>
                                </a:rPr>
                                <m:t>−</m:t>
                              </m:r>
                              <m:r>
                                <a:rPr lang="zh-CN" altLang="en-US" i="1">
                                  <a:latin typeface="Cambria Math" panose="02040503050406030204" pitchFamily="18" charset="0"/>
                                </a:rPr>
                                <m:t>𝜂𝜆</m:t>
                              </m:r>
                            </m:e>
                          </m:d>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𝑢</m:t>
                              </m:r>
                            </m:sub>
                          </m:sSub>
                          <m:r>
                            <a:rPr lang="zh-CN" altLang="en-US" i="0">
                              <a:latin typeface="Cambria Math" panose="02040503050406030204" pitchFamily="18" charset="0"/>
                            </a:rPr>
                            <m:t>+</m:t>
                          </m:r>
                          <m:r>
                            <a:rPr lang="zh-CN" altLang="en-US" i="1">
                              <a:latin typeface="Cambria Math" panose="02040503050406030204" pitchFamily="18" charset="0"/>
                            </a:rPr>
                            <m:t>𝜂𝛿</m:t>
                          </m:r>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r>
                            <a:rPr lang="zh-CN" altLang="en-US" i="0">
                              <a:latin typeface="Cambria Math" panose="02040503050406030204" pitchFamily="18" charset="0"/>
                            </a:rPr>
                            <m:t>&amp;←</m:t>
                          </m:r>
                          <m:d>
                            <m:dPr>
                              <m:ctrlPr>
                                <a:rPr lang="zh-CN" altLang="en-US" i="1">
                                  <a:latin typeface="Cambria Math" panose="02040503050406030204" pitchFamily="18" charset="0"/>
                                </a:rPr>
                              </m:ctrlPr>
                            </m:dPr>
                            <m:e>
                              <m:r>
                                <a:rPr lang="zh-CN" altLang="en-US" i="0">
                                  <a:latin typeface="Cambria Math" panose="02040503050406030204" pitchFamily="18" charset="0"/>
                                </a:rPr>
                                <m:t>1</m:t>
                              </m:r>
                              <m:r>
                                <a:rPr lang="zh-CN" altLang="en-US" i="0">
                                  <a:latin typeface="Cambria Math" panose="02040503050406030204" pitchFamily="18" charset="0"/>
                                </a:rPr>
                                <m:t>−</m:t>
                              </m:r>
                              <m:r>
                                <a:rPr lang="zh-CN" altLang="en-US" i="1">
                                  <a:latin typeface="Cambria Math" panose="02040503050406030204" pitchFamily="18" charset="0"/>
                                </a:rPr>
                                <m:t>𝜂𝜆</m:t>
                              </m:r>
                            </m:e>
                          </m:d>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𝜂𝛿</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𝑢</m:t>
                              </m:r>
                            </m:sub>
                          </m:sSub>
                        </m:e>
                      </m:eqArr>
                    </m:oMath>
                  </m:oMathPara>
                </a14:m>
                <a:endParaRPr lang="zh-CN" altLang="en-US" dirty="0"/>
              </a:p>
            </p:txBody>
          </p:sp>
        </mc:Choice>
        <mc:Fallback xmlns="">
          <p:sp>
            <p:nvSpPr>
              <p:cNvPr id="17" name="矩形 16">
                <a:extLst>
                  <a:ext uri="{FF2B5EF4-FFF2-40B4-BE49-F238E27FC236}">
                    <a16:creationId xmlns:a16="http://schemas.microsoft.com/office/drawing/2014/main" id="{3C67CDCA-AB67-4E7C-AF2E-646464A66CF9}"/>
                  </a:ext>
                </a:extLst>
              </p:cNvPr>
              <p:cNvSpPr>
                <a:spLocks noRot="1" noChangeAspect="1" noMove="1" noResize="1" noEditPoints="1" noAdjustHandles="1" noChangeArrowheads="1" noChangeShapeType="1" noTextEdit="1"/>
              </p:cNvSpPr>
              <p:nvPr/>
            </p:nvSpPr>
            <p:spPr>
              <a:xfrm>
                <a:off x="3416600" y="4846631"/>
                <a:ext cx="3411703" cy="185089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911611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基于邻居（相似性）的矩阵分解</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54</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526249"/>
            <a:ext cx="7953661" cy="110789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假设：用户以前消费过的物品反映了她的品味</a:t>
            </a:r>
          </a:p>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从这些“类似的”物品中获取未知评分（物品</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物品变体）</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6" name="组合 5">
            <a:extLst>
              <a:ext uri="{FF2B5EF4-FFF2-40B4-BE49-F238E27FC236}">
                <a16:creationId xmlns:a16="http://schemas.microsoft.com/office/drawing/2014/main" id="{C8736F6E-7445-46EA-86BA-66637D60ABDC}"/>
              </a:ext>
            </a:extLst>
          </p:cNvPr>
          <p:cNvGrpSpPr/>
          <p:nvPr/>
        </p:nvGrpSpPr>
        <p:grpSpPr>
          <a:xfrm>
            <a:off x="1381129" y="3356945"/>
            <a:ext cx="5692536" cy="1525361"/>
            <a:chOff x="1805940" y="4231277"/>
            <a:chExt cx="4819105" cy="1291318"/>
          </a:xfrm>
        </p:grpSpPr>
        <p:grpSp>
          <p:nvGrpSpPr>
            <p:cNvPr id="7" name="组合 6">
              <a:extLst>
                <a:ext uri="{FF2B5EF4-FFF2-40B4-BE49-F238E27FC236}">
                  <a16:creationId xmlns:a16="http://schemas.microsoft.com/office/drawing/2014/main" id="{E6142711-6934-4305-B8EA-31D427952FBC}"/>
                </a:ext>
              </a:extLst>
            </p:cNvPr>
            <p:cNvGrpSpPr/>
            <p:nvPr/>
          </p:nvGrpSpPr>
          <p:grpSpPr>
            <a:xfrm>
              <a:off x="1846237" y="5246370"/>
              <a:ext cx="285186" cy="276225"/>
              <a:chOff x="1879419" y="4672262"/>
              <a:chExt cx="358684" cy="347413"/>
            </a:xfrm>
            <a:solidFill>
              <a:schemeClr val="tx1">
                <a:lumMod val="75000"/>
                <a:lumOff val="25000"/>
              </a:schemeClr>
            </a:solidFill>
          </p:grpSpPr>
          <p:sp>
            <p:nvSpPr>
              <p:cNvPr id="66" name="矩形 65">
                <a:extLst>
                  <a:ext uri="{FF2B5EF4-FFF2-40B4-BE49-F238E27FC236}">
                    <a16:creationId xmlns:a16="http://schemas.microsoft.com/office/drawing/2014/main" id="{3CEDB2CA-B8EC-4FB8-849A-9B2DEB441585}"/>
                  </a:ext>
                </a:extLst>
              </p:cNvPr>
              <p:cNvSpPr/>
              <p:nvPr/>
            </p:nvSpPr>
            <p:spPr>
              <a:xfrm>
                <a:off x="1898469" y="4804954"/>
                <a:ext cx="339634"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矩形 66">
                <a:extLst>
                  <a:ext uri="{FF2B5EF4-FFF2-40B4-BE49-F238E27FC236}">
                    <a16:creationId xmlns:a16="http://schemas.microsoft.com/office/drawing/2014/main" id="{70ECA737-8184-405E-9649-4CC67367FBD8}"/>
                  </a:ext>
                </a:extLst>
              </p:cNvPr>
              <p:cNvSpPr/>
              <p:nvPr/>
            </p:nvSpPr>
            <p:spPr>
              <a:xfrm rot="20543743">
                <a:off x="1879419" y="4672262"/>
                <a:ext cx="339634" cy="696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矩形 67">
                <a:extLst>
                  <a:ext uri="{FF2B5EF4-FFF2-40B4-BE49-F238E27FC236}">
                    <a16:creationId xmlns:a16="http://schemas.microsoft.com/office/drawing/2014/main" id="{DB6CCA19-BD2C-4708-B62D-48602F81FDE1}"/>
                  </a:ext>
                </a:extLst>
              </p:cNvPr>
              <p:cNvSpPr/>
              <p:nvPr/>
            </p:nvSpPr>
            <p:spPr>
              <a:xfrm>
                <a:off x="1898469" y="4860131"/>
                <a:ext cx="339634" cy="1595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组合 7">
              <a:extLst>
                <a:ext uri="{FF2B5EF4-FFF2-40B4-BE49-F238E27FC236}">
                  <a16:creationId xmlns:a16="http://schemas.microsoft.com/office/drawing/2014/main" id="{51C1B369-8286-4D81-B4A6-C3BD2D8DF200}"/>
                </a:ext>
              </a:extLst>
            </p:cNvPr>
            <p:cNvGrpSpPr/>
            <p:nvPr/>
          </p:nvGrpSpPr>
          <p:grpSpPr>
            <a:xfrm>
              <a:off x="2464546" y="5246370"/>
              <a:ext cx="285186" cy="276225"/>
              <a:chOff x="1879419" y="4672262"/>
              <a:chExt cx="358684" cy="347413"/>
            </a:xfrm>
          </p:grpSpPr>
          <p:sp>
            <p:nvSpPr>
              <p:cNvPr id="63" name="矩形 62">
                <a:extLst>
                  <a:ext uri="{FF2B5EF4-FFF2-40B4-BE49-F238E27FC236}">
                    <a16:creationId xmlns:a16="http://schemas.microsoft.com/office/drawing/2014/main" id="{DBFEAA53-5982-4C02-A00C-AB4D18644A4F}"/>
                  </a:ext>
                </a:extLst>
              </p:cNvPr>
              <p:cNvSpPr/>
              <p:nvPr/>
            </p:nvSpPr>
            <p:spPr>
              <a:xfrm>
                <a:off x="1898469" y="4804954"/>
                <a:ext cx="33963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矩形 63">
                <a:extLst>
                  <a:ext uri="{FF2B5EF4-FFF2-40B4-BE49-F238E27FC236}">
                    <a16:creationId xmlns:a16="http://schemas.microsoft.com/office/drawing/2014/main" id="{3E42B589-3543-4CD6-8E82-EC9F2E9B2B82}"/>
                  </a:ext>
                </a:extLst>
              </p:cNvPr>
              <p:cNvSpPr/>
              <p:nvPr/>
            </p:nvSpPr>
            <p:spPr>
              <a:xfrm rot="20543743">
                <a:off x="1879419" y="4672262"/>
                <a:ext cx="339634" cy="69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矩形 64">
                <a:extLst>
                  <a:ext uri="{FF2B5EF4-FFF2-40B4-BE49-F238E27FC236}">
                    <a16:creationId xmlns:a16="http://schemas.microsoft.com/office/drawing/2014/main" id="{61B70502-39CE-4A34-8437-74CD1AC76BA6}"/>
                  </a:ext>
                </a:extLst>
              </p:cNvPr>
              <p:cNvSpPr/>
              <p:nvPr/>
            </p:nvSpPr>
            <p:spPr>
              <a:xfrm>
                <a:off x="1898469" y="4860131"/>
                <a:ext cx="339634" cy="1595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组合 8">
              <a:extLst>
                <a:ext uri="{FF2B5EF4-FFF2-40B4-BE49-F238E27FC236}">
                  <a16:creationId xmlns:a16="http://schemas.microsoft.com/office/drawing/2014/main" id="{82671EFC-3988-4ED8-BA35-43AFE6CD53C5}"/>
                </a:ext>
              </a:extLst>
            </p:cNvPr>
            <p:cNvGrpSpPr/>
            <p:nvPr/>
          </p:nvGrpSpPr>
          <p:grpSpPr>
            <a:xfrm>
              <a:off x="3135105" y="5246370"/>
              <a:ext cx="285186" cy="276225"/>
              <a:chOff x="1879419" y="4672262"/>
              <a:chExt cx="358684" cy="347413"/>
            </a:xfrm>
            <a:solidFill>
              <a:srgbClr val="FFC000"/>
            </a:solidFill>
          </p:grpSpPr>
          <p:sp>
            <p:nvSpPr>
              <p:cNvPr id="60" name="矩形 59">
                <a:extLst>
                  <a:ext uri="{FF2B5EF4-FFF2-40B4-BE49-F238E27FC236}">
                    <a16:creationId xmlns:a16="http://schemas.microsoft.com/office/drawing/2014/main" id="{288E02DC-A402-4EDF-B966-8BA1783F6363}"/>
                  </a:ext>
                </a:extLst>
              </p:cNvPr>
              <p:cNvSpPr/>
              <p:nvPr/>
            </p:nvSpPr>
            <p:spPr>
              <a:xfrm>
                <a:off x="1898469" y="4804954"/>
                <a:ext cx="339634"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矩形 60">
                <a:extLst>
                  <a:ext uri="{FF2B5EF4-FFF2-40B4-BE49-F238E27FC236}">
                    <a16:creationId xmlns:a16="http://schemas.microsoft.com/office/drawing/2014/main" id="{0608A49A-13C8-43D5-83BD-6C73D9FE1CF3}"/>
                  </a:ext>
                </a:extLst>
              </p:cNvPr>
              <p:cNvSpPr/>
              <p:nvPr/>
            </p:nvSpPr>
            <p:spPr>
              <a:xfrm rot="20543743">
                <a:off x="1879419" y="4672262"/>
                <a:ext cx="339634" cy="696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矩形 61">
                <a:extLst>
                  <a:ext uri="{FF2B5EF4-FFF2-40B4-BE49-F238E27FC236}">
                    <a16:creationId xmlns:a16="http://schemas.microsoft.com/office/drawing/2014/main" id="{411D3E69-1270-4D04-BE25-3B44095DF0E7}"/>
                  </a:ext>
                </a:extLst>
              </p:cNvPr>
              <p:cNvSpPr/>
              <p:nvPr/>
            </p:nvSpPr>
            <p:spPr>
              <a:xfrm>
                <a:off x="1898469" y="4860131"/>
                <a:ext cx="339634" cy="1595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组合 9">
              <a:extLst>
                <a:ext uri="{FF2B5EF4-FFF2-40B4-BE49-F238E27FC236}">
                  <a16:creationId xmlns:a16="http://schemas.microsoft.com/office/drawing/2014/main" id="{430D6C07-0782-452C-8524-E98775346DE6}"/>
                </a:ext>
              </a:extLst>
            </p:cNvPr>
            <p:cNvGrpSpPr/>
            <p:nvPr/>
          </p:nvGrpSpPr>
          <p:grpSpPr>
            <a:xfrm>
              <a:off x="3753414" y="5246370"/>
              <a:ext cx="285186" cy="276225"/>
              <a:chOff x="1879419" y="4672262"/>
              <a:chExt cx="358684" cy="347413"/>
            </a:xfrm>
          </p:grpSpPr>
          <p:sp>
            <p:nvSpPr>
              <p:cNvPr id="57" name="矩形 56">
                <a:extLst>
                  <a:ext uri="{FF2B5EF4-FFF2-40B4-BE49-F238E27FC236}">
                    <a16:creationId xmlns:a16="http://schemas.microsoft.com/office/drawing/2014/main" id="{A0608E4D-B550-4F34-ADAC-91CE45EA25A8}"/>
                  </a:ext>
                </a:extLst>
              </p:cNvPr>
              <p:cNvSpPr/>
              <p:nvPr/>
            </p:nvSpPr>
            <p:spPr>
              <a:xfrm>
                <a:off x="1898469" y="4804954"/>
                <a:ext cx="33963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矩形 57">
                <a:extLst>
                  <a:ext uri="{FF2B5EF4-FFF2-40B4-BE49-F238E27FC236}">
                    <a16:creationId xmlns:a16="http://schemas.microsoft.com/office/drawing/2014/main" id="{C60A5512-0006-4759-9AA6-BCA485948534}"/>
                  </a:ext>
                </a:extLst>
              </p:cNvPr>
              <p:cNvSpPr/>
              <p:nvPr/>
            </p:nvSpPr>
            <p:spPr>
              <a:xfrm rot="20543743">
                <a:off x="1879419" y="4672262"/>
                <a:ext cx="339634" cy="69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矩形 58">
                <a:extLst>
                  <a:ext uri="{FF2B5EF4-FFF2-40B4-BE49-F238E27FC236}">
                    <a16:creationId xmlns:a16="http://schemas.microsoft.com/office/drawing/2014/main" id="{47ED398F-25E6-4FBB-9774-4C096DE3A63D}"/>
                  </a:ext>
                </a:extLst>
              </p:cNvPr>
              <p:cNvSpPr/>
              <p:nvPr/>
            </p:nvSpPr>
            <p:spPr>
              <a:xfrm>
                <a:off x="1898469" y="4860131"/>
                <a:ext cx="339634" cy="1595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组合 10">
              <a:extLst>
                <a:ext uri="{FF2B5EF4-FFF2-40B4-BE49-F238E27FC236}">
                  <a16:creationId xmlns:a16="http://schemas.microsoft.com/office/drawing/2014/main" id="{9484572A-D38E-426A-B11B-62C982804E64}"/>
                </a:ext>
              </a:extLst>
            </p:cNvPr>
            <p:cNvGrpSpPr/>
            <p:nvPr/>
          </p:nvGrpSpPr>
          <p:grpSpPr>
            <a:xfrm>
              <a:off x="4432682" y="5246370"/>
              <a:ext cx="285186" cy="276225"/>
              <a:chOff x="1879419" y="4672262"/>
              <a:chExt cx="358684" cy="347413"/>
            </a:xfrm>
            <a:solidFill>
              <a:srgbClr val="FFC000"/>
            </a:solidFill>
          </p:grpSpPr>
          <p:sp>
            <p:nvSpPr>
              <p:cNvPr id="54" name="矩形 53">
                <a:extLst>
                  <a:ext uri="{FF2B5EF4-FFF2-40B4-BE49-F238E27FC236}">
                    <a16:creationId xmlns:a16="http://schemas.microsoft.com/office/drawing/2014/main" id="{360F3866-3ACB-46BC-A78D-DF05A31F1871}"/>
                  </a:ext>
                </a:extLst>
              </p:cNvPr>
              <p:cNvSpPr/>
              <p:nvPr/>
            </p:nvSpPr>
            <p:spPr>
              <a:xfrm>
                <a:off x="1898469" y="4804954"/>
                <a:ext cx="339634"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矩形 54">
                <a:extLst>
                  <a:ext uri="{FF2B5EF4-FFF2-40B4-BE49-F238E27FC236}">
                    <a16:creationId xmlns:a16="http://schemas.microsoft.com/office/drawing/2014/main" id="{53E1FDA6-C94E-45D4-92D7-98659537DDB8}"/>
                  </a:ext>
                </a:extLst>
              </p:cNvPr>
              <p:cNvSpPr/>
              <p:nvPr/>
            </p:nvSpPr>
            <p:spPr>
              <a:xfrm rot="20543743">
                <a:off x="1879419" y="4672262"/>
                <a:ext cx="339634" cy="696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矩形 55">
                <a:extLst>
                  <a:ext uri="{FF2B5EF4-FFF2-40B4-BE49-F238E27FC236}">
                    <a16:creationId xmlns:a16="http://schemas.microsoft.com/office/drawing/2014/main" id="{AF3E5E90-E583-4AC3-8B5A-7705730C5778}"/>
                  </a:ext>
                </a:extLst>
              </p:cNvPr>
              <p:cNvSpPr/>
              <p:nvPr/>
            </p:nvSpPr>
            <p:spPr>
              <a:xfrm>
                <a:off x="1898469" y="4860131"/>
                <a:ext cx="339634" cy="1595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组合 11">
              <a:extLst>
                <a:ext uri="{FF2B5EF4-FFF2-40B4-BE49-F238E27FC236}">
                  <a16:creationId xmlns:a16="http://schemas.microsoft.com/office/drawing/2014/main" id="{5CDB86DB-DD79-421D-9650-86C7035D71DA}"/>
                </a:ext>
              </a:extLst>
            </p:cNvPr>
            <p:cNvGrpSpPr/>
            <p:nvPr/>
          </p:nvGrpSpPr>
          <p:grpSpPr>
            <a:xfrm>
              <a:off x="5050991" y="5246370"/>
              <a:ext cx="285186" cy="276225"/>
              <a:chOff x="1879419" y="4672262"/>
              <a:chExt cx="358684" cy="347413"/>
            </a:xfrm>
            <a:solidFill>
              <a:srgbClr val="FFC000"/>
            </a:solidFill>
          </p:grpSpPr>
          <p:sp>
            <p:nvSpPr>
              <p:cNvPr id="51" name="矩形 50">
                <a:extLst>
                  <a:ext uri="{FF2B5EF4-FFF2-40B4-BE49-F238E27FC236}">
                    <a16:creationId xmlns:a16="http://schemas.microsoft.com/office/drawing/2014/main" id="{63D08E8F-BF46-4590-A788-94D8B2FC7472}"/>
                  </a:ext>
                </a:extLst>
              </p:cNvPr>
              <p:cNvSpPr/>
              <p:nvPr/>
            </p:nvSpPr>
            <p:spPr>
              <a:xfrm>
                <a:off x="1898469" y="4804954"/>
                <a:ext cx="339634"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矩形 51">
                <a:extLst>
                  <a:ext uri="{FF2B5EF4-FFF2-40B4-BE49-F238E27FC236}">
                    <a16:creationId xmlns:a16="http://schemas.microsoft.com/office/drawing/2014/main" id="{E1D17C98-8026-41C0-89B0-B671BAE77698}"/>
                  </a:ext>
                </a:extLst>
              </p:cNvPr>
              <p:cNvSpPr/>
              <p:nvPr/>
            </p:nvSpPr>
            <p:spPr>
              <a:xfrm rot="20543743">
                <a:off x="1879419" y="4672262"/>
                <a:ext cx="339634" cy="696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矩形 52">
                <a:extLst>
                  <a:ext uri="{FF2B5EF4-FFF2-40B4-BE49-F238E27FC236}">
                    <a16:creationId xmlns:a16="http://schemas.microsoft.com/office/drawing/2014/main" id="{67270488-96D0-448A-A697-3240FE901A58}"/>
                  </a:ext>
                </a:extLst>
              </p:cNvPr>
              <p:cNvSpPr/>
              <p:nvPr/>
            </p:nvSpPr>
            <p:spPr>
              <a:xfrm>
                <a:off x="1898469" y="4860131"/>
                <a:ext cx="339634" cy="1595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组合 13">
              <a:extLst>
                <a:ext uri="{FF2B5EF4-FFF2-40B4-BE49-F238E27FC236}">
                  <a16:creationId xmlns:a16="http://schemas.microsoft.com/office/drawing/2014/main" id="{61E25CDC-342E-4C14-91E1-52FE0EE03D52}"/>
                </a:ext>
              </a:extLst>
            </p:cNvPr>
            <p:cNvGrpSpPr/>
            <p:nvPr/>
          </p:nvGrpSpPr>
          <p:grpSpPr>
            <a:xfrm>
              <a:off x="5721550" y="5246370"/>
              <a:ext cx="285186" cy="276225"/>
              <a:chOff x="1879419" y="4672262"/>
              <a:chExt cx="358684" cy="347413"/>
            </a:xfrm>
          </p:grpSpPr>
          <p:sp>
            <p:nvSpPr>
              <p:cNvPr id="48" name="矩形 47">
                <a:extLst>
                  <a:ext uri="{FF2B5EF4-FFF2-40B4-BE49-F238E27FC236}">
                    <a16:creationId xmlns:a16="http://schemas.microsoft.com/office/drawing/2014/main" id="{FF32D458-3C73-491E-9953-067A739BF281}"/>
                  </a:ext>
                </a:extLst>
              </p:cNvPr>
              <p:cNvSpPr/>
              <p:nvPr/>
            </p:nvSpPr>
            <p:spPr>
              <a:xfrm>
                <a:off x="1898469" y="4804954"/>
                <a:ext cx="33963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矩形 48">
                <a:extLst>
                  <a:ext uri="{FF2B5EF4-FFF2-40B4-BE49-F238E27FC236}">
                    <a16:creationId xmlns:a16="http://schemas.microsoft.com/office/drawing/2014/main" id="{452864F6-42AB-43E1-95AB-8EE7FD1F0369}"/>
                  </a:ext>
                </a:extLst>
              </p:cNvPr>
              <p:cNvSpPr/>
              <p:nvPr/>
            </p:nvSpPr>
            <p:spPr>
              <a:xfrm rot="20543743">
                <a:off x="1879419" y="4672262"/>
                <a:ext cx="339634" cy="69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矩形 49">
                <a:extLst>
                  <a:ext uri="{FF2B5EF4-FFF2-40B4-BE49-F238E27FC236}">
                    <a16:creationId xmlns:a16="http://schemas.microsoft.com/office/drawing/2014/main" id="{5C31D1DF-F1A1-46ED-8CA3-9AA52996B4AC}"/>
                  </a:ext>
                </a:extLst>
              </p:cNvPr>
              <p:cNvSpPr/>
              <p:nvPr/>
            </p:nvSpPr>
            <p:spPr>
              <a:xfrm>
                <a:off x="1898469" y="4860131"/>
                <a:ext cx="339634" cy="1595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组合 14">
              <a:extLst>
                <a:ext uri="{FF2B5EF4-FFF2-40B4-BE49-F238E27FC236}">
                  <a16:creationId xmlns:a16="http://schemas.microsoft.com/office/drawing/2014/main" id="{D6E68FA5-8ED7-4958-8837-639B03B75D2A}"/>
                </a:ext>
              </a:extLst>
            </p:cNvPr>
            <p:cNvGrpSpPr/>
            <p:nvPr/>
          </p:nvGrpSpPr>
          <p:grpSpPr>
            <a:xfrm>
              <a:off x="6339859" y="5246370"/>
              <a:ext cx="285186" cy="276225"/>
              <a:chOff x="1879419" y="4672262"/>
              <a:chExt cx="358684" cy="347413"/>
            </a:xfrm>
          </p:grpSpPr>
          <p:sp>
            <p:nvSpPr>
              <p:cNvPr id="45" name="矩形 44">
                <a:extLst>
                  <a:ext uri="{FF2B5EF4-FFF2-40B4-BE49-F238E27FC236}">
                    <a16:creationId xmlns:a16="http://schemas.microsoft.com/office/drawing/2014/main" id="{95BC949C-BB97-47D4-9B88-E6B389F75E21}"/>
                  </a:ext>
                </a:extLst>
              </p:cNvPr>
              <p:cNvSpPr/>
              <p:nvPr/>
            </p:nvSpPr>
            <p:spPr>
              <a:xfrm>
                <a:off x="1898469" y="4804954"/>
                <a:ext cx="33963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矩形 45">
                <a:extLst>
                  <a:ext uri="{FF2B5EF4-FFF2-40B4-BE49-F238E27FC236}">
                    <a16:creationId xmlns:a16="http://schemas.microsoft.com/office/drawing/2014/main" id="{E7DD4282-5B90-43DA-B98E-6F30F0681015}"/>
                  </a:ext>
                </a:extLst>
              </p:cNvPr>
              <p:cNvSpPr/>
              <p:nvPr/>
            </p:nvSpPr>
            <p:spPr>
              <a:xfrm rot="20543743">
                <a:off x="1879419" y="4672262"/>
                <a:ext cx="339634" cy="69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矩形 46">
                <a:extLst>
                  <a:ext uri="{FF2B5EF4-FFF2-40B4-BE49-F238E27FC236}">
                    <a16:creationId xmlns:a16="http://schemas.microsoft.com/office/drawing/2014/main" id="{6701BF0F-A2D9-44BD-BDF9-8E60AC3350B4}"/>
                  </a:ext>
                </a:extLst>
              </p:cNvPr>
              <p:cNvSpPr/>
              <p:nvPr/>
            </p:nvSpPr>
            <p:spPr>
              <a:xfrm>
                <a:off x="1898469" y="4860131"/>
                <a:ext cx="339634" cy="1595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组合 15">
              <a:extLst>
                <a:ext uri="{FF2B5EF4-FFF2-40B4-BE49-F238E27FC236}">
                  <a16:creationId xmlns:a16="http://schemas.microsoft.com/office/drawing/2014/main" id="{D3E0D2B4-D081-4E9D-AABA-12EA9B88C350}"/>
                </a:ext>
              </a:extLst>
            </p:cNvPr>
            <p:cNvGrpSpPr/>
            <p:nvPr/>
          </p:nvGrpSpPr>
          <p:grpSpPr>
            <a:xfrm>
              <a:off x="1934561" y="4231277"/>
              <a:ext cx="123684" cy="319769"/>
              <a:chOff x="1918533" y="4738007"/>
              <a:chExt cx="123684" cy="319769"/>
            </a:xfrm>
          </p:grpSpPr>
          <p:sp>
            <p:nvSpPr>
              <p:cNvPr id="43" name="椭圆 42">
                <a:extLst>
                  <a:ext uri="{FF2B5EF4-FFF2-40B4-BE49-F238E27FC236}">
                    <a16:creationId xmlns:a16="http://schemas.microsoft.com/office/drawing/2014/main" id="{3E20647A-93C1-4979-85BC-E9EE918DD7CA}"/>
                  </a:ext>
                </a:extLst>
              </p:cNvPr>
              <p:cNvSpPr/>
              <p:nvPr/>
            </p:nvSpPr>
            <p:spPr>
              <a:xfrm>
                <a:off x="1920297" y="4738007"/>
                <a:ext cx="121920" cy="12192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圆角矩形 36">
                <a:extLst>
                  <a:ext uri="{FF2B5EF4-FFF2-40B4-BE49-F238E27FC236}">
                    <a16:creationId xmlns:a16="http://schemas.microsoft.com/office/drawing/2014/main" id="{5174F51E-09EC-41E1-B009-E72B180A7598}"/>
                  </a:ext>
                </a:extLst>
              </p:cNvPr>
              <p:cNvSpPr/>
              <p:nvPr/>
            </p:nvSpPr>
            <p:spPr>
              <a:xfrm>
                <a:off x="1918533" y="4886326"/>
                <a:ext cx="122992" cy="1714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组合 16">
              <a:extLst>
                <a:ext uri="{FF2B5EF4-FFF2-40B4-BE49-F238E27FC236}">
                  <a16:creationId xmlns:a16="http://schemas.microsoft.com/office/drawing/2014/main" id="{4F676B06-6D3C-4D9A-8C99-D267E7E84DE7}"/>
                </a:ext>
              </a:extLst>
            </p:cNvPr>
            <p:cNvGrpSpPr/>
            <p:nvPr/>
          </p:nvGrpSpPr>
          <p:grpSpPr>
            <a:xfrm>
              <a:off x="2537724" y="4231277"/>
              <a:ext cx="123684" cy="319769"/>
              <a:chOff x="1918533" y="4738007"/>
              <a:chExt cx="123684" cy="319769"/>
            </a:xfrm>
          </p:grpSpPr>
          <p:sp>
            <p:nvSpPr>
              <p:cNvPr id="41" name="椭圆 40">
                <a:extLst>
                  <a:ext uri="{FF2B5EF4-FFF2-40B4-BE49-F238E27FC236}">
                    <a16:creationId xmlns:a16="http://schemas.microsoft.com/office/drawing/2014/main" id="{A05FC064-B853-4F35-98A6-FD8FE4A767EE}"/>
                  </a:ext>
                </a:extLst>
              </p:cNvPr>
              <p:cNvSpPr/>
              <p:nvPr/>
            </p:nvSpPr>
            <p:spPr>
              <a:xfrm>
                <a:off x="1920297" y="4738007"/>
                <a:ext cx="121920" cy="12192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2" name="圆角矩形 40">
                <a:extLst>
                  <a:ext uri="{FF2B5EF4-FFF2-40B4-BE49-F238E27FC236}">
                    <a16:creationId xmlns:a16="http://schemas.microsoft.com/office/drawing/2014/main" id="{75BF669C-EB32-4027-A90F-2BD080762951}"/>
                  </a:ext>
                </a:extLst>
              </p:cNvPr>
              <p:cNvSpPr/>
              <p:nvPr/>
            </p:nvSpPr>
            <p:spPr>
              <a:xfrm>
                <a:off x="1918533" y="4886326"/>
                <a:ext cx="122992" cy="1714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组合 17">
              <a:extLst>
                <a:ext uri="{FF2B5EF4-FFF2-40B4-BE49-F238E27FC236}">
                  <a16:creationId xmlns:a16="http://schemas.microsoft.com/office/drawing/2014/main" id="{B4B0DADE-A1A3-4B3A-8F7F-04420D5000BE}"/>
                </a:ext>
              </a:extLst>
            </p:cNvPr>
            <p:cNvGrpSpPr/>
            <p:nvPr/>
          </p:nvGrpSpPr>
          <p:grpSpPr>
            <a:xfrm>
              <a:off x="3210911" y="4231277"/>
              <a:ext cx="123684" cy="319769"/>
              <a:chOff x="1918533" y="4738007"/>
              <a:chExt cx="123684" cy="319769"/>
            </a:xfrm>
          </p:grpSpPr>
          <p:sp>
            <p:nvSpPr>
              <p:cNvPr id="39" name="椭圆 38">
                <a:extLst>
                  <a:ext uri="{FF2B5EF4-FFF2-40B4-BE49-F238E27FC236}">
                    <a16:creationId xmlns:a16="http://schemas.microsoft.com/office/drawing/2014/main" id="{4DEEFDEF-7E62-4F0E-96E3-D06BD71CC494}"/>
                  </a:ext>
                </a:extLst>
              </p:cNvPr>
              <p:cNvSpPr/>
              <p:nvPr/>
            </p:nvSpPr>
            <p:spPr>
              <a:xfrm>
                <a:off x="1920297" y="4738007"/>
                <a:ext cx="121920" cy="12192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圆角矩形 43">
                <a:extLst>
                  <a:ext uri="{FF2B5EF4-FFF2-40B4-BE49-F238E27FC236}">
                    <a16:creationId xmlns:a16="http://schemas.microsoft.com/office/drawing/2014/main" id="{03214C71-C542-4F87-863A-0BC5F44112D9}"/>
                  </a:ext>
                </a:extLst>
              </p:cNvPr>
              <p:cNvSpPr/>
              <p:nvPr/>
            </p:nvSpPr>
            <p:spPr>
              <a:xfrm>
                <a:off x="1918533" y="4886326"/>
                <a:ext cx="122992" cy="1714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组合 18">
              <a:extLst>
                <a:ext uri="{FF2B5EF4-FFF2-40B4-BE49-F238E27FC236}">
                  <a16:creationId xmlns:a16="http://schemas.microsoft.com/office/drawing/2014/main" id="{29780D56-A96A-4479-8EE0-A04AC63330F3}"/>
                </a:ext>
              </a:extLst>
            </p:cNvPr>
            <p:cNvGrpSpPr/>
            <p:nvPr/>
          </p:nvGrpSpPr>
          <p:grpSpPr>
            <a:xfrm>
              <a:off x="3814074" y="4231277"/>
              <a:ext cx="123684" cy="319769"/>
              <a:chOff x="1918533" y="4738007"/>
              <a:chExt cx="123684" cy="319769"/>
            </a:xfrm>
          </p:grpSpPr>
          <p:sp>
            <p:nvSpPr>
              <p:cNvPr id="37" name="椭圆 36">
                <a:extLst>
                  <a:ext uri="{FF2B5EF4-FFF2-40B4-BE49-F238E27FC236}">
                    <a16:creationId xmlns:a16="http://schemas.microsoft.com/office/drawing/2014/main" id="{4690BDD3-C103-4D0E-A89A-3F2F27CA82A5}"/>
                  </a:ext>
                </a:extLst>
              </p:cNvPr>
              <p:cNvSpPr/>
              <p:nvPr/>
            </p:nvSpPr>
            <p:spPr>
              <a:xfrm>
                <a:off x="1920297" y="4738007"/>
                <a:ext cx="121920" cy="12192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圆角矩形 46">
                <a:extLst>
                  <a:ext uri="{FF2B5EF4-FFF2-40B4-BE49-F238E27FC236}">
                    <a16:creationId xmlns:a16="http://schemas.microsoft.com/office/drawing/2014/main" id="{7560EAED-50E7-454E-80AD-B6C4D3B84975}"/>
                  </a:ext>
                </a:extLst>
              </p:cNvPr>
              <p:cNvSpPr/>
              <p:nvPr/>
            </p:nvSpPr>
            <p:spPr>
              <a:xfrm>
                <a:off x="1918533" y="4886326"/>
                <a:ext cx="122992" cy="1714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组合 19">
              <a:extLst>
                <a:ext uri="{FF2B5EF4-FFF2-40B4-BE49-F238E27FC236}">
                  <a16:creationId xmlns:a16="http://schemas.microsoft.com/office/drawing/2014/main" id="{DD4C0E87-8983-4427-956B-6C06BC5A4FC7}"/>
                </a:ext>
              </a:extLst>
            </p:cNvPr>
            <p:cNvGrpSpPr/>
            <p:nvPr/>
          </p:nvGrpSpPr>
          <p:grpSpPr>
            <a:xfrm>
              <a:off x="4519011" y="4231277"/>
              <a:ext cx="123684" cy="319769"/>
              <a:chOff x="1918533" y="4738007"/>
              <a:chExt cx="123684" cy="319769"/>
            </a:xfrm>
          </p:grpSpPr>
          <p:sp>
            <p:nvSpPr>
              <p:cNvPr id="35" name="椭圆 34">
                <a:extLst>
                  <a:ext uri="{FF2B5EF4-FFF2-40B4-BE49-F238E27FC236}">
                    <a16:creationId xmlns:a16="http://schemas.microsoft.com/office/drawing/2014/main" id="{31EAE2BA-0EF2-477F-AA2E-2FC6D9087656}"/>
                  </a:ext>
                </a:extLst>
              </p:cNvPr>
              <p:cNvSpPr/>
              <p:nvPr/>
            </p:nvSpPr>
            <p:spPr>
              <a:xfrm>
                <a:off x="1920297" y="4738007"/>
                <a:ext cx="121920" cy="12192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圆角矩形 49">
                <a:extLst>
                  <a:ext uri="{FF2B5EF4-FFF2-40B4-BE49-F238E27FC236}">
                    <a16:creationId xmlns:a16="http://schemas.microsoft.com/office/drawing/2014/main" id="{FEC2AF90-7AD1-4650-A2EA-930CC322BB70}"/>
                  </a:ext>
                </a:extLst>
              </p:cNvPr>
              <p:cNvSpPr/>
              <p:nvPr/>
            </p:nvSpPr>
            <p:spPr>
              <a:xfrm>
                <a:off x="1918533" y="4886326"/>
                <a:ext cx="122992" cy="1714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组合 20">
              <a:extLst>
                <a:ext uri="{FF2B5EF4-FFF2-40B4-BE49-F238E27FC236}">
                  <a16:creationId xmlns:a16="http://schemas.microsoft.com/office/drawing/2014/main" id="{FB1E6424-A8B5-4C33-AF0D-D7BDCCEC0BED}"/>
                </a:ext>
              </a:extLst>
            </p:cNvPr>
            <p:cNvGrpSpPr/>
            <p:nvPr/>
          </p:nvGrpSpPr>
          <p:grpSpPr>
            <a:xfrm>
              <a:off x="5122174" y="4231277"/>
              <a:ext cx="123684" cy="319769"/>
              <a:chOff x="1918533" y="4738007"/>
              <a:chExt cx="123684" cy="319769"/>
            </a:xfrm>
          </p:grpSpPr>
          <p:sp>
            <p:nvSpPr>
              <p:cNvPr id="33" name="椭圆 32">
                <a:extLst>
                  <a:ext uri="{FF2B5EF4-FFF2-40B4-BE49-F238E27FC236}">
                    <a16:creationId xmlns:a16="http://schemas.microsoft.com/office/drawing/2014/main" id="{814DAB46-D539-4734-A3CD-3C6397A1D02C}"/>
                  </a:ext>
                </a:extLst>
              </p:cNvPr>
              <p:cNvSpPr/>
              <p:nvPr/>
            </p:nvSpPr>
            <p:spPr>
              <a:xfrm>
                <a:off x="1920297" y="4738007"/>
                <a:ext cx="121920" cy="12192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圆角矩形 52">
                <a:extLst>
                  <a:ext uri="{FF2B5EF4-FFF2-40B4-BE49-F238E27FC236}">
                    <a16:creationId xmlns:a16="http://schemas.microsoft.com/office/drawing/2014/main" id="{FB54F3B1-DD3A-4781-B05F-225F0A2025D1}"/>
                  </a:ext>
                </a:extLst>
              </p:cNvPr>
              <p:cNvSpPr/>
              <p:nvPr/>
            </p:nvSpPr>
            <p:spPr>
              <a:xfrm>
                <a:off x="1918533" y="4886326"/>
                <a:ext cx="122992" cy="1714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组合 21">
              <a:extLst>
                <a:ext uri="{FF2B5EF4-FFF2-40B4-BE49-F238E27FC236}">
                  <a16:creationId xmlns:a16="http://schemas.microsoft.com/office/drawing/2014/main" id="{5706DC0C-7DCF-4917-9C5B-8B7764F974AC}"/>
                </a:ext>
              </a:extLst>
            </p:cNvPr>
            <p:cNvGrpSpPr/>
            <p:nvPr/>
          </p:nvGrpSpPr>
          <p:grpSpPr>
            <a:xfrm>
              <a:off x="5808061" y="4231277"/>
              <a:ext cx="123684" cy="319769"/>
              <a:chOff x="1918533" y="4738007"/>
              <a:chExt cx="123684" cy="319769"/>
            </a:xfrm>
          </p:grpSpPr>
          <p:sp>
            <p:nvSpPr>
              <p:cNvPr id="31" name="椭圆 30">
                <a:extLst>
                  <a:ext uri="{FF2B5EF4-FFF2-40B4-BE49-F238E27FC236}">
                    <a16:creationId xmlns:a16="http://schemas.microsoft.com/office/drawing/2014/main" id="{7E072FB7-A3A3-4706-A988-79C6C62C4A4B}"/>
                  </a:ext>
                </a:extLst>
              </p:cNvPr>
              <p:cNvSpPr/>
              <p:nvPr/>
            </p:nvSpPr>
            <p:spPr>
              <a:xfrm>
                <a:off x="1920297" y="4738007"/>
                <a:ext cx="121920" cy="12192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圆角矩形 55">
                <a:extLst>
                  <a:ext uri="{FF2B5EF4-FFF2-40B4-BE49-F238E27FC236}">
                    <a16:creationId xmlns:a16="http://schemas.microsoft.com/office/drawing/2014/main" id="{A52FF7EE-8D8C-4F0F-96D2-49567187D684}"/>
                  </a:ext>
                </a:extLst>
              </p:cNvPr>
              <p:cNvSpPr/>
              <p:nvPr/>
            </p:nvSpPr>
            <p:spPr>
              <a:xfrm>
                <a:off x="1918533" y="4886326"/>
                <a:ext cx="122992" cy="1714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组合 22">
              <a:extLst>
                <a:ext uri="{FF2B5EF4-FFF2-40B4-BE49-F238E27FC236}">
                  <a16:creationId xmlns:a16="http://schemas.microsoft.com/office/drawing/2014/main" id="{25AC6B13-9663-45CC-8107-E64B37C711E9}"/>
                </a:ext>
              </a:extLst>
            </p:cNvPr>
            <p:cNvGrpSpPr/>
            <p:nvPr/>
          </p:nvGrpSpPr>
          <p:grpSpPr>
            <a:xfrm>
              <a:off x="6411224" y="4231277"/>
              <a:ext cx="123684" cy="319769"/>
              <a:chOff x="1918533" y="4738007"/>
              <a:chExt cx="123684" cy="319769"/>
            </a:xfrm>
          </p:grpSpPr>
          <p:sp>
            <p:nvSpPr>
              <p:cNvPr id="29" name="椭圆 28">
                <a:extLst>
                  <a:ext uri="{FF2B5EF4-FFF2-40B4-BE49-F238E27FC236}">
                    <a16:creationId xmlns:a16="http://schemas.microsoft.com/office/drawing/2014/main" id="{6E5B3620-16A5-4C87-9C2C-DE662250C2A0}"/>
                  </a:ext>
                </a:extLst>
              </p:cNvPr>
              <p:cNvSpPr/>
              <p:nvPr/>
            </p:nvSpPr>
            <p:spPr>
              <a:xfrm>
                <a:off x="1920297" y="4738007"/>
                <a:ext cx="121920" cy="121920"/>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0" name="圆角矩形 58">
                <a:extLst>
                  <a:ext uri="{FF2B5EF4-FFF2-40B4-BE49-F238E27FC236}">
                    <a16:creationId xmlns:a16="http://schemas.microsoft.com/office/drawing/2014/main" id="{A5BF51F6-4661-49F7-8EB5-7A3B2D14F0E6}"/>
                  </a:ext>
                </a:extLst>
              </p:cNvPr>
              <p:cNvSpPr/>
              <p:nvPr/>
            </p:nvSpPr>
            <p:spPr>
              <a:xfrm>
                <a:off x="1918533" y="4886326"/>
                <a:ext cx="122992" cy="1714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直接连接符 23">
              <a:extLst>
                <a:ext uri="{FF2B5EF4-FFF2-40B4-BE49-F238E27FC236}">
                  <a16:creationId xmlns:a16="http://schemas.microsoft.com/office/drawing/2014/main" id="{385696D1-AE37-4E7A-8A68-556A08F5C946}"/>
                </a:ext>
              </a:extLst>
            </p:cNvPr>
            <p:cNvCxnSpPr/>
            <p:nvPr/>
          </p:nvCxnSpPr>
          <p:spPr>
            <a:xfrm>
              <a:off x="1996440" y="4589145"/>
              <a:ext cx="0" cy="581025"/>
            </a:xfrm>
            <a:prstGeom prst="line">
              <a:avLst/>
            </a:prstGeom>
            <a:ln/>
          </p:spPr>
          <p:style>
            <a:lnRef idx="1">
              <a:schemeClr val="dk1"/>
            </a:lnRef>
            <a:fillRef idx="0">
              <a:schemeClr val="dk1"/>
            </a:fillRef>
            <a:effectRef idx="0">
              <a:schemeClr val="dk1"/>
            </a:effectRef>
            <a:fontRef idx="minor">
              <a:schemeClr val="tx1"/>
            </a:fontRef>
          </p:style>
        </p:cxnSp>
        <p:sp>
          <p:nvSpPr>
            <p:cNvPr id="25" name="文本框 24">
              <a:extLst>
                <a:ext uri="{FF2B5EF4-FFF2-40B4-BE49-F238E27FC236}">
                  <a16:creationId xmlns:a16="http://schemas.microsoft.com/office/drawing/2014/main" id="{6C907DEA-B25A-4F93-9EC9-7DB018BD6A53}"/>
                </a:ext>
              </a:extLst>
            </p:cNvPr>
            <p:cNvSpPr txBox="1"/>
            <p:nvPr/>
          </p:nvSpPr>
          <p:spPr>
            <a:xfrm>
              <a:off x="1805940" y="4693920"/>
              <a:ext cx="45719" cy="369332"/>
            </a:xfrm>
            <a:prstGeom prst="rect">
              <a:avLst/>
            </a:prstGeom>
            <a:noFill/>
          </p:spPr>
          <p:txBody>
            <a:bodyPr wrap="square" rtlCol="0">
              <a:spAutoFit/>
            </a:bodyPr>
            <a:lstStyle/>
            <a:p>
              <a:r>
                <a:rPr lang="en-US" dirty="0"/>
                <a:t>?</a:t>
              </a:r>
            </a:p>
          </p:txBody>
        </p:sp>
        <p:cxnSp>
          <p:nvCxnSpPr>
            <p:cNvPr id="26" name="直接连接符 25">
              <a:extLst>
                <a:ext uri="{FF2B5EF4-FFF2-40B4-BE49-F238E27FC236}">
                  <a16:creationId xmlns:a16="http://schemas.microsoft.com/office/drawing/2014/main" id="{4720A2AF-A7A9-48DF-BB33-CD811074D618}"/>
                </a:ext>
              </a:extLst>
            </p:cNvPr>
            <p:cNvCxnSpPr/>
            <p:nvPr/>
          </p:nvCxnSpPr>
          <p:spPr>
            <a:xfrm>
              <a:off x="1996057" y="4589145"/>
              <a:ext cx="1274068" cy="581025"/>
            </a:xfrm>
            <a:prstGeom prst="line">
              <a:avLst/>
            </a:prstGeom>
            <a:ln>
              <a:solidFill>
                <a:srgbClr val="FFC000"/>
              </a:solidFill>
              <a:prstDash val="lgDash"/>
            </a:ln>
          </p:spPr>
          <p:style>
            <a:lnRef idx="1">
              <a:schemeClr val="accent5"/>
            </a:lnRef>
            <a:fillRef idx="0">
              <a:schemeClr val="accent5"/>
            </a:fillRef>
            <a:effectRef idx="0">
              <a:schemeClr val="accent5"/>
            </a:effectRef>
            <a:fontRef idx="minor">
              <a:schemeClr val="tx1"/>
            </a:fontRef>
          </p:style>
        </p:cxnSp>
        <p:cxnSp>
          <p:nvCxnSpPr>
            <p:cNvPr id="27" name="直接连接符 26">
              <a:extLst>
                <a:ext uri="{FF2B5EF4-FFF2-40B4-BE49-F238E27FC236}">
                  <a16:creationId xmlns:a16="http://schemas.microsoft.com/office/drawing/2014/main" id="{5353B2C4-7955-4023-8827-E054D030CD34}"/>
                </a:ext>
              </a:extLst>
            </p:cNvPr>
            <p:cNvCxnSpPr/>
            <p:nvPr/>
          </p:nvCxnSpPr>
          <p:spPr>
            <a:xfrm>
              <a:off x="1996057" y="4589145"/>
              <a:ext cx="2575943" cy="600075"/>
            </a:xfrm>
            <a:prstGeom prst="line">
              <a:avLst/>
            </a:prstGeom>
            <a:ln>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E184ADA-8947-439B-B5C6-F288E9417054}"/>
                </a:ext>
              </a:extLst>
            </p:cNvPr>
            <p:cNvCxnSpPr/>
            <p:nvPr/>
          </p:nvCxnSpPr>
          <p:spPr>
            <a:xfrm>
              <a:off x="1996057" y="4589145"/>
              <a:ext cx="3126117" cy="617686"/>
            </a:xfrm>
            <a:prstGeom prst="line">
              <a:avLst/>
            </a:prstGeom>
            <a:ln>
              <a:solidFill>
                <a:srgbClr val="FFC000"/>
              </a:solidFill>
              <a:prstDash val="lgDash"/>
            </a:ln>
          </p:spPr>
          <p:style>
            <a:lnRef idx="1">
              <a:schemeClr val="accent1"/>
            </a:lnRef>
            <a:fillRef idx="0">
              <a:schemeClr val="accent1"/>
            </a:fillRef>
            <a:effectRef idx="0">
              <a:schemeClr val="accent1"/>
            </a:effectRef>
            <a:fontRef idx="minor">
              <a:schemeClr val="tx1"/>
            </a:fontRef>
          </p:style>
        </p:cxnSp>
      </p:grpSp>
      <p:sp>
        <p:nvSpPr>
          <p:cNvPr id="69" name="文本框 68">
            <a:extLst>
              <a:ext uri="{FF2B5EF4-FFF2-40B4-BE49-F238E27FC236}">
                <a16:creationId xmlns:a16="http://schemas.microsoft.com/office/drawing/2014/main" id="{754BE867-1663-43E4-B8AC-B3240E8C1C3B}"/>
              </a:ext>
            </a:extLst>
          </p:cNvPr>
          <p:cNvSpPr txBox="1"/>
          <p:nvPr/>
        </p:nvSpPr>
        <p:spPr>
          <a:xfrm>
            <a:off x="1205591" y="5055997"/>
            <a:ext cx="800219" cy="276999"/>
          </a:xfrm>
          <a:prstGeom prst="rect">
            <a:avLst/>
          </a:prstGeom>
          <a:noFill/>
        </p:spPr>
        <p:txBody>
          <a:bodyPr wrap="none" rtlCol="0">
            <a:spAutoFit/>
          </a:bodyPr>
          <a:lstStyle/>
          <a:p>
            <a:pPr algn="ctr"/>
            <a:r>
              <a:rPr lang="zh-CN" altLang="en-US"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候选物品</a:t>
            </a:r>
            <a:endParaRPr lang="en-US"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0" name="文本框 69">
            <a:extLst>
              <a:ext uri="{FF2B5EF4-FFF2-40B4-BE49-F238E27FC236}">
                <a16:creationId xmlns:a16="http://schemas.microsoft.com/office/drawing/2014/main" id="{B97F663B-3FD3-4CE9-849B-F38FC3D6738E}"/>
              </a:ext>
            </a:extLst>
          </p:cNvPr>
          <p:cNvSpPr txBox="1"/>
          <p:nvPr/>
        </p:nvSpPr>
        <p:spPr>
          <a:xfrm>
            <a:off x="2710169" y="5055997"/>
            <a:ext cx="800219" cy="461665"/>
          </a:xfrm>
          <a:prstGeom prst="rect">
            <a:avLst/>
          </a:prstGeom>
          <a:noFill/>
        </p:spPr>
        <p:txBody>
          <a:bodyPr wrap="square" rtlCol="0">
            <a:spAutoFit/>
          </a:bodyPr>
          <a:lstStyle/>
          <a:p>
            <a:pPr algn="ctr"/>
            <a:r>
              <a:rPr lang="zh-CN" altLang="en-US"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消费过的物品</a:t>
            </a:r>
            <a:endParaRPr lang="en-US"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1" name="文本框 70">
            <a:extLst>
              <a:ext uri="{FF2B5EF4-FFF2-40B4-BE49-F238E27FC236}">
                <a16:creationId xmlns:a16="http://schemas.microsoft.com/office/drawing/2014/main" id="{B0FFECC3-0DE3-4AB6-A042-6BA2CC0782E6}"/>
              </a:ext>
            </a:extLst>
          </p:cNvPr>
          <p:cNvSpPr txBox="1"/>
          <p:nvPr/>
        </p:nvSpPr>
        <p:spPr>
          <a:xfrm>
            <a:off x="4243332" y="5055997"/>
            <a:ext cx="800219" cy="461665"/>
          </a:xfrm>
          <a:prstGeom prst="rect">
            <a:avLst/>
          </a:prstGeom>
          <a:noFill/>
        </p:spPr>
        <p:txBody>
          <a:bodyPr wrap="square" rtlCol="0">
            <a:spAutoFit/>
          </a:bodyPr>
          <a:lstStyle/>
          <a:p>
            <a:pPr algn="ctr"/>
            <a:r>
              <a:rPr lang="zh-CN" altLang="en-US"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消费过的物品</a:t>
            </a:r>
            <a:endParaRPr lang="en-US" altLang="zh-CN"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2" name="文本框 71">
            <a:extLst>
              <a:ext uri="{FF2B5EF4-FFF2-40B4-BE49-F238E27FC236}">
                <a16:creationId xmlns:a16="http://schemas.microsoft.com/office/drawing/2014/main" id="{420C99B8-18C8-4A99-BE14-B5C7B75B6EC9}"/>
              </a:ext>
            </a:extLst>
          </p:cNvPr>
          <p:cNvSpPr txBox="1"/>
          <p:nvPr/>
        </p:nvSpPr>
        <p:spPr>
          <a:xfrm>
            <a:off x="4991597" y="5055997"/>
            <a:ext cx="800219" cy="461665"/>
          </a:xfrm>
          <a:prstGeom prst="rect">
            <a:avLst/>
          </a:prstGeom>
          <a:noFill/>
        </p:spPr>
        <p:txBody>
          <a:bodyPr wrap="square" rtlCol="0">
            <a:spAutoFit/>
          </a:bodyPr>
          <a:lstStyle/>
          <a:p>
            <a:pPr algn="ctr"/>
            <a:r>
              <a:rPr lang="zh-CN" altLang="en-US"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消费过的物品</a:t>
            </a:r>
            <a:endParaRPr lang="en-US" altLang="zh-CN" sz="1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316424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基于邻居的矩阵分解：</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SVD++</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55</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4529507"/>
                <a:ext cx="7953661" cy="126670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每个物品有两个潜在向量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本身的物品向量</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𝑞</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用于估计候选物品和目标用户之间的相似度的向量</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𝑦</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4529507"/>
                <a:ext cx="7953661" cy="1266709"/>
              </a:xfrm>
              <a:prstGeom prst="rect">
                <a:avLst/>
              </a:prstGeom>
              <a:blipFill>
                <a:blip r:embed="rId5"/>
                <a:stretch>
                  <a:fillRect l="-460" b="-43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B14D657-476E-4D3D-AAD6-9628EE85B84C}"/>
                  </a:ext>
                </a:extLst>
              </p:cNvPr>
              <p:cNvSpPr/>
              <p:nvPr/>
            </p:nvSpPr>
            <p:spPr>
              <a:xfrm>
                <a:off x="1549089" y="1396733"/>
                <a:ext cx="5481052"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ea typeface="Cambria Math" panose="02040503050406030204" pitchFamily="18" charset="0"/>
                                </a:rPr>
                                <m:t>𝑟</m:t>
                              </m:r>
                            </m:e>
                          </m:acc>
                        </m:e>
                        <m:sub>
                          <m:r>
                            <a:rPr lang="en-US" altLang="zh-CN" sz="2400" i="1">
                              <a:latin typeface="Cambria Math" panose="02040503050406030204" pitchFamily="18" charset="0"/>
                              <a:ea typeface="Cambria Math" panose="02040503050406030204" pitchFamily="18" charset="0"/>
                            </a:rPr>
                            <m:t>𝑢</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𝑢</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𝑞</m:t>
                          </m:r>
                        </m:e>
                        <m:sub>
                          <m:r>
                            <a:rPr lang="en-US" altLang="zh-CN" sz="2400" i="1">
                              <a:latin typeface="Cambria Math" panose="02040503050406030204" pitchFamily="18" charset="0"/>
                              <a:ea typeface="Cambria Math" panose="02040503050406030204" pitchFamily="18" charset="0"/>
                            </a:rPr>
                            <m:t>𝑖</m:t>
                          </m:r>
                        </m:sub>
                        <m:sup>
                          <m:r>
                            <a:rPr lang="en-US" altLang="zh-CN" sz="2400" i="1">
                              <a:latin typeface="Cambria Math" panose="02040503050406030204" pitchFamily="18" charset="0"/>
                              <a:ea typeface="Cambria Math" panose="02040503050406030204" pitchFamily="18" charset="0"/>
                            </a:rPr>
                            <m:t>⊤</m:t>
                          </m:r>
                        </m:sup>
                      </m:sSubSup>
                      <m:r>
                        <a:rPr lang="en-US" altLang="zh-CN" sz="2400" i="1">
                          <a:latin typeface="Cambria Math" panose="02040503050406030204" pitchFamily="18" charset="0"/>
                          <a:ea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𝑝</m:t>
                          </m:r>
                        </m:e>
                        <m:sub>
                          <m:r>
                            <a:rPr lang="en-US" altLang="zh-CN" sz="2400" i="1">
                              <a:latin typeface="Cambria Math" panose="02040503050406030204" pitchFamily="18" charset="0"/>
                              <a:ea typeface="Cambria Math" panose="02040503050406030204" pitchFamily="18" charset="0"/>
                            </a:rPr>
                            <m:t>𝑢</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𝑁</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𝑢</m:t>
                      </m:r>
                      <m:r>
                        <a:rPr lang="en-US" altLang="zh-CN" sz="2400" i="1">
                          <a:latin typeface="Cambria Math" panose="02040503050406030204" pitchFamily="18" charset="0"/>
                          <a:ea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e>
                        <m:sup>
                          <m:r>
                            <a:rPr lang="en-US" altLang="zh-CN" sz="2400" i="1">
                              <a:latin typeface="Cambria Math" panose="02040503050406030204" pitchFamily="18" charset="0"/>
                              <a:ea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1</m:t>
                              </m:r>
                            </m:num>
                            <m:den>
                              <m:r>
                                <a:rPr lang="en-US" altLang="zh-CN" sz="2400" i="1">
                                  <a:latin typeface="Cambria Math" panose="02040503050406030204" pitchFamily="18" charset="0"/>
                                  <a:ea typeface="Cambria Math" panose="02040503050406030204" pitchFamily="18" charset="0"/>
                                </a:rPr>
                                <m:t>2</m:t>
                              </m:r>
                            </m:den>
                          </m:f>
                        </m:sup>
                      </m:sSup>
                      <m:nary>
                        <m:naryPr>
                          <m:chr m:val="∑"/>
                          <m:limLoc m:val="undOvr"/>
                          <m:grow m:val="on"/>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ea typeface="Cambria Math" panose="02040503050406030204" pitchFamily="18" charset="0"/>
                            </a:rPr>
                            <m:t>𝑗</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𝑁</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𝑢</m:t>
                          </m:r>
                          <m:r>
                            <a:rPr lang="en-US" altLang="zh-CN" sz="2400" i="1">
                              <a:latin typeface="Cambria Math" panose="02040503050406030204" pitchFamily="18" charset="0"/>
                              <a:ea typeface="Cambria Math" panose="02040503050406030204" pitchFamily="18" charset="0"/>
                            </a:rPr>
                            <m:t>)</m:t>
                          </m:r>
                        </m:sub>
                        <m:sup/>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𝑗</m:t>
                              </m:r>
                            </m:sub>
                          </m:sSub>
                        </m:e>
                      </m:nary>
                      <m:r>
                        <a:rPr lang="en-US" altLang="zh-CN" sz="2400" i="1">
                          <a:latin typeface="Cambria Math" panose="02040503050406030204" pitchFamily="18" charset="0"/>
                          <a:ea typeface="Cambria Math" panose="02040503050406030204" pitchFamily="18" charset="0"/>
                        </a:rPr>
                        <m:t>)</m:t>
                      </m:r>
                    </m:oMath>
                  </m:oMathPara>
                </a14:m>
                <a:endParaRPr lang="zh-CN" altLang="zh-CN" sz="2400" dirty="0">
                  <a:latin typeface="Cambria Math" panose="02040503050406030204" pitchFamily="18" charset="0"/>
                </a:endParaRPr>
              </a:p>
            </p:txBody>
          </p:sp>
        </mc:Choice>
        <mc:Fallback xmlns="">
          <p:sp>
            <p:nvSpPr>
              <p:cNvPr id="3" name="矩形 2">
                <a:extLst>
                  <a:ext uri="{FF2B5EF4-FFF2-40B4-BE49-F238E27FC236}">
                    <a16:creationId xmlns:a16="http://schemas.microsoft.com/office/drawing/2014/main" id="{1B14D657-476E-4D3D-AAD6-9628EE85B84C}"/>
                  </a:ext>
                </a:extLst>
              </p:cNvPr>
              <p:cNvSpPr>
                <a:spLocks noRot="1" noChangeAspect="1" noMove="1" noResize="1" noEditPoints="1" noAdjustHandles="1" noChangeArrowheads="1" noChangeShapeType="1" noTextEdit="1"/>
              </p:cNvSpPr>
              <p:nvPr/>
            </p:nvSpPr>
            <p:spPr>
              <a:xfrm>
                <a:off x="1549089" y="1396733"/>
                <a:ext cx="5481052" cy="103618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TextBox 4">
                <a:extLst>
                  <a:ext uri="{FF2B5EF4-FFF2-40B4-BE49-F238E27FC236}">
                    <a16:creationId xmlns:a16="http://schemas.microsoft.com/office/drawing/2014/main" id="{CD678C1E-99D3-469D-A41C-D397FDBCEC1F}"/>
                  </a:ext>
                </a:extLst>
              </p:cNvPr>
              <p:cNvSpPr txBox="1">
                <a:spLocks noChangeArrowheads="1"/>
              </p:cNvSpPr>
              <p:nvPr/>
            </p:nvSpPr>
            <p:spPr bwMode="auto">
              <a:xfrm>
                <a:off x="244702" y="3184823"/>
                <a:ext cx="1514951" cy="923330"/>
              </a:xfrm>
              <a:prstGeom prst="rect">
                <a:avLst/>
              </a:prstGeom>
              <a:noFill/>
              <a:ln w="9525">
                <a:solidFill>
                  <a:schemeClr val="tx1"/>
                </a:solidFill>
                <a:miter lim="800000"/>
                <a:headEnd/>
                <a:tailEnd/>
              </a:ln>
              <a:extLst>
                <a:ext uri="{909E8E84-426E-40DD-AFC4-6F175D3DCCD1}">
                  <a14:hiddenFill>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rtl="1">
                  <a:spcBef>
                    <a:spcPct val="0"/>
                  </a:spcBef>
                  <a:buSzTx/>
                  <a:buFont typeface="Times New Roman" panose="02020603050405020304" pitchFamily="18" charset="0"/>
                  <a:buNone/>
                </a:pPr>
                <a:r>
                  <a:rPr lang="zh-CN" altLang="en-US" sz="18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需要估计用户</a:t>
                </a:r>
                <a14:m>
                  <m:oMath xmlns:m="http://schemas.openxmlformats.org/officeDocument/2006/math">
                    <m:r>
                      <a:rPr lang="en-US" altLang="zh-CN" sz="1800" i="1" dirty="0" smtClean="0">
                        <a:solidFill>
                          <a:schemeClr val="accent1"/>
                        </a:solidFill>
                        <a:latin typeface="Cambria Math" panose="02040503050406030204" pitchFamily="18" charset="0"/>
                        <a:cs typeface="Arial" panose="020B0604020202020204" pitchFamily="34" charset="0"/>
                      </a:rPr>
                      <m:t>𝑢</m:t>
                    </m:r>
                  </m:oMath>
                </a14:m>
                <a:r>
                  <a:rPr lang="zh-CN" altLang="en-US" sz="18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的评分物品</a:t>
                </a:r>
                <a14:m>
                  <m:oMath xmlns:m="http://schemas.openxmlformats.org/officeDocument/2006/math">
                    <m:r>
                      <a:rPr lang="en-US" altLang="zh-CN" sz="1800" i="1" dirty="0" smtClean="0">
                        <a:solidFill>
                          <a:schemeClr val="accent1"/>
                        </a:solidFill>
                        <a:latin typeface="Cambria Math" panose="02040503050406030204" pitchFamily="18" charset="0"/>
                        <a:cs typeface="Arial" panose="020B0604020202020204" pitchFamily="34" charset="0"/>
                      </a:rPr>
                      <m:t>𝑖</m:t>
                    </m:r>
                  </m:oMath>
                </a14:m>
                <a:endParaRPr lang="en-US" altLang="en-US" sz="18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73" name="TextBox 4">
                <a:extLst>
                  <a:ext uri="{FF2B5EF4-FFF2-40B4-BE49-F238E27FC236}">
                    <a16:creationId xmlns:a16="http://schemas.microsoft.com/office/drawing/2014/main" id="{CD678C1E-99D3-469D-A41C-D397FDBCEC1F}"/>
                  </a:ext>
                </a:extLst>
              </p:cNvPr>
              <p:cNvSpPr txBox="1">
                <a:spLocks noRot="1" noChangeAspect="1" noMove="1" noResize="1" noEditPoints="1" noAdjustHandles="1" noChangeArrowheads="1" noChangeShapeType="1" noTextEdit="1"/>
              </p:cNvSpPr>
              <p:nvPr/>
            </p:nvSpPr>
            <p:spPr bwMode="auto">
              <a:xfrm>
                <a:off x="244702" y="3184823"/>
                <a:ext cx="1514951" cy="923330"/>
              </a:xfrm>
              <a:prstGeom prst="rect">
                <a:avLst/>
              </a:prstGeom>
              <a:blipFill>
                <a:blip r:embed="rId7"/>
                <a:stretch>
                  <a:fillRect l="-398" t="-2597" r="-1195" b="-9091"/>
                </a:stretch>
              </a:blip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74" name="TextBox 5">
            <a:extLst>
              <a:ext uri="{FF2B5EF4-FFF2-40B4-BE49-F238E27FC236}">
                <a16:creationId xmlns:a16="http://schemas.microsoft.com/office/drawing/2014/main" id="{D30635A8-A8E3-495A-832A-2F4DD8187503}"/>
              </a:ext>
            </a:extLst>
          </p:cNvPr>
          <p:cNvSpPr txBox="1">
            <a:spLocks noChangeArrowheads="1"/>
          </p:cNvSpPr>
          <p:nvPr/>
        </p:nvSpPr>
        <p:spPr bwMode="auto">
          <a:xfrm>
            <a:off x="1967751" y="3184823"/>
            <a:ext cx="750571"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rtl="1">
              <a:spcBef>
                <a:spcPct val="0"/>
              </a:spcBef>
              <a:buSzTx/>
              <a:buFont typeface="Times New Roman" panose="02020603050405020304" pitchFamily="18" charset="0"/>
              <a:buNone/>
            </a:pPr>
            <a:r>
              <a:rPr lang="zh-CN" altLang="en-US" sz="18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偏置</a:t>
            </a:r>
            <a:endParaRPr lang="en-US" altLang="en-US" sz="18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5" name="TextBox 6">
            <a:extLst>
              <a:ext uri="{FF2B5EF4-FFF2-40B4-BE49-F238E27FC236}">
                <a16:creationId xmlns:a16="http://schemas.microsoft.com/office/drawing/2014/main" id="{B59380BD-51F4-4BF0-9D44-C13B8CF44FD2}"/>
              </a:ext>
            </a:extLst>
          </p:cNvPr>
          <p:cNvSpPr txBox="1">
            <a:spLocks noChangeArrowheads="1"/>
          </p:cNvSpPr>
          <p:nvPr/>
        </p:nvSpPr>
        <p:spPr bwMode="auto">
          <a:xfrm>
            <a:off x="4844378" y="3197036"/>
            <a:ext cx="1302159" cy="92333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rtl="1">
              <a:spcBef>
                <a:spcPct val="0"/>
              </a:spcBef>
              <a:buSzTx/>
              <a:buFont typeface="Times New Roman" panose="02020603050405020304" pitchFamily="18" charset="0"/>
              <a:buNone/>
            </a:pPr>
            <a:r>
              <a:rPr lang="zh-CN" altLang="en-US" sz="18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用户之前评分的物品的集合</a:t>
            </a:r>
            <a:endParaRPr lang="en-US" altLang="en-US" sz="18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6" name="TextBox 7">
            <a:extLst>
              <a:ext uri="{FF2B5EF4-FFF2-40B4-BE49-F238E27FC236}">
                <a16:creationId xmlns:a16="http://schemas.microsoft.com/office/drawing/2014/main" id="{F21AB78A-8D09-4B25-86F4-0C74FD69D164}"/>
              </a:ext>
            </a:extLst>
          </p:cNvPr>
          <p:cNvSpPr txBox="1">
            <a:spLocks noChangeArrowheads="1"/>
          </p:cNvSpPr>
          <p:nvPr/>
        </p:nvSpPr>
        <p:spPr bwMode="auto">
          <a:xfrm>
            <a:off x="6366226" y="3207382"/>
            <a:ext cx="1789112" cy="6463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rtl="1">
              <a:spcBef>
                <a:spcPct val="0"/>
              </a:spcBef>
              <a:buSzTx/>
              <a:buFont typeface="Times New Roman" panose="02020603050405020304" pitchFamily="18" charset="0"/>
              <a:buNone/>
            </a:pPr>
            <a:r>
              <a:rPr lang="zh-CN" altLang="en-US" sz="1800" dirty="0">
                <a:solidFill>
                  <a:srgbClr val="008000"/>
                </a:solidFill>
                <a:latin typeface="+mn-lt"/>
                <a:cs typeface="Arial" panose="020B0604020202020204" pitchFamily="34" charset="0"/>
              </a:rPr>
              <a:t>为了表示邻居相似度的物品向量</a:t>
            </a:r>
            <a:endParaRPr lang="en-US" altLang="en-US" sz="1800" dirty="0">
              <a:solidFill>
                <a:srgbClr val="008000"/>
              </a:solidFill>
              <a:latin typeface="+mn-lt"/>
              <a:cs typeface="Arial" panose="020B0604020202020204" pitchFamily="34" charset="0"/>
            </a:endParaRPr>
          </a:p>
        </p:txBody>
      </p:sp>
      <p:cxnSp>
        <p:nvCxnSpPr>
          <p:cNvPr id="77" name="Straight Arrow Connector 9">
            <a:extLst>
              <a:ext uri="{FF2B5EF4-FFF2-40B4-BE49-F238E27FC236}">
                <a16:creationId xmlns:a16="http://schemas.microsoft.com/office/drawing/2014/main" id="{D5F1123E-730E-4AF6-B93F-5A0B5D413200}"/>
              </a:ext>
            </a:extLst>
          </p:cNvPr>
          <p:cNvCxnSpPr>
            <a:cxnSpLocks noChangeShapeType="1"/>
            <a:stCxn id="73" idx="0"/>
          </p:cNvCxnSpPr>
          <p:nvPr/>
        </p:nvCxnSpPr>
        <p:spPr bwMode="auto">
          <a:xfrm flipV="1">
            <a:off x="1002178" y="2155971"/>
            <a:ext cx="843400" cy="1028852"/>
          </a:xfrm>
          <a:prstGeom prst="straightConnector1">
            <a:avLst/>
          </a:prstGeom>
          <a:noFill/>
          <a:ln w="25400">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78" name="Straight Arrow Connector 11">
            <a:extLst>
              <a:ext uri="{FF2B5EF4-FFF2-40B4-BE49-F238E27FC236}">
                <a16:creationId xmlns:a16="http://schemas.microsoft.com/office/drawing/2014/main" id="{CF39BD8F-1728-4F86-B8CA-AC03C1626C92}"/>
              </a:ext>
            </a:extLst>
          </p:cNvPr>
          <p:cNvCxnSpPr>
            <a:cxnSpLocks noChangeShapeType="1"/>
            <a:stCxn id="74" idx="0"/>
          </p:cNvCxnSpPr>
          <p:nvPr/>
        </p:nvCxnSpPr>
        <p:spPr bwMode="auto">
          <a:xfrm flipV="1">
            <a:off x="2343037" y="2179785"/>
            <a:ext cx="402287" cy="1005038"/>
          </a:xfrm>
          <a:prstGeom prst="straightConnector1">
            <a:avLst/>
          </a:prstGeom>
          <a:noFill/>
          <a:ln w="25400">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79" name="Straight Arrow Connector 13">
            <a:extLst>
              <a:ext uri="{FF2B5EF4-FFF2-40B4-BE49-F238E27FC236}">
                <a16:creationId xmlns:a16="http://schemas.microsoft.com/office/drawing/2014/main" id="{040BA417-650B-4012-987D-5DDEEB908B83}"/>
              </a:ext>
            </a:extLst>
          </p:cNvPr>
          <p:cNvCxnSpPr>
            <a:cxnSpLocks noChangeShapeType="1"/>
            <a:stCxn id="75" idx="0"/>
          </p:cNvCxnSpPr>
          <p:nvPr/>
        </p:nvCxnSpPr>
        <p:spPr bwMode="auto">
          <a:xfrm flipH="1" flipV="1">
            <a:off x="4930303" y="2179785"/>
            <a:ext cx="565155" cy="1017251"/>
          </a:xfrm>
          <a:prstGeom prst="straightConnector1">
            <a:avLst/>
          </a:prstGeom>
          <a:noFill/>
          <a:ln w="25400">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80" name="Straight Arrow Connector 15">
            <a:extLst>
              <a:ext uri="{FF2B5EF4-FFF2-40B4-BE49-F238E27FC236}">
                <a16:creationId xmlns:a16="http://schemas.microsoft.com/office/drawing/2014/main" id="{965195F3-8CE2-4BF5-AB2C-9376EDBC624A}"/>
              </a:ext>
            </a:extLst>
          </p:cNvPr>
          <p:cNvCxnSpPr>
            <a:cxnSpLocks noChangeShapeType="1"/>
            <a:stCxn id="76" idx="0"/>
          </p:cNvCxnSpPr>
          <p:nvPr/>
        </p:nvCxnSpPr>
        <p:spPr bwMode="auto">
          <a:xfrm flipH="1" flipV="1">
            <a:off x="6593111" y="2179785"/>
            <a:ext cx="667671" cy="1027597"/>
          </a:xfrm>
          <a:prstGeom prst="straightConnector1">
            <a:avLst/>
          </a:prstGeom>
          <a:noFill/>
          <a:ln w="25400">
            <a:solidFill>
              <a:schemeClr val="accent1"/>
            </a:solidFill>
            <a:round/>
            <a:headEnd/>
            <a:tailEnd type="arrow" w="med" len="med"/>
          </a:ln>
          <a:extLst>
            <a:ext uri="{909E8E84-426E-40DD-AFC4-6F175D3DCCD1}">
              <a14:hiddenFill xmlns:a14="http://schemas.microsoft.com/office/drawing/2010/main">
                <a:noFill/>
              </a14:hiddenFill>
            </a:ext>
          </a:extLst>
        </p:spPr>
      </p:cxnSp>
      <p:sp>
        <p:nvSpPr>
          <p:cNvPr id="81" name="TextBox 26">
            <a:extLst>
              <a:ext uri="{FF2B5EF4-FFF2-40B4-BE49-F238E27FC236}">
                <a16:creationId xmlns:a16="http://schemas.microsoft.com/office/drawing/2014/main" id="{9A81F80C-324E-4C84-9213-DA0660DB6516}"/>
              </a:ext>
            </a:extLst>
          </p:cNvPr>
          <p:cNvSpPr txBox="1">
            <a:spLocks noChangeArrowheads="1"/>
          </p:cNvSpPr>
          <p:nvPr/>
        </p:nvSpPr>
        <p:spPr bwMode="auto">
          <a:xfrm>
            <a:off x="2926420" y="3184823"/>
            <a:ext cx="717155" cy="6463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rtl="1">
              <a:spcBef>
                <a:spcPct val="0"/>
              </a:spcBef>
              <a:buSzTx/>
              <a:buFont typeface="Times New Roman" panose="02020603050405020304" pitchFamily="18" charset="0"/>
              <a:buNone/>
            </a:pPr>
            <a:r>
              <a:rPr lang="zh-CN" altLang="en-US" sz="18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物品向量</a:t>
            </a:r>
            <a:endParaRPr lang="en-US" altLang="en-US" sz="18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82" name="Straight Arrow Connector 30">
            <a:extLst>
              <a:ext uri="{FF2B5EF4-FFF2-40B4-BE49-F238E27FC236}">
                <a16:creationId xmlns:a16="http://schemas.microsoft.com/office/drawing/2014/main" id="{506B2B28-AEC5-40B6-9E9D-DF4522DB1BB4}"/>
              </a:ext>
            </a:extLst>
          </p:cNvPr>
          <p:cNvCxnSpPr>
            <a:cxnSpLocks noChangeShapeType="1"/>
            <a:stCxn id="81" idx="0"/>
          </p:cNvCxnSpPr>
          <p:nvPr/>
        </p:nvCxnSpPr>
        <p:spPr bwMode="auto">
          <a:xfrm flipV="1">
            <a:off x="3284998" y="2179785"/>
            <a:ext cx="146514" cy="1005038"/>
          </a:xfrm>
          <a:prstGeom prst="straightConnector1">
            <a:avLst/>
          </a:prstGeom>
          <a:noFill/>
          <a:ln w="25400">
            <a:solidFill>
              <a:schemeClr val="accent1"/>
            </a:solidFill>
            <a:round/>
            <a:headEnd/>
            <a:tailEnd type="arrow" w="med" len="med"/>
          </a:ln>
          <a:extLst>
            <a:ext uri="{909E8E84-426E-40DD-AFC4-6F175D3DCCD1}">
              <a14:hiddenFill xmlns:a14="http://schemas.microsoft.com/office/drawing/2010/main">
                <a:noFill/>
              </a14:hiddenFill>
            </a:ext>
          </a:extLst>
        </p:spPr>
      </p:cxnSp>
      <p:sp>
        <p:nvSpPr>
          <p:cNvPr id="83" name="TextBox 26">
            <a:extLst>
              <a:ext uri="{FF2B5EF4-FFF2-40B4-BE49-F238E27FC236}">
                <a16:creationId xmlns:a16="http://schemas.microsoft.com/office/drawing/2014/main" id="{42653E32-46BC-4E1A-9689-985B880E74F8}"/>
              </a:ext>
            </a:extLst>
          </p:cNvPr>
          <p:cNvSpPr txBox="1">
            <a:spLocks noChangeArrowheads="1"/>
          </p:cNvSpPr>
          <p:nvPr/>
        </p:nvSpPr>
        <p:spPr bwMode="auto">
          <a:xfrm>
            <a:off x="3868427" y="3197036"/>
            <a:ext cx="751375" cy="6463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rtl="1">
              <a:spcBef>
                <a:spcPct val="0"/>
              </a:spcBef>
              <a:buSzTx/>
              <a:buFont typeface="Times New Roman" panose="02020603050405020304" pitchFamily="18" charset="0"/>
              <a:buNone/>
            </a:pPr>
            <a:r>
              <a:rPr lang="zh-CN" altLang="en-US" sz="18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用户向量</a:t>
            </a:r>
            <a:endParaRPr lang="en-US" altLang="en-US" sz="18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84" name="Straight Arrow Connector 30">
            <a:extLst>
              <a:ext uri="{FF2B5EF4-FFF2-40B4-BE49-F238E27FC236}">
                <a16:creationId xmlns:a16="http://schemas.microsoft.com/office/drawing/2014/main" id="{46EE4C40-7B01-4E7F-94D0-98F432998021}"/>
              </a:ext>
            </a:extLst>
          </p:cNvPr>
          <p:cNvCxnSpPr>
            <a:cxnSpLocks noChangeShapeType="1"/>
            <a:stCxn id="83" idx="0"/>
          </p:cNvCxnSpPr>
          <p:nvPr/>
        </p:nvCxnSpPr>
        <p:spPr bwMode="auto">
          <a:xfrm flipH="1" flipV="1">
            <a:off x="3949822" y="2155971"/>
            <a:ext cx="294293" cy="1041065"/>
          </a:xfrm>
          <a:prstGeom prst="straightConnector1">
            <a:avLst/>
          </a:prstGeom>
          <a:noFill/>
          <a:ln w="25400">
            <a:solidFill>
              <a:schemeClr val="accent1"/>
            </a:solidFill>
            <a:round/>
            <a:headEnd/>
            <a:tailEnd type="arrow" w="med" len="med"/>
          </a:ln>
          <a:extLst>
            <a:ext uri="{909E8E84-426E-40DD-AFC4-6F175D3DCCD1}">
              <a14:hiddenFill xmlns:a14="http://schemas.microsoft.com/office/drawing/2010/main">
                <a:noFill/>
              </a14:hiddenFill>
            </a:ext>
          </a:extLst>
        </p:spPr>
      </p:cxnSp>
      <p:sp>
        <p:nvSpPr>
          <p:cNvPr id="94" name="页脚占位符 1">
            <a:extLst>
              <a:ext uri="{FF2B5EF4-FFF2-40B4-BE49-F238E27FC236}">
                <a16:creationId xmlns:a16="http://schemas.microsoft.com/office/drawing/2014/main" id="{3A833600-823D-45AC-A386-FC094602F0CA}"/>
              </a:ext>
            </a:extLst>
          </p:cNvPr>
          <p:cNvSpPr>
            <a:spLocks noGrp="1"/>
          </p:cNvSpPr>
          <p:nvPr>
            <p:ph type="ftr" sz="quarter" idx="11"/>
          </p:nvPr>
        </p:nvSpPr>
        <p:spPr>
          <a:xfrm>
            <a:off x="502443" y="6240464"/>
            <a:ext cx="6527698" cy="336504"/>
          </a:xfrm>
        </p:spPr>
        <p:txBody>
          <a:bodyPr/>
          <a:lstStyle/>
          <a:p>
            <a:r>
              <a:rPr lang="en-US" altLang="zh-CN" dirty="0" err="1"/>
              <a:t>Koren</a:t>
            </a:r>
            <a:r>
              <a:rPr lang="en-US" altLang="zh-CN" dirty="0"/>
              <a:t>, Yehuda. "Factorization meets the neighborhood: a multifaceted collaborative filtering model." KDD, 2008.</a:t>
            </a:r>
          </a:p>
        </p:txBody>
      </p:sp>
    </p:spTree>
    <p:extLst>
      <p:ext uri="{BB962C8B-B14F-4D97-AF65-F5344CB8AC3E}">
        <p14:creationId xmlns:p14="http://schemas.microsoft.com/office/powerpoint/2010/main" val="36060843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Netflix</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奖</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56</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526249"/>
            <a:ext cx="7953661" cy="4563834"/>
          </a:xfrm>
          <a:prstGeom prst="rect">
            <a:avLst/>
          </a:prstGeom>
        </p:spPr>
        <p:txBody>
          <a:bodyPr vert="horz" lIns="91440" tIns="45720" rIns="91440" bIns="45720" rtlCol="0">
            <a:normAutofit fontScale="85000"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针对电影的最佳协同过滤算法的公开比赛</a:t>
            </a:r>
          </a:p>
          <a:p>
            <a:pPr lvl="1">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始于</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2006</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月</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日</a:t>
            </a:r>
          </a:p>
          <a:p>
            <a:pPr lvl="1">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一项价值数百万美元的挑战，将</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Netflix</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推荐算法的准确度（</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RMSE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）提高</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a:lnSpc>
                <a:spcPct val="12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Netflix</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提供</a:t>
            </a:r>
          </a:p>
          <a:p>
            <a:pPr lvl="1">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训练数据：</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100,480,507</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评分：</a:t>
            </a:r>
          </a:p>
          <a:p>
            <a:pPr lvl="1">
              <a:lnSpc>
                <a:spcPct val="12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480,189</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位用户</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x 17,770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部电影</a:t>
            </a:r>
          </a:p>
          <a:p>
            <a:pPr lvl="1">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格式：</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&lt;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用户，电影，日期，评级</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&gt;</a:t>
            </a:r>
          </a:p>
          <a:p>
            <a:pPr>
              <a:lnSpc>
                <a:spcPct val="12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两种流行的方法：</a:t>
            </a:r>
          </a:p>
          <a:p>
            <a:pPr lvl="1">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矩阵分解</a:t>
            </a:r>
          </a:p>
          <a:p>
            <a:pPr lvl="1">
              <a:lnSpc>
                <a:spcPct val="12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K</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近邻算法</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6" name="Picture 2">
            <a:extLst>
              <a:ext uri="{FF2B5EF4-FFF2-40B4-BE49-F238E27FC236}">
                <a16:creationId xmlns:a16="http://schemas.microsoft.com/office/drawing/2014/main" id="{ACEA217A-72E0-4CEF-BBC1-031792D7CFC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18750" t="16406" r="21249" b="17969"/>
          <a:stretch>
            <a:fillRect/>
          </a:stretch>
        </p:blipFill>
        <p:spPr bwMode="auto">
          <a:xfrm>
            <a:off x="4995861" y="2987150"/>
            <a:ext cx="2924175" cy="256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0188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3EFD444-C926-4E89-871C-E920E2A1DC75}"/>
              </a:ext>
            </a:extLst>
          </p:cNvPr>
          <p:cNvSpPr>
            <a:spLocks noGrp="1"/>
          </p:cNvSpPr>
          <p:nvPr>
            <p:ph type="sldNum" sz="quarter" idx="12"/>
          </p:nvPr>
        </p:nvSpPr>
        <p:spPr/>
        <p:txBody>
          <a:bodyPr/>
          <a:lstStyle/>
          <a:p>
            <a:fld id="{5DD3DB80-B894-403A-B48E-6FDC1A72010E}" type="slidenum">
              <a:rPr lang="zh-CN" altLang="en-US" smtClean="0"/>
              <a:pPr/>
              <a:t>57</a:t>
            </a:fld>
            <a:endParaRPr lang="zh-CN" altLang="en-US" dirty="0"/>
          </a:p>
        </p:txBody>
      </p:sp>
      <p:sp>
        <p:nvSpPr>
          <p:cNvPr id="5" name="AutoShape 23">
            <a:extLst>
              <a:ext uri="{FF2B5EF4-FFF2-40B4-BE49-F238E27FC236}">
                <a16:creationId xmlns:a16="http://schemas.microsoft.com/office/drawing/2014/main" id="{D605071F-1F1B-4606-8766-D1D572504F7E}"/>
              </a:ext>
            </a:extLst>
          </p:cNvPr>
          <p:cNvSpPr>
            <a:spLocks noChangeArrowheads="1"/>
          </p:cNvSpPr>
          <p:nvPr/>
        </p:nvSpPr>
        <p:spPr bwMode="auto">
          <a:xfrm>
            <a:off x="2819036" y="5065712"/>
            <a:ext cx="576263" cy="684213"/>
          </a:xfrm>
          <a:prstGeom prst="downArrow">
            <a:avLst>
              <a:gd name="adj1" fmla="val 50000"/>
              <a:gd name="adj2" fmla="val 29194"/>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SzTx/>
              <a:buFont typeface="Times New Roman" panose="02020603050405020304" pitchFamily="18" charset="0"/>
              <a:buNone/>
            </a:pPr>
            <a:endParaRPr lang="en-US" altLang="en-US" sz="1800">
              <a:solidFill>
                <a:schemeClr val="bg1"/>
              </a:solidFill>
              <a:latin typeface="+mn-lt"/>
              <a:cs typeface="Arial" panose="020B0604020202020204" pitchFamily="34" charset="0"/>
            </a:endParaRPr>
          </a:p>
        </p:txBody>
      </p:sp>
      <p:sp>
        <p:nvSpPr>
          <p:cNvPr id="6" name="Rectangle 2">
            <a:extLst>
              <a:ext uri="{FF2B5EF4-FFF2-40B4-BE49-F238E27FC236}">
                <a16:creationId xmlns:a16="http://schemas.microsoft.com/office/drawing/2014/main" id="{B16435DC-CE24-4033-B833-203D4A5814F5}"/>
              </a:ext>
            </a:extLst>
          </p:cNvPr>
          <p:cNvSpPr txBox="1">
            <a:spLocks noChangeArrowheads="1"/>
          </p:cNvSpPr>
          <p:nvPr/>
        </p:nvSpPr>
        <p:spPr>
          <a:xfrm>
            <a:off x="1529863" y="5675606"/>
            <a:ext cx="3272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600" dirty="0">
                <a:solidFill>
                  <a:srgbClr val="99003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动态邻居模型作为动态因子模型提供相同的相对</a:t>
            </a:r>
            <a:r>
              <a:rPr lang="en-US" altLang="zh-CN" sz="1600" dirty="0">
                <a:solidFill>
                  <a:srgbClr val="99003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RMSE</a:t>
            </a:r>
            <a:r>
              <a:rPr lang="zh-CN" altLang="en-US" sz="1600" dirty="0">
                <a:solidFill>
                  <a:srgbClr val="99003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提升</a:t>
            </a:r>
            <a:r>
              <a:rPr lang="en-US" altLang="zh-CN" sz="1600" dirty="0">
                <a:solidFill>
                  <a:srgbClr val="99003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(0.0117)</a:t>
            </a:r>
            <a:endParaRPr lang="en-US"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Rectangle 3">
            <a:extLst>
              <a:ext uri="{FF2B5EF4-FFF2-40B4-BE49-F238E27FC236}">
                <a16:creationId xmlns:a16="http://schemas.microsoft.com/office/drawing/2014/main" id="{47A0BF81-2362-42AC-A828-79A585D22702}"/>
              </a:ext>
            </a:extLst>
          </p:cNvPr>
          <p:cNvSpPr>
            <a:spLocks noChangeArrowheads="1"/>
          </p:cNvSpPr>
          <p:nvPr/>
        </p:nvSpPr>
        <p:spPr bwMode="auto">
          <a:xfrm>
            <a:off x="2965086" y="1258534"/>
            <a:ext cx="289391" cy="3807177"/>
          </a:xfrm>
          <a:prstGeom prst="rect">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SzTx/>
              <a:buFont typeface="Times New Roman" panose="02020603050405020304" pitchFamily="18" charset="0"/>
              <a:buNone/>
            </a:pPr>
            <a:endParaRPr lang="en-US" altLang="en-US" sz="1800">
              <a:solidFill>
                <a:schemeClr val="bg1"/>
              </a:solidFill>
              <a:latin typeface="+mn-lt"/>
              <a:cs typeface="Arial" panose="020B0604020202020204" pitchFamily="34" charset="0"/>
            </a:endParaRPr>
          </a:p>
        </p:txBody>
      </p:sp>
      <p:sp>
        <p:nvSpPr>
          <p:cNvPr id="8" name="Line 4">
            <a:extLst>
              <a:ext uri="{FF2B5EF4-FFF2-40B4-BE49-F238E27FC236}">
                <a16:creationId xmlns:a16="http://schemas.microsoft.com/office/drawing/2014/main" id="{FFDCA19E-0740-4073-8396-518CA7411013}"/>
              </a:ext>
            </a:extLst>
          </p:cNvPr>
          <p:cNvSpPr>
            <a:spLocks noChangeShapeType="1"/>
          </p:cNvSpPr>
          <p:nvPr/>
        </p:nvSpPr>
        <p:spPr bwMode="auto">
          <a:xfrm>
            <a:off x="2965087" y="1680957"/>
            <a:ext cx="936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 name="Line 6">
            <a:extLst>
              <a:ext uri="{FF2B5EF4-FFF2-40B4-BE49-F238E27FC236}">
                <a16:creationId xmlns:a16="http://schemas.microsoft.com/office/drawing/2014/main" id="{3B2C744C-E827-4EAB-8AEA-B941796B317F}"/>
              </a:ext>
            </a:extLst>
          </p:cNvPr>
          <p:cNvSpPr>
            <a:spLocks noChangeShapeType="1"/>
          </p:cNvSpPr>
          <p:nvPr/>
        </p:nvSpPr>
        <p:spPr bwMode="auto">
          <a:xfrm>
            <a:off x="2965087" y="2250055"/>
            <a:ext cx="936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 name="Line 8">
            <a:extLst>
              <a:ext uri="{FF2B5EF4-FFF2-40B4-BE49-F238E27FC236}">
                <a16:creationId xmlns:a16="http://schemas.microsoft.com/office/drawing/2014/main" id="{254024D7-6C15-4FBD-B194-5C74DAB3477A}"/>
              </a:ext>
            </a:extLst>
          </p:cNvPr>
          <p:cNvSpPr>
            <a:spLocks noChangeShapeType="1"/>
          </p:cNvSpPr>
          <p:nvPr/>
        </p:nvSpPr>
        <p:spPr bwMode="auto">
          <a:xfrm>
            <a:off x="2964293" y="2649801"/>
            <a:ext cx="9374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10">
            <a:extLst>
              <a:ext uri="{FF2B5EF4-FFF2-40B4-BE49-F238E27FC236}">
                <a16:creationId xmlns:a16="http://schemas.microsoft.com/office/drawing/2014/main" id="{0C86975D-88E4-47B3-A361-838697021B09}"/>
              </a:ext>
            </a:extLst>
          </p:cNvPr>
          <p:cNvSpPr>
            <a:spLocks noChangeShapeType="1"/>
          </p:cNvSpPr>
          <p:nvPr/>
        </p:nvSpPr>
        <p:spPr bwMode="auto">
          <a:xfrm>
            <a:off x="2965087" y="3259697"/>
            <a:ext cx="936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Text Box 15">
            <a:extLst>
              <a:ext uri="{FF2B5EF4-FFF2-40B4-BE49-F238E27FC236}">
                <a16:creationId xmlns:a16="http://schemas.microsoft.com/office/drawing/2014/main" id="{4C8B02AD-C9D1-43B8-8FDC-7ACD6C679C24}"/>
              </a:ext>
            </a:extLst>
          </p:cNvPr>
          <p:cNvSpPr txBox="1">
            <a:spLocks noChangeArrowheads="1"/>
          </p:cNvSpPr>
          <p:nvPr/>
        </p:nvSpPr>
        <p:spPr bwMode="auto">
          <a:xfrm>
            <a:off x="3254477" y="4805514"/>
            <a:ext cx="42751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SzTx/>
              <a:buFont typeface="Times New Roman" panose="02020603050405020304" pitchFamily="18" charset="0"/>
              <a:buNone/>
            </a:pPr>
            <a:r>
              <a:rPr lang="en-US"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大奖</a:t>
            </a:r>
            <a:r>
              <a:rPr lang="en-US"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en-US" sz="1600" dirty="0">
                <a:solidFill>
                  <a:srgbClr val="00B014"/>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0.8563</a:t>
            </a:r>
            <a:r>
              <a:rPr lang="en-US"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en-US" sz="1600" dirty="0">
                <a:solidFill>
                  <a:srgbClr val="E9114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 </a:t>
            </a:r>
            <a:r>
              <a:rPr lang="zh-CN" altLang="en-US" sz="1600" dirty="0">
                <a:solidFill>
                  <a:srgbClr val="E9114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提升</a:t>
            </a:r>
            <a:r>
              <a:rPr lang="en-US"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p:sp>
        <p:nvSpPr>
          <p:cNvPr id="13" name="Text Box 16">
            <a:extLst>
              <a:ext uri="{FF2B5EF4-FFF2-40B4-BE49-F238E27FC236}">
                <a16:creationId xmlns:a16="http://schemas.microsoft.com/office/drawing/2014/main" id="{133B62E8-7CCF-4405-9785-B20BBEEF8B73}"/>
              </a:ext>
            </a:extLst>
          </p:cNvPr>
          <p:cNvSpPr txBox="1">
            <a:spLocks noChangeArrowheads="1"/>
          </p:cNvSpPr>
          <p:nvPr/>
        </p:nvSpPr>
        <p:spPr bwMode="auto">
          <a:xfrm>
            <a:off x="3310368" y="3378230"/>
            <a:ext cx="42465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SzTx/>
              <a:buFont typeface="Times New Roman" panose="02020603050405020304" pitchFamily="18" charset="0"/>
              <a:buNone/>
            </a:pPr>
            <a:r>
              <a:rPr lang="zh-CN" altLang="en-US" sz="1600" b="1"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静态邻居</a:t>
            </a:r>
            <a:r>
              <a:rPr lang="en-US" altLang="en-US" sz="1600" b="1"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en-US" sz="16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en-US" sz="1600" b="1" dirty="0">
                <a:solidFill>
                  <a:srgbClr val="00B014"/>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0.9002</a:t>
            </a:r>
            <a:endParaRPr lang="en-US" altLang="en-US" sz="1600" b="1" dirty="0">
              <a:solidFill>
                <a:srgbClr val="E9114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4" name="Text Box 17">
            <a:extLst>
              <a:ext uri="{FF2B5EF4-FFF2-40B4-BE49-F238E27FC236}">
                <a16:creationId xmlns:a16="http://schemas.microsoft.com/office/drawing/2014/main" id="{D90A2E78-823D-4069-9030-644B34BA7EBF}"/>
              </a:ext>
            </a:extLst>
          </p:cNvPr>
          <p:cNvSpPr txBox="1">
            <a:spLocks noChangeArrowheads="1"/>
          </p:cNvSpPr>
          <p:nvPr/>
        </p:nvSpPr>
        <p:spPr bwMode="auto">
          <a:xfrm>
            <a:off x="3310368" y="2803165"/>
            <a:ext cx="43926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SzTx/>
              <a:buFont typeface="Times New Roman" panose="02020603050405020304" pitchFamily="18" charset="0"/>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电影赛</a:t>
            </a:r>
            <a:r>
              <a:rPr lang="en-US"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en-US" sz="1600" dirty="0">
                <a:solidFill>
                  <a:srgbClr val="00B014"/>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0.9514</a:t>
            </a:r>
            <a:r>
              <a:rPr lang="en-US"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1600" dirty="0">
                <a:solidFill>
                  <a:srgbClr val="E9114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Baseline</a:t>
            </a:r>
            <a:r>
              <a:rPr lang="en-US"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p:sp>
        <p:nvSpPr>
          <p:cNvPr id="15" name="Text Box 18">
            <a:extLst>
              <a:ext uri="{FF2B5EF4-FFF2-40B4-BE49-F238E27FC236}">
                <a16:creationId xmlns:a16="http://schemas.microsoft.com/office/drawing/2014/main" id="{A7ACD5A4-FDB0-4278-97B6-6DA814C99AA0}"/>
              </a:ext>
            </a:extLst>
          </p:cNvPr>
          <p:cNvSpPr txBox="1">
            <a:spLocks noChangeArrowheads="1"/>
          </p:cNvSpPr>
          <p:nvPr/>
        </p:nvSpPr>
        <p:spPr bwMode="auto">
          <a:xfrm>
            <a:off x="3311490" y="2286362"/>
            <a:ext cx="27003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SzTx/>
              <a:buFont typeface="Times New Roman" panose="02020603050405020304" pitchFamily="18" charset="0"/>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电影平均</a:t>
            </a:r>
            <a:r>
              <a:rPr lang="en-US" altLang="en-US" sz="1600" dirty="0">
                <a:latin typeface="+mn-lt"/>
                <a:cs typeface="Arial" panose="020B0604020202020204" pitchFamily="34" charset="0"/>
              </a:rPr>
              <a:t>: </a:t>
            </a:r>
            <a:r>
              <a:rPr lang="en-US" altLang="en-US" sz="1600" dirty="0">
                <a:solidFill>
                  <a:srgbClr val="00B014"/>
                </a:solidFill>
                <a:latin typeface="+mn-lt"/>
                <a:cs typeface="Arial" panose="020B0604020202020204" pitchFamily="34" charset="0"/>
              </a:rPr>
              <a:t>1.0533</a:t>
            </a:r>
          </a:p>
        </p:txBody>
      </p:sp>
      <p:sp>
        <p:nvSpPr>
          <p:cNvPr id="16" name="Text Box 19">
            <a:extLst>
              <a:ext uri="{FF2B5EF4-FFF2-40B4-BE49-F238E27FC236}">
                <a16:creationId xmlns:a16="http://schemas.microsoft.com/office/drawing/2014/main" id="{09CAF446-87E0-4BB7-AAA1-31E21BD5410C}"/>
              </a:ext>
            </a:extLst>
          </p:cNvPr>
          <p:cNvSpPr txBox="1">
            <a:spLocks noChangeArrowheads="1"/>
          </p:cNvSpPr>
          <p:nvPr/>
        </p:nvSpPr>
        <p:spPr bwMode="auto">
          <a:xfrm>
            <a:off x="3311490" y="1794649"/>
            <a:ext cx="27003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SzTx/>
              <a:buFont typeface="Times New Roman" panose="02020603050405020304" pitchFamily="18" charset="0"/>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用户平均</a:t>
            </a:r>
            <a:r>
              <a:rPr lang="en-US" altLang="en-US" sz="1600" dirty="0">
                <a:latin typeface="+mn-lt"/>
                <a:cs typeface="Arial" panose="020B0604020202020204" pitchFamily="34" charset="0"/>
              </a:rPr>
              <a:t>: </a:t>
            </a:r>
            <a:r>
              <a:rPr lang="en-US" altLang="en-US" sz="1600" dirty="0">
                <a:solidFill>
                  <a:srgbClr val="00B014"/>
                </a:solidFill>
                <a:latin typeface="+mn-lt"/>
                <a:cs typeface="Arial" panose="020B0604020202020204" pitchFamily="34" charset="0"/>
              </a:rPr>
              <a:t>1.0651</a:t>
            </a:r>
            <a:r>
              <a:rPr lang="en-US" altLang="en-US" sz="1600" dirty="0">
                <a:latin typeface="+mn-lt"/>
                <a:cs typeface="Arial" panose="020B0604020202020204" pitchFamily="34" charset="0"/>
              </a:rPr>
              <a:t> </a:t>
            </a:r>
          </a:p>
        </p:txBody>
      </p:sp>
      <p:sp>
        <p:nvSpPr>
          <p:cNvPr id="17" name="Text Box 20">
            <a:extLst>
              <a:ext uri="{FF2B5EF4-FFF2-40B4-BE49-F238E27FC236}">
                <a16:creationId xmlns:a16="http://schemas.microsoft.com/office/drawing/2014/main" id="{0DC5756B-66D8-4F65-9652-493D3889A2E7}"/>
              </a:ext>
            </a:extLst>
          </p:cNvPr>
          <p:cNvSpPr txBox="1">
            <a:spLocks noChangeArrowheads="1"/>
          </p:cNvSpPr>
          <p:nvPr/>
        </p:nvSpPr>
        <p:spPr bwMode="auto">
          <a:xfrm>
            <a:off x="3317609" y="1328133"/>
            <a:ext cx="27003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SzTx/>
              <a:buFont typeface="Times New Roman" panose="02020603050405020304" pitchFamily="18" charset="0"/>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全局平均</a:t>
            </a:r>
            <a:r>
              <a:rPr lang="en-US" altLang="en-US" sz="1600" dirty="0">
                <a:latin typeface="+mn-lt"/>
                <a:cs typeface="Arial" panose="020B0604020202020204" pitchFamily="34" charset="0"/>
              </a:rPr>
              <a:t>: </a:t>
            </a:r>
            <a:r>
              <a:rPr lang="en-US" altLang="en-US" sz="1600" dirty="0">
                <a:solidFill>
                  <a:srgbClr val="00B014"/>
                </a:solidFill>
                <a:latin typeface="+mn-lt"/>
                <a:cs typeface="Arial" panose="020B0604020202020204" pitchFamily="34" charset="0"/>
              </a:rPr>
              <a:t>1.1296 </a:t>
            </a:r>
          </a:p>
        </p:txBody>
      </p:sp>
      <p:grpSp>
        <p:nvGrpSpPr>
          <p:cNvPr id="18" name="Group 34">
            <a:extLst>
              <a:ext uri="{FF2B5EF4-FFF2-40B4-BE49-F238E27FC236}">
                <a16:creationId xmlns:a16="http://schemas.microsoft.com/office/drawing/2014/main" id="{0D03A96D-48D4-40C6-8AAB-AFAEA20A45C2}"/>
              </a:ext>
            </a:extLst>
          </p:cNvPr>
          <p:cNvGrpSpPr>
            <a:grpSpLocks/>
          </p:cNvGrpSpPr>
          <p:nvPr/>
        </p:nvGrpSpPr>
        <p:grpSpPr bwMode="auto">
          <a:xfrm>
            <a:off x="6633799" y="1438276"/>
            <a:ext cx="1185207" cy="3556512"/>
            <a:chOff x="317" y="913"/>
            <a:chExt cx="771" cy="2413"/>
          </a:xfrm>
        </p:grpSpPr>
        <p:sp>
          <p:nvSpPr>
            <p:cNvPr id="19" name="AutoShape 35">
              <a:extLst>
                <a:ext uri="{FF2B5EF4-FFF2-40B4-BE49-F238E27FC236}">
                  <a16:creationId xmlns:a16="http://schemas.microsoft.com/office/drawing/2014/main" id="{8A50FD6D-1FB6-4AD3-BF70-36C104E8F4FE}"/>
                </a:ext>
              </a:extLst>
            </p:cNvPr>
            <p:cNvSpPr>
              <a:spLocks noChangeArrowheads="1"/>
            </p:cNvSpPr>
            <p:nvPr/>
          </p:nvSpPr>
          <p:spPr bwMode="auto">
            <a:xfrm rot="-5400000">
              <a:off x="192" y="1536"/>
              <a:ext cx="976"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364 w 21600"/>
                <a:gd name="T13" fmla="*/ 5370 h 21600"/>
                <a:gd name="T14" fmla="*/ 18900 w 21600"/>
                <a:gd name="T15" fmla="*/ 1623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800000"/>
            </a:solidFill>
            <a:ln w="9525">
              <a:solidFill>
                <a:schemeClr val="tx1"/>
              </a:solidFill>
              <a:miter lim="800000"/>
              <a:headEnd/>
              <a:tailEnd/>
            </a:ln>
          </p:spPr>
          <p:txBody>
            <a:bodyPr wrap="none" anchor="ctr"/>
            <a:lstStyle/>
            <a:p>
              <a:endParaRPr lang="en-US"/>
            </a:p>
          </p:txBody>
        </p:sp>
        <p:sp>
          <p:nvSpPr>
            <p:cNvPr id="20" name="AutoShape 36">
              <a:extLst>
                <a:ext uri="{FF2B5EF4-FFF2-40B4-BE49-F238E27FC236}">
                  <a16:creationId xmlns:a16="http://schemas.microsoft.com/office/drawing/2014/main" id="{3B15E5F8-C3CC-49C1-8911-AFF029E85093}"/>
                </a:ext>
              </a:extLst>
            </p:cNvPr>
            <p:cNvSpPr>
              <a:spLocks noChangeArrowheads="1"/>
            </p:cNvSpPr>
            <p:nvPr/>
          </p:nvSpPr>
          <p:spPr bwMode="auto">
            <a:xfrm rot="5400000">
              <a:off x="215" y="2557"/>
              <a:ext cx="930"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368 w 21600"/>
                <a:gd name="T13" fmla="*/ 5370 h 21600"/>
                <a:gd name="T14" fmla="*/ 18906 w 21600"/>
                <a:gd name="T15" fmla="*/ 1623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800000"/>
            </a:solidFill>
            <a:ln w="9525">
              <a:solidFill>
                <a:schemeClr val="tx1"/>
              </a:solidFill>
              <a:miter lim="800000"/>
              <a:headEnd/>
              <a:tailEnd/>
            </a:ln>
          </p:spPr>
          <p:txBody>
            <a:bodyPr wrap="none" anchor="ctr"/>
            <a:lstStyle/>
            <a:p>
              <a:endParaRPr lang="en-US"/>
            </a:p>
          </p:txBody>
        </p:sp>
        <p:sp>
          <p:nvSpPr>
            <p:cNvPr id="21" name="Text Box 37">
              <a:extLst>
                <a:ext uri="{FF2B5EF4-FFF2-40B4-BE49-F238E27FC236}">
                  <a16:creationId xmlns:a16="http://schemas.microsoft.com/office/drawing/2014/main" id="{C7FA6FB9-A1D2-4B1E-82EC-89FFBCC6E786}"/>
                </a:ext>
              </a:extLst>
            </p:cNvPr>
            <p:cNvSpPr txBox="1">
              <a:spLocks noChangeArrowheads="1"/>
            </p:cNvSpPr>
            <p:nvPr/>
          </p:nvSpPr>
          <p:spPr bwMode="auto">
            <a:xfrm>
              <a:off x="317" y="913"/>
              <a:ext cx="77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50000"/>
                </a:spcBef>
                <a:buSzTx/>
                <a:buFont typeface="Times New Roman" panose="02020603050405020304" pitchFamily="18" charset="0"/>
                <a:buNone/>
              </a:pPr>
              <a:r>
                <a:rPr lang="zh-CN" altLang="en-US" sz="1600" dirty="0">
                  <a:solidFill>
                    <a:srgbClr val="8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错误</a:t>
              </a:r>
              <a:endParaRPr lang="en-US" altLang="en-US" sz="1600" dirty="0">
                <a:solidFill>
                  <a:srgbClr val="8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2" name="Text Box 38">
              <a:extLst>
                <a:ext uri="{FF2B5EF4-FFF2-40B4-BE49-F238E27FC236}">
                  <a16:creationId xmlns:a16="http://schemas.microsoft.com/office/drawing/2014/main" id="{40293992-4EB3-4EF7-9E66-C281F8F5CDAE}"/>
                </a:ext>
              </a:extLst>
            </p:cNvPr>
            <p:cNvSpPr txBox="1">
              <a:spLocks noChangeArrowheads="1"/>
            </p:cNvSpPr>
            <p:nvPr/>
          </p:nvSpPr>
          <p:spPr bwMode="auto">
            <a:xfrm>
              <a:off x="317" y="3113"/>
              <a:ext cx="77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50000"/>
                </a:spcBef>
                <a:buSzTx/>
                <a:buFont typeface="Times New Roman" panose="02020603050405020304" pitchFamily="18" charset="0"/>
                <a:buNone/>
              </a:pPr>
              <a:r>
                <a:rPr lang="zh-CN" altLang="en-US" sz="1600" dirty="0">
                  <a:solidFill>
                    <a:srgbClr val="8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准确</a:t>
              </a:r>
              <a:endParaRPr lang="en-US" altLang="en-US" sz="1600" dirty="0">
                <a:solidFill>
                  <a:srgbClr val="8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sp>
        <p:nvSpPr>
          <p:cNvPr id="23" name="Text Box 16">
            <a:extLst>
              <a:ext uri="{FF2B5EF4-FFF2-40B4-BE49-F238E27FC236}">
                <a16:creationId xmlns:a16="http://schemas.microsoft.com/office/drawing/2014/main" id="{B3112232-5EFA-4092-8D4B-90A313E5AE95}"/>
              </a:ext>
            </a:extLst>
          </p:cNvPr>
          <p:cNvSpPr txBox="1">
            <a:spLocks noChangeArrowheads="1"/>
          </p:cNvSpPr>
          <p:nvPr/>
        </p:nvSpPr>
        <p:spPr bwMode="auto">
          <a:xfrm>
            <a:off x="3317609" y="3727511"/>
            <a:ext cx="42465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SzTx/>
              <a:buFont typeface="Times New Roman" panose="02020603050405020304" pitchFamily="18" charset="0"/>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静态分解</a:t>
            </a:r>
            <a:r>
              <a:rPr lang="en-US"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en-US" sz="1600" dirty="0">
                <a:solidFill>
                  <a:srgbClr val="00B014"/>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0.8911</a:t>
            </a:r>
            <a:endParaRPr lang="en-US" altLang="en-US" sz="1600" dirty="0">
              <a:solidFill>
                <a:srgbClr val="E9114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4" name="Line 21">
            <a:extLst>
              <a:ext uri="{FF2B5EF4-FFF2-40B4-BE49-F238E27FC236}">
                <a16:creationId xmlns:a16="http://schemas.microsoft.com/office/drawing/2014/main" id="{7FD287B4-DD4B-41AE-84CE-AAFB7D259B51}"/>
              </a:ext>
            </a:extLst>
          </p:cNvPr>
          <p:cNvSpPr>
            <a:spLocks noChangeShapeType="1"/>
          </p:cNvSpPr>
          <p:nvPr/>
        </p:nvSpPr>
        <p:spPr bwMode="auto">
          <a:xfrm>
            <a:off x="2979984" y="4782140"/>
            <a:ext cx="10969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 name="Line 21">
            <a:extLst>
              <a:ext uri="{FF2B5EF4-FFF2-40B4-BE49-F238E27FC236}">
                <a16:creationId xmlns:a16="http://schemas.microsoft.com/office/drawing/2014/main" id="{83CFE53F-660F-4377-8742-138B86371D80}"/>
              </a:ext>
            </a:extLst>
          </p:cNvPr>
          <p:cNvSpPr>
            <a:spLocks noChangeShapeType="1"/>
          </p:cNvSpPr>
          <p:nvPr/>
        </p:nvSpPr>
        <p:spPr bwMode="auto">
          <a:xfrm>
            <a:off x="2957150" y="5065711"/>
            <a:ext cx="1079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21">
            <a:extLst>
              <a:ext uri="{FF2B5EF4-FFF2-40B4-BE49-F238E27FC236}">
                <a16:creationId xmlns:a16="http://schemas.microsoft.com/office/drawing/2014/main" id="{7B205A41-69BF-42F6-9D28-92B4FBE0F30D}"/>
              </a:ext>
            </a:extLst>
          </p:cNvPr>
          <p:cNvSpPr>
            <a:spLocks noChangeShapeType="1"/>
          </p:cNvSpPr>
          <p:nvPr/>
        </p:nvSpPr>
        <p:spPr bwMode="auto">
          <a:xfrm>
            <a:off x="2949213" y="4416937"/>
            <a:ext cx="1104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Text Box 16">
            <a:extLst>
              <a:ext uri="{FF2B5EF4-FFF2-40B4-BE49-F238E27FC236}">
                <a16:creationId xmlns:a16="http://schemas.microsoft.com/office/drawing/2014/main" id="{3C9AE4CD-276F-4167-B483-26FC95AC300E}"/>
              </a:ext>
            </a:extLst>
          </p:cNvPr>
          <p:cNvSpPr txBox="1">
            <a:spLocks noChangeArrowheads="1"/>
          </p:cNvSpPr>
          <p:nvPr/>
        </p:nvSpPr>
        <p:spPr bwMode="auto">
          <a:xfrm>
            <a:off x="3310368" y="4063977"/>
            <a:ext cx="42465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SzTx/>
              <a:buFont typeface="Times New Roman" panose="02020603050405020304" pitchFamily="18" charset="0"/>
              <a:buNone/>
            </a:pPr>
            <a:r>
              <a:rPr lang="zh-CN" altLang="en-US" sz="1600" b="1"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动态邻居</a:t>
            </a:r>
            <a:r>
              <a:rPr lang="en-US" altLang="en-US" sz="1600" b="1"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en-US" sz="1600" b="1" dirty="0">
                <a:solidFill>
                  <a:srgbClr val="00B014"/>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0.8885</a:t>
            </a:r>
            <a:endParaRPr lang="en-US" altLang="en-US" sz="1600" b="1" dirty="0">
              <a:solidFill>
                <a:srgbClr val="E9114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8" name="Text Box 16">
            <a:extLst>
              <a:ext uri="{FF2B5EF4-FFF2-40B4-BE49-F238E27FC236}">
                <a16:creationId xmlns:a16="http://schemas.microsoft.com/office/drawing/2014/main" id="{2465CEDA-E70A-40D6-AF8D-3EA17932E0CD}"/>
              </a:ext>
            </a:extLst>
          </p:cNvPr>
          <p:cNvSpPr txBox="1">
            <a:spLocks noChangeArrowheads="1"/>
          </p:cNvSpPr>
          <p:nvPr/>
        </p:nvSpPr>
        <p:spPr bwMode="auto">
          <a:xfrm>
            <a:off x="3317609" y="4457161"/>
            <a:ext cx="42465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50000"/>
              </a:spcBef>
              <a:buSzTx/>
              <a:buFont typeface="Times New Roman" panose="02020603050405020304" pitchFamily="18" charset="0"/>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动态分解</a:t>
            </a:r>
            <a:r>
              <a:rPr lang="en-US"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en-US" sz="1600" dirty="0">
                <a:solidFill>
                  <a:srgbClr val="00B014"/>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0.8794</a:t>
            </a:r>
            <a:endParaRPr lang="en-US" altLang="en-US" sz="1600" dirty="0">
              <a:solidFill>
                <a:srgbClr val="E9114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9" name="Line 12">
            <a:extLst>
              <a:ext uri="{FF2B5EF4-FFF2-40B4-BE49-F238E27FC236}">
                <a16:creationId xmlns:a16="http://schemas.microsoft.com/office/drawing/2014/main" id="{160FF821-5873-4299-9368-7006CE4E64B3}"/>
              </a:ext>
            </a:extLst>
          </p:cNvPr>
          <p:cNvSpPr>
            <a:spLocks noChangeShapeType="1"/>
          </p:cNvSpPr>
          <p:nvPr/>
        </p:nvSpPr>
        <p:spPr bwMode="auto">
          <a:xfrm>
            <a:off x="2964293" y="3730070"/>
            <a:ext cx="9636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 name="Line 12">
            <a:extLst>
              <a:ext uri="{FF2B5EF4-FFF2-40B4-BE49-F238E27FC236}">
                <a16:creationId xmlns:a16="http://schemas.microsoft.com/office/drawing/2014/main" id="{ECC78012-3EA0-4C25-9B91-6D341DCA6B73}"/>
              </a:ext>
            </a:extLst>
          </p:cNvPr>
          <p:cNvSpPr>
            <a:spLocks noChangeShapeType="1"/>
          </p:cNvSpPr>
          <p:nvPr/>
        </p:nvSpPr>
        <p:spPr bwMode="auto">
          <a:xfrm>
            <a:off x="2949213" y="4071173"/>
            <a:ext cx="936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24">
            <a:extLst>
              <a:ext uri="{FF2B5EF4-FFF2-40B4-BE49-F238E27FC236}">
                <a16:creationId xmlns:a16="http://schemas.microsoft.com/office/drawing/2014/main" id="{7093A5A5-B65B-4149-8416-6588A302CDCB}"/>
              </a:ext>
            </a:extLst>
          </p:cNvPr>
          <p:cNvSpPr>
            <a:spLocks noChangeShapeType="1"/>
          </p:cNvSpPr>
          <p:nvPr/>
        </p:nvSpPr>
        <p:spPr bwMode="auto">
          <a:xfrm>
            <a:off x="1126983" y="2665554"/>
            <a:ext cx="18446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Text Box 25">
            <a:extLst>
              <a:ext uri="{FF2B5EF4-FFF2-40B4-BE49-F238E27FC236}">
                <a16:creationId xmlns:a16="http://schemas.microsoft.com/office/drawing/2014/main" id="{165A7328-45F7-4DD0-905F-92BC4CB44246}"/>
              </a:ext>
            </a:extLst>
          </p:cNvPr>
          <p:cNvSpPr txBox="1">
            <a:spLocks noChangeArrowheads="1"/>
          </p:cNvSpPr>
          <p:nvPr/>
        </p:nvSpPr>
        <p:spPr bwMode="auto">
          <a:xfrm>
            <a:off x="1126982" y="2665554"/>
            <a:ext cx="1844080" cy="338554"/>
          </a:xfrm>
          <a:prstGeom prst="rect">
            <a:avLst/>
          </a:prstGeom>
          <a:solidFill>
            <a:srgbClr val="CC99FF"/>
          </a:solidFill>
          <a:ln w="9525">
            <a:solidFill>
              <a:schemeClr val="tx1"/>
            </a:solidFill>
            <a:miter lim="800000"/>
            <a:headEnd/>
            <a:tailEnd/>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SzTx/>
              <a:buFont typeface="Times New Roman" panose="02020603050405020304" pitchFamily="18" charset="0"/>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个性化</a:t>
            </a:r>
            <a:endParaRPr lang="en-US"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3" name="Text Box 25">
            <a:extLst>
              <a:ext uri="{FF2B5EF4-FFF2-40B4-BE49-F238E27FC236}">
                <a16:creationId xmlns:a16="http://schemas.microsoft.com/office/drawing/2014/main" id="{D4DD370D-4313-400B-80F1-D3A61E5B0942}"/>
              </a:ext>
            </a:extLst>
          </p:cNvPr>
          <p:cNvSpPr txBox="1">
            <a:spLocks noChangeArrowheads="1"/>
          </p:cNvSpPr>
          <p:nvPr/>
        </p:nvSpPr>
        <p:spPr bwMode="auto">
          <a:xfrm>
            <a:off x="1134324" y="4162094"/>
            <a:ext cx="1836738" cy="338554"/>
          </a:xfrm>
          <a:prstGeom prst="rect">
            <a:avLst/>
          </a:prstGeom>
          <a:solidFill>
            <a:srgbClr val="CC99FF"/>
          </a:solidFill>
          <a:ln w="9525">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SzTx/>
              <a:buFont typeface="Times New Roman" panose="02020603050405020304" pitchFamily="18" charset="0"/>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时间效应</a:t>
            </a:r>
            <a:endParaRPr lang="en-US"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4" name="Line 26">
            <a:extLst>
              <a:ext uri="{FF2B5EF4-FFF2-40B4-BE49-F238E27FC236}">
                <a16:creationId xmlns:a16="http://schemas.microsoft.com/office/drawing/2014/main" id="{D076C7B5-0EF1-41BB-A184-8A13B4626D98}"/>
              </a:ext>
            </a:extLst>
          </p:cNvPr>
          <p:cNvSpPr>
            <a:spLocks noChangeShapeType="1"/>
          </p:cNvSpPr>
          <p:nvPr/>
        </p:nvSpPr>
        <p:spPr bwMode="auto">
          <a:xfrm>
            <a:off x="1419281" y="4536744"/>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 name="Line 27">
            <a:extLst>
              <a:ext uri="{FF2B5EF4-FFF2-40B4-BE49-F238E27FC236}">
                <a16:creationId xmlns:a16="http://schemas.microsoft.com/office/drawing/2014/main" id="{4738CF5B-4289-476D-A0B7-B2939CA61213}"/>
              </a:ext>
            </a:extLst>
          </p:cNvPr>
          <p:cNvSpPr>
            <a:spLocks noChangeShapeType="1"/>
          </p:cNvSpPr>
          <p:nvPr/>
        </p:nvSpPr>
        <p:spPr bwMode="auto">
          <a:xfrm>
            <a:off x="1598669" y="4533569"/>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 name="Line 28">
            <a:extLst>
              <a:ext uri="{FF2B5EF4-FFF2-40B4-BE49-F238E27FC236}">
                <a16:creationId xmlns:a16="http://schemas.microsoft.com/office/drawing/2014/main" id="{35806ED9-E725-4A87-8506-9521DEF54F51}"/>
              </a:ext>
            </a:extLst>
          </p:cNvPr>
          <p:cNvSpPr>
            <a:spLocks noChangeShapeType="1"/>
          </p:cNvSpPr>
          <p:nvPr/>
        </p:nvSpPr>
        <p:spPr bwMode="auto">
          <a:xfrm>
            <a:off x="1778056" y="4533569"/>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 name="Line 29">
            <a:extLst>
              <a:ext uri="{FF2B5EF4-FFF2-40B4-BE49-F238E27FC236}">
                <a16:creationId xmlns:a16="http://schemas.microsoft.com/office/drawing/2014/main" id="{95DFD419-510B-454F-BE8E-0C013871A2FD}"/>
              </a:ext>
            </a:extLst>
          </p:cNvPr>
          <p:cNvSpPr>
            <a:spLocks noChangeShapeType="1"/>
          </p:cNvSpPr>
          <p:nvPr/>
        </p:nvSpPr>
        <p:spPr bwMode="auto">
          <a:xfrm>
            <a:off x="1957444" y="4533569"/>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30">
            <a:extLst>
              <a:ext uri="{FF2B5EF4-FFF2-40B4-BE49-F238E27FC236}">
                <a16:creationId xmlns:a16="http://schemas.microsoft.com/office/drawing/2014/main" id="{181F1829-4BBA-4D25-ACD6-1426840B41E3}"/>
              </a:ext>
            </a:extLst>
          </p:cNvPr>
          <p:cNvSpPr>
            <a:spLocks noChangeShapeType="1"/>
          </p:cNvSpPr>
          <p:nvPr/>
        </p:nvSpPr>
        <p:spPr bwMode="auto">
          <a:xfrm>
            <a:off x="2136831" y="4533569"/>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31">
            <a:extLst>
              <a:ext uri="{FF2B5EF4-FFF2-40B4-BE49-F238E27FC236}">
                <a16:creationId xmlns:a16="http://schemas.microsoft.com/office/drawing/2014/main" id="{2EEF8DCF-9BB9-4F79-878C-6FD154A8C659}"/>
              </a:ext>
            </a:extLst>
          </p:cNvPr>
          <p:cNvSpPr>
            <a:spLocks noChangeShapeType="1"/>
          </p:cNvSpPr>
          <p:nvPr/>
        </p:nvSpPr>
        <p:spPr bwMode="auto">
          <a:xfrm>
            <a:off x="2316219" y="4533569"/>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 name="Line 32">
            <a:extLst>
              <a:ext uri="{FF2B5EF4-FFF2-40B4-BE49-F238E27FC236}">
                <a16:creationId xmlns:a16="http://schemas.microsoft.com/office/drawing/2014/main" id="{564E33A5-19FB-4F1F-BA34-3C461D8F0576}"/>
              </a:ext>
            </a:extLst>
          </p:cNvPr>
          <p:cNvSpPr>
            <a:spLocks noChangeShapeType="1"/>
          </p:cNvSpPr>
          <p:nvPr/>
        </p:nvSpPr>
        <p:spPr bwMode="auto">
          <a:xfrm>
            <a:off x="2495606" y="4533569"/>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33">
            <a:extLst>
              <a:ext uri="{FF2B5EF4-FFF2-40B4-BE49-F238E27FC236}">
                <a16:creationId xmlns:a16="http://schemas.microsoft.com/office/drawing/2014/main" id="{C3DB13CE-DBA8-4070-9753-7A54BAD49801}"/>
              </a:ext>
            </a:extLst>
          </p:cNvPr>
          <p:cNvSpPr>
            <a:spLocks noChangeShapeType="1"/>
          </p:cNvSpPr>
          <p:nvPr/>
        </p:nvSpPr>
        <p:spPr bwMode="auto">
          <a:xfrm>
            <a:off x="2674994" y="4533569"/>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4">
            <a:extLst>
              <a:ext uri="{FF2B5EF4-FFF2-40B4-BE49-F238E27FC236}">
                <a16:creationId xmlns:a16="http://schemas.microsoft.com/office/drawing/2014/main" id="{5D770EF7-E52B-4665-9C52-7D6EF4326769}"/>
              </a:ext>
            </a:extLst>
          </p:cNvPr>
          <p:cNvSpPr>
            <a:spLocks noChangeShapeType="1"/>
          </p:cNvSpPr>
          <p:nvPr/>
        </p:nvSpPr>
        <p:spPr bwMode="auto">
          <a:xfrm>
            <a:off x="1126985" y="3305136"/>
            <a:ext cx="18367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 name="Text Box 25">
            <a:extLst>
              <a:ext uri="{FF2B5EF4-FFF2-40B4-BE49-F238E27FC236}">
                <a16:creationId xmlns:a16="http://schemas.microsoft.com/office/drawing/2014/main" id="{DB1E5A3C-2312-4E2F-8183-3D490625DA05}"/>
              </a:ext>
            </a:extLst>
          </p:cNvPr>
          <p:cNvSpPr txBox="1">
            <a:spLocks noChangeArrowheads="1"/>
          </p:cNvSpPr>
          <p:nvPr/>
        </p:nvSpPr>
        <p:spPr bwMode="auto">
          <a:xfrm>
            <a:off x="1126983" y="3305136"/>
            <a:ext cx="1844079" cy="338554"/>
          </a:xfrm>
          <a:prstGeom prst="rect">
            <a:avLst/>
          </a:prstGeom>
          <a:solidFill>
            <a:srgbClr val="CC99FF"/>
          </a:solidFill>
          <a:ln w="9525">
            <a:solidFill>
              <a:schemeClr val="tx1"/>
            </a:solidFill>
            <a:miter lim="800000"/>
            <a:headEnd/>
            <a:tailEnd/>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SzTx/>
              <a:buFont typeface="Times New Roman" panose="02020603050405020304" pitchFamily="18" charset="0"/>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“算法”</a:t>
            </a:r>
            <a:endParaRPr lang="en-US"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4" name="Text Box 25">
            <a:extLst>
              <a:ext uri="{FF2B5EF4-FFF2-40B4-BE49-F238E27FC236}">
                <a16:creationId xmlns:a16="http://schemas.microsoft.com/office/drawing/2014/main" id="{D6455B9E-DE04-4EBF-9627-F3D8AA64A88E}"/>
              </a:ext>
            </a:extLst>
          </p:cNvPr>
          <p:cNvSpPr txBox="1">
            <a:spLocks noChangeArrowheads="1"/>
          </p:cNvSpPr>
          <p:nvPr/>
        </p:nvSpPr>
        <p:spPr bwMode="auto">
          <a:xfrm>
            <a:off x="1189078" y="1604694"/>
            <a:ext cx="1775612" cy="338554"/>
          </a:xfrm>
          <a:prstGeom prst="rect">
            <a:avLst/>
          </a:prstGeom>
          <a:solidFill>
            <a:srgbClr val="CC99FF"/>
          </a:solidFill>
          <a:ln w="9525">
            <a:solidFill>
              <a:schemeClr val="tx1"/>
            </a:solidFill>
            <a:miter lim="800000"/>
            <a:headEnd/>
            <a:tailEnd/>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SzTx/>
              <a:buFont typeface="Times New Roman" panose="02020603050405020304" pitchFamily="18" charset="0"/>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寻找更好的物品</a:t>
            </a:r>
            <a:endParaRPr lang="en-US"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5" name="Line 26">
            <a:extLst>
              <a:ext uri="{FF2B5EF4-FFF2-40B4-BE49-F238E27FC236}">
                <a16:creationId xmlns:a16="http://schemas.microsoft.com/office/drawing/2014/main" id="{F3A1594A-C8C0-4950-A646-336F1A2EDC76}"/>
              </a:ext>
            </a:extLst>
          </p:cNvPr>
          <p:cNvSpPr>
            <a:spLocks noChangeShapeType="1"/>
          </p:cNvSpPr>
          <p:nvPr/>
        </p:nvSpPr>
        <p:spPr bwMode="auto">
          <a:xfrm>
            <a:off x="1419084" y="3677643"/>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 name="Line 27">
            <a:extLst>
              <a:ext uri="{FF2B5EF4-FFF2-40B4-BE49-F238E27FC236}">
                <a16:creationId xmlns:a16="http://schemas.microsoft.com/office/drawing/2014/main" id="{9FBBC9DE-6420-4889-8561-48072BF731AD}"/>
              </a:ext>
            </a:extLst>
          </p:cNvPr>
          <p:cNvSpPr>
            <a:spLocks noChangeShapeType="1"/>
          </p:cNvSpPr>
          <p:nvPr/>
        </p:nvSpPr>
        <p:spPr bwMode="auto">
          <a:xfrm>
            <a:off x="1598472" y="3674468"/>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 name="Line 28">
            <a:extLst>
              <a:ext uri="{FF2B5EF4-FFF2-40B4-BE49-F238E27FC236}">
                <a16:creationId xmlns:a16="http://schemas.microsoft.com/office/drawing/2014/main" id="{71AC1FD5-7BDE-4E24-AEDB-C0B27BA95E6F}"/>
              </a:ext>
            </a:extLst>
          </p:cNvPr>
          <p:cNvSpPr>
            <a:spLocks noChangeShapeType="1"/>
          </p:cNvSpPr>
          <p:nvPr/>
        </p:nvSpPr>
        <p:spPr bwMode="auto">
          <a:xfrm>
            <a:off x="1777859" y="3674468"/>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 name="Line 29">
            <a:extLst>
              <a:ext uri="{FF2B5EF4-FFF2-40B4-BE49-F238E27FC236}">
                <a16:creationId xmlns:a16="http://schemas.microsoft.com/office/drawing/2014/main" id="{454D117D-A746-4100-865A-0C22D6D33F10}"/>
              </a:ext>
            </a:extLst>
          </p:cNvPr>
          <p:cNvSpPr>
            <a:spLocks noChangeShapeType="1"/>
          </p:cNvSpPr>
          <p:nvPr/>
        </p:nvSpPr>
        <p:spPr bwMode="auto">
          <a:xfrm>
            <a:off x="1957247" y="3674468"/>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 name="Line 30">
            <a:extLst>
              <a:ext uri="{FF2B5EF4-FFF2-40B4-BE49-F238E27FC236}">
                <a16:creationId xmlns:a16="http://schemas.microsoft.com/office/drawing/2014/main" id="{4C4C9084-F1B9-4368-B10C-0BDC1E2FF88A}"/>
              </a:ext>
            </a:extLst>
          </p:cNvPr>
          <p:cNvSpPr>
            <a:spLocks noChangeShapeType="1"/>
          </p:cNvSpPr>
          <p:nvPr/>
        </p:nvSpPr>
        <p:spPr bwMode="auto">
          <a:xfrm>
            <a:off x="2136634" y="3674468"/>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 name="Line 31">
            <a:extLst>
              <a:ext uri="{FF2B5EF4-FFF2-40B4-BE49-F238E27FC236}">
                <a16:creationId xmlns:a16="http://schemas.microsoft.com/office/drawing/2014/main" id="{6896A840-1304-4EEC-853E-DC787C6ACA06}"/>
              </a:ext>
            </a:extLst>
          </p:cNvPr>
          <p:cNvSpPr>
            <a:spLocks noChangeShapeType="1"/>
          </p:cNvSpPr>
          <p:nvPr/>
        </p:nvSpPr>
        <p:spPr bwMode="auto">
          <a:xfrm>
            <a:off x="2316022" y="3674468"/>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 name="Line 32">
            <a:extLst>
              <a:ext uri="{FF2B5EF4-FFF2-40B4-BE49-F238E27FC236}">
                <a16:creationId xmlns:a16="http://schemas.microsoft.com/office/drawing/2014/main" id="{115B40F2-9DA1-472B-93C8-B750F5B2CF06}"/>
              </a:ext>
            </a:extLst>
          </p:cNvPr>
          <p:cNvSpPr>
            <a:spLocks noChangeShapeType="1"/>
          </p:cNvSpPr>
          <p:nvPr/>
        </p:nvSpPr>
        <p:spPr bwMode="auto">
          <a:xfrm>
            <a:off x="2495409" y="3674468"/>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33">
            <a:extLst>
              <a:ext uri="{FF2B5EF4-FFF2-40B4-BE49-F238E27FC236}">
                <a16:creationId xmlns:a16="http://schemas.microsoft.com/office/drawing/2014/main" id="{A6CB8667-A59A-4F86-BC17-C178A21B1AD4}"/>
              </a:ext>
            </a:extLst>
          </p:cNvPr>
          <p:cNvSpPr>
            <a:spLocks noChangeShapeType="1"/>
          </p:cNvSpPr>
          <p:nvPr/>
        </p:nvSpPr>
        <p:spPr bwMode="auto">
          <a:xfrm>
            <a:off x="2674797" y="3674468"/>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26">
            <a:extLst>
              <a:ext uri="{FF2B5EF4-FFF2-40B4-BE49-F238E27FC236}">
                <a16:creationId xmlns:a16="http://schemas.microsoft.com/office/drawing/2014/main" id="{A4C88F8C-4B2D-4EF6-A88E-CBDE78567B10}"/>
              </a:ext>
            </a:extLst>
          </p:cNvPr>
          <p:cNvSpPr>
            <a:spLocks noChangeShapeType="1"/>
          </p:cNvSpPr>
          <p:nvPr/>
        </p:nvSpPr>
        <p:spPr bwMode="auto">
          <a:xfrm>
            <a:off x="1419083" y="3037029"/>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 name="Line 27">
            <a:extLst>
              <a:ext uri="{FF2B5EF4-FFF2-40B4-BE49-F238E27FC236}">
                <a16:creationId xmlns:a16="http://schemas.microsoft.com/office/drawing/2014/main" id="{A6816B53-94C0-4F6C-BE98-D000DA003A32}"/>
              </a:ext>
            </a:extLst>
          </p:cNvPr>
          <p:cNvSpPr>
            <a:spLocks noChangeShapeType="1"/>
          </p:cNvSpPr>
          <p:nvPr/>
        </p:nvSpPr>
        <p:spPr bwMode="auto">
          <a:xfrm>
            <a:off x="1598471" y="3033854"/>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 name="Line 28">
            <a:extLst>
              <a:ext uri="{FF2B5EF4-FFF2-40B4-BE49-F238E27FC236}">
                <a16:creationId xmlns:a16="http://schemas.microsoft.com/office/drawing/2014/main" id="{8C3B8FE2-D733-4DCB-B5A8-1C96BF754F8E}"/>
              </a:ext>
            </a:extLst>
          </p:cNvPr>
          <p:cNvSpPr>
            <a:spLocks noChangeShapeType="1"/>
          </p:cNvSpPr>
          <p:nvPr/>
        </p:nvSpPr>
        <p:spPr bwMode="auto">
          <a:xfrm>
            <a:off x="1777858" y="3033854"/>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 name="Line 29">
            <a:extLst>
              <a:ext uri="{FF2B5EF4-FFF2-40B4-BE49-F238E27FC236}">
                <a16:creationId xmlns:a16="http://schemas.microsoft.com/office/drawing/2014/main" id="{6F495819-4FE0-46A4-9F08-C58EC8F4F89B}"/>
              </a:ext>
            </a:extLst>
          </p:cNvPr>
          <p:cNvSpPr>
            <a:spLocks noChangeShapeType="1"/>
          </p:cNvSpPr>
          <p:nvPr/>
        </p:nvSpPr>
        <p:spPr bwMode="auto">
          <a:xfrm>
            <a:off x="1957246" y="3033854"/>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 name="Line 30">
            <a:extLst>
              <a:ext uri="{FF2B5EF4-FFF2-40B4-BE49-F238E27FC236}">
                <a16:creationId xmlns:a16="http://schemas.microsoft.com/office/drawing/2014/main" id="{B3C54A1C-2184-4E4A-9391-B0E1525CA37C}"/>
              </a:ext>
            </a:extLst>
          </p:cNvPr>
          <p:cNvSpPr>
            <a:spLocks noChangeShapeType="1"/>
          </p:cNvSpPr>
          <p:nvPr/>
        </p:nvSpPr>
        <p:spPr bwMode="auto">
          <a:xfrm>
            <a:off x="2136633" y="3033854"/>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 name="Line 31">
            <a:extLst>
              <a:ext uri="{FF2B5EF4-FFF2-40B4-BE49-F238E27FC236}">
                <a16:creationId xmlns:a16="http://schemas.microsoft.com/office/drawing/2014/main" id="{885A13C4-6EBB-4214-B10B-0C9F485DF26C}"/>
              </a:ext>
            </a:extLst>
          </p:cNvPr>
          <p:cNvSpPr>
            <a:spLocks noChangeShapeType="1"/>
          </p:cNvSpPr>
          <p:nvPr/>
        </p:nvSpPr>
        <p:spPr bwMode="auto">
          <a:xfrm>
            <a:off x="2316021" y="3033854"/>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32">
            <a:extLst>
              <a:ext uri="{FF2B5EF4-FFF2-40B4-BE49-F238E27FC236}">
                <a16:creationId xmlns:a16="http://schemas.microsoft.com/office/drawing/2014/main" id="{49E233F2-74C5-4C11-B382-D868A5B0D107}"/>
              </a:ext>
            </a:extLst>
          </p:cNvPr>
          <p:cNvSpPr>
            <a:spLocks noChangeShapeType="1"/>
          </p:cNvSpPr>
          <p:nvPr/>
        </p:nvSpPr>
        <p:spPr bwMode="auto">
          <a:xfrm>
            <a:off x="2495408" y="3033854"/>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33">
            <a:extLst>
              <a:ext uri="{FF2B5EF4-FFF2-40B4-BE49-F238E27FC236}">
                <a16:creationId xmlns:a16="http://schemas.microsoft.com/office/drawing/2014/main" id="{C92D8B5B-6CAA-4A6B-956A-39A2510D3F2A}"/>
              </a:ext>
            </a:extLst>
          </p:cNvPr>
          <p:cNvSpPr>
            <a:spLocks noChangeShapeType="1"/>
          </p:cNvSpPr>
          <p:nvPr/>
        </p:nvSpPr>
        <p:spPr bwMode="auto">
          <a:xfrm>
            <a:off x="2674796" y="3033854"/>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 name="Line 26">
            <a:extLst>
              <a:ext uri="{FF2B5EF4-FFF2-40B4-BE49-F238E27FC236}">
                <a16:creationId xmlns:a16="http://schemas.microsoft.com/office/drawing/2014/main" id="{B4294A9E-4C04-4ADA-A19D-0AF22093C0C7}"/>
              </a:ext>
            </a:extLst>
          </p:cNvPr>
          <p:cNvSpPr>
            <a:spLocks noChangeShapeType="1"/>
          </p:cNvSpPr>
          <p:nvPr/>
        </p:nvSpPr>
        <p:spPr bwMode="auto">
          <a:xfrm>
            <a:off x="1412909" y="1952065"/>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2" name="Line 27">
            <a:extLst>
              <a:ext uri="{FF2B5EF4-FFF2-40B4-BE49-F238E27FC236}">
                <a16:creationId xmlns:a16="http://schemas.microsoft.com/office/drawing/2014/main" id="{E8634AAD-230A-4849-B791-64709209F926}"/>
              </a:ext>
            </a:extLst>
          </p:cNvPr>
          <p:cNvSpPr>
            <a:spLocks noChangeShapeType="1"/>
          </p:cNvSpPr>
          <p:nvPr/>
        </p:nvSpPr>
        <p:spPr bwMode="auto">
          <a:xfrm>
            <a:off x="1592297" y="1948890"/>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 name="Line 28">
            <a:extLst>
              <a:ext uri="{FF2B5EF4-FFF2-40B4-BE49-F238E27FC236}">
                <a16:creationId xmlns:a16="http://schemas.microsoft.com/office/drawing/2014/main" id="{CF2807C3-6AEC-4D43-B51E-90408DF409EE}"/>
              </a:ext>
            </a:extLst>
          </p:cNvPr>
          <p:cNvSpPr>
            <a:spLocks noChangeShapeType="1"/>
          </p:cNvSpPr>
          <p:nvPr/>
        </p:nvSpPr>
        <p:spPr bwMode="auto">
          <a:xfrm>
            <a:off x="1771684" y="1948890"/>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
            <a:extLst>
              <a:ext uri="{FF2B5EF4-FFF2-40B4-BE49-F238E27FC236}">
                <a16:creationId xmlns:a16="http://schemas.microsoft.com/office/drawing/2014/main" id="{6496811D-EFDE-4A38-8F8D-10FD3FE13317}"/>
              </a:ext>
            </a:extLst>
          </p:cNvPr>
          <p:cNvSpPr>
            <a:spLocks noChangeShapeType="1"/>
          </p:cNvSpPr>
          <p:nvPr/>
        </p:nvSpPr>
        <p:spPr bwMode="auto">
          <a:xfrm>
            <a:off x="1951072" y="1948890"/>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5" name="Line 30">
            <a:extLst>
              <a:ext uri="{FF2B5EF4-FFF2-40B4-BE49-F238E27FC236}">
                <a16:creationId xmlns:a16="http://schemas.microsoft.com/office/drawing/2014/main" id="{1483ACBC-48D6-44DD-83B8-55C3D59BE040}"/>
              </a:ext>
            </a:extLst>
          </p:cNvPr>
          <p:cNvSpPr>
            <a:spLocks noChangeShapeType="1"/>
          </p:cNvSpPr>
          <p:nvPr/>
        </p:nvSpPr>
        <p:spPr bwMode="auto">
          <a:xfrm>
            <a:off x="2130459" y="1948890"/>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6" name="Line 31">
            <a:extLst>
              <a:ext uri="{FF2B5EF4-FFF2-40B4-BE49-F238E27FC236}">
                <a16:creationId xmlns:a16="http://schemas.microsoft.com/office/drawing/2014/main" id="{513BBA9D-D298-43EA-BA6E-E6762351E057}"/>
              </a:ext>
            </a:extLst>
          </p:cNvPr>
          <p:cNvSpPr>
            <a:spLocks noChangeShapeType="1"/>
          </p:cNvSpPr>
          <p:nvPr/>
        </p:nvSpPr>
        <p:spPr bwMode="auto">
          <a:xfrm>
            <a:off x="2309847" y="1948890"/>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7" name="Line 32">
            <a:extLst>
              <a:ext uri="{FF2B5EF4-FFF2-40B4-BE49-F238E27FC236}">
                <a16:creationId xmlns:a16="http://schemas.microsoft.com/office/drawing/2014/main" id="{843F7B51-B393-444B-8665-793331B25653}"/>
              </a:ext>
            </a:extLst>
          </p:cNvPr>
          <p:cNvSpPr>
            <a:spLocks noChangeShapeType="1"/>
          </p:cNvSpPr>
          <p:nvPr/>
        </p:nvSpPr>
        <p:spPr bwMode="auto">
          <a:xfrm>
            <a:off x="2489234" y="1948890"/>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33">
            <a:extLst>
              <a:ext uri="{FF2B5EF4-FFF2-40B4-BE49-F238E27FC236}">
                <a16:creationId xmlns:a16="http://schemas.microsoft.com/office/drawing/2014/main" id="{005EF5F0-D582-4E5B-9AB0-3365950AF1C2}"/>
              </a:ext>
            </a:extLst>
          </p:cNvPr>
          <p:cNvSpPr>
            <a:spLocks noChangeShapeType="1"/>
          </p:cNvSpPr>
          <p:nvPr/>
        </p:nvSpPr>
        <p:spPr bwMode="auto">
          <a:xfrm>
            <a:off x="2668622" y="1948890"/>
            <a:ext cx="0" cy="179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 name="标题 1">
            <a:extLst>
              <a:ext uri="{FF2B5EF4-FFF2-40B4-BE49-F238E27FC236}">
                <a16:creationId xmlns:a16="http://schemas.microsoft.com/office/drawing/2014/main" id="{33DDAEAC-C5C4-475C-9B7E-5E753659F6A3}"/>
              </a:ext>
            </a:extLst>
          </p:cNvPr>
          <p:cNvSpPr>
            <a:spLocks noGrp="1"/>
          </p:cNvSpPr>
          <p:nvPr>
            <p:ph type="title"/>
          </p:nvPr>
        </p:nvSpPr>
        <p:spPr>
          <a:xfrm>
            <a:off x="681738" y="1"/>
            <a:ext cx="8137922" cy="1028699"/>
          </a:xfrm>
        </p:spPr>
        <p:txBody>
          <a:bodyPr/>
          <a:lstStyle/>
          <a:p>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Netflix</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奖</a:t>
            </a:r>
          </a:p>
        </p:txBody>
      </p:sp>
    </p:spTree>
    <p:extLst>
      <p:ext uri="{BB962C8B-B14F-4D97-AF65-F5344CB8AC3E}">
        <p14:creationId xmlns:p14="http://schemas.microsoft.com/office/powerpoint/2010/main" val="3510448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1632103-E191-4D3E-BF28-E4E01DE51D57}"/>
              </a:ext>
            </a:extLst>
          </p:cNvPr>
          <p:cNvSpPr>
            <a:spLocks noGrp="1"/>
          </p:cNvSpPr>
          <p:nvPr>
            <p:ph type="sldNum" sz="quarter" idx="12"/>
          </p:nvPr>
        </p:nvSpPr>
        <p:spPr/>
        <p:txBody>
          <a:bodyPr/>
          <a:lstStyle/>
          <a:p>
            <a:fld id="{5DD3DB80-B894-403A-B48E-6FDC1A72010E}" type="slidenum">
              <a:rPr lang="zh-CN" altLang="en-US" smtClean="0"/>
              <a:pPr/>
              <a:t>58</a:t>
            </a:fld>
            <a:endParaRPr lang="zh-CN" altLang="en-US" dirty="0"/>
          </a:p>
        </p:txBody>
      </p:sp>
      <p:pic>
        <p:nvPicPr>
          <p:cNvPr id="5" name="内容占位符 5">
            <a:extLst>
              <a:ext uri="{FF2B5EF4-FFF2-40B4-BE49-F238E27FC236}">
                <a16:creationId xmlns:a16="http://schemas.microsoft.com/office/drawing/2014/main" id="{A3F0EB6F-F929-4A84-8FDA-2CA0E019E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42222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275060" y="378671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双线性模型</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987678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个性化方法</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526248"/>
            <a:ext cx="7953661" cy="368677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根据用户以前喜欢的电影，如何推荐更多用户想要的电影？</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方法</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：推荐与用户喜欢的电影有共同的演员</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导演</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流派的电影</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方法</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：推荐与用户有类似兴趣的用户喜欢的电影</a:t>
            </a:r>
          </a:p>
        </p:txBody>
      </p:sp>
    </p:spTree>
    <p:extLst>
      <p:ext uri="{BB962C8B-B14F-4D97-AF65-F5344CB8AC3E}">
        <p14:creationId xmlns:p14="http://schemas.microsoft.com/office/powerpoint/2010/main" val="19486679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502443" y="6240464"/>
            <a:ext cx="6572612" cy="409718"/>
          </a:xfrm>
        </p:spPr>
        <p:txBody>
          <a:bodyPr/>
          <a:lstStyle/>
          <a:p>
            <a:r>
              <a:rPr lang="en-US" altLang="zh-CN" dirty="0">
                <a:solidFill>
                  <a:schemeClr val="accent1"/>
                </a:solidFill>
              </a:rPr>
              <a:t>T. Chen et al. Feature-based matrix factorization. arXiv:1109.2271</a:t>
            </a:r>
          </a:p>
          <a:p>
            <a:r>
              <a:rPr lang="en-US" altLang="zh-CN" dirty="0">
                <a:solidFill>
                  <a:schemeClr val="accent1"/>
                </a:solidFill>
              </a:rPr>
              <a:t>Open source: https://apex.sjtu.edu.cn/projects/33</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60</a:t>
            </a:fld>
            <a:endParaRPr lang="zh-CN" altLang="en-US" dirty="0"/>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双线性</a:t>
            </a:r>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8771E2D8-53A5-A047-94AF-55A3B43B4C5A}"/>
                  </a:ext>
                </a:extLst>
              </p:cNvPr>
              <p:cNvSpPr txBox="1">
                <a:spLocks/>
              </p:cNvSpPr>
              <p:nvPr/>
            </p:nvSpPr>
            <p:spPr>
              <a:xfrm>
                <a:off x="502442" y="1185849"/>
                <a:ext cx="8137922" cy="208972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0" i="0" dirty="0">
                    <a:solidFill>
                      <a:srgbClr val="171616"/>
                    </a:solidFill>
                    <a:effectLst/>
                    <a:latin typeface="Inter"/>
                  </a:rPr>
                  <a:t>在数学中，双线性的含义为：二元函数固定任意一个自变量时，函数关于另一个自变量线性。</a:t>
                </a:r>
                <a:endParaRPr lang="en-US" altLang="zh-CN" b="0" i="0" dirty="0">
                  <a:solidFill>
                    <a:srgbClr val="171616"/>
                  </a:solidFill>
                  <a:effectLst/>
                  <a:latin typeface="Inter"/>
                </a:endParaRPr>
              </a:p>
              <a:p>
                <a:pPr>
                  <a:lnSpc>
                    <a:spcPct val="150000"/>
                  </a:lnSpc>
                </a:pPr>
                <a:r>
                  <a:rPr lang="zh-CN" altLang="en-US" dirty="0">
                    <a:solidFill>
                      <a:srgbClr val="171616"/>
                    </a:solidFill>
                    <a:latin typeface="Inter"/>
                    <a:ea typeface="阿里巴巴普惠体 R" panose="00020600040101010101" pitchFamily="18" charset="-122"/>
                    <a:cs typeface="阿里巴巴普惠体 R" panose="00020600040101010101" pitchFamily="18" charset="-122"/>
                  </a:rPr>
                  <a:t>具体地，二元函数 </a:t>
                </a:r>
                <a14:m>
                  <m:oMath xmlns:m="http://schemas.openxmlformats.org/officeDocument/2006/math">
                    <m:r>
                      <a:rPr lang="en-US" altLang="zh-CN" b="0" i="1" smtClean="0">
                        <a:solidFill>
                          <a:srgbClr val="171616"/>
                        </a:solidFill>
                        <a:latin typeface="Cambria Math" panose="02040503050406030204" pitchFamily="18" charset="0"/>
                        <a:ea typeface="阿里巴巴普惠体 R" panose="00020600040101010101" pitchFamily="18" charset="-122"/>
                        <a:cs typeface="阿里巴巴普惠体 R" panose="00020600040101010101" pitchFamily="18" charset="-122"/>
                      </a:rPr>
                      <m:t>𝑓</m:t>
                    </m:r>
                    <m:r>
                      <a:rPr lang="en-US" altLang="zh-CN" b="0" i="1" smtClean="0">
                        <a:solidFill>
                          <a:srgbClr val="171616"/>
                        </a:solidFill>
                        <a:latin typeface="Cambria Math" panose="02040503050406030204" pitchFamily="18" charset="0"/>
                        <a:ea typeface="阿里巴巴普惠体 R" panose="00020600040101010101" pitchFamily="18" charset="-122"/>
                        <a:cs typeface="阿里巴巴普惠体 R" panose="00020600040101010101" pitchFamily="18" charset="-122"/>
                      </a:rPr>
                      <m:t>: </m:t>
                    </m:r>
                    <m:sSup>
                      <m:sSupPr>
                        <m:ctrlPr>
                          <a:rPr lang="en-US" altLang="zh-CN" b="0" i="1" smtClean="0">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ctrlPr>
                      </m:sSupPr>
                      <m:e>
                        <m:r>
                          <a:rPr lang="en-US" altLang="zh-CN" b="0" i="1" smtClean="0">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t>ℝ</m:t>
                        </m:r>
                      </m:e>
                      <m:sup>
                        <m:r>
                          <a:rPr lang="en-US" altLang="zh-CN" b="0" i="1" smtClean="0">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t>𝑛</m:t>
                        </m:r>
                      </m:sup>
                    </m:sSup>
                    <m:r>
                      <a:rPr lang="en-US" altLang="zh-CN" b="0" i="1" smtClean="0">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t>×</m:t>
                    </m:r>
                    <m:sSup>
                      <m:sSupPr>
                        <m:ctrlPr>
                          <a:rPr lang="en-US" altLang="zh-CN" i="1">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ctrlPr>
                      </m:sSupPr>
                      <m:e>
                        <m:r>
                          <a:rPr lang="en-US" altLang="zh-CN" i="1">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t>ℝ</m:t>
                        </m:r>
                      </m:e>
                      <m:sup>
                        <m:r>
                          <a:rPr lang="en-US" altLang="zh-CN" b="0" i="1" smtClean="0">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t>𝑚</m:t>
                        </m:r>
                      </m:sup>
                    </m:sSup>
                    <m:r>
                      <a:rPr lang="en-US" altLang="zh-CN" b="0" i="1" smtClean="0">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t>↦</m:t>
                    </m:r>
                    <m:sSup>
                      <m:sSupPr>
                        <m:ctrlPr>
                          <a:rPr lang="en-US" altLang="zh-CN" i="1">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ctrlPr>
                      </m:sSupPr>
                      <m:e>
                        <m:r>
                          <a:rPr lang="en-US" altLang="zh-CN" i="1">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t>ℝ</m:t>
                        </m:r>
                      </m:e>
                      <m:sup>
                        <m:r>
                          <a:rPr lang="en-US" altLang="zh-CN" b="0" i="1" smtClean="0">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t>𝑙</m:t>
                        </m:r>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是双线性函数，当且仅当对任意</a:t>
                </a:r>
                <a14:m>
                  <m:oMath xmlns:m="http://schemas.openxmlformats.org/officeDocument/2006/math">
                    <m:sSup>
                      <m:sSupPr>
                        <m:ctrlPr>
                          <a:rPr lang="en-US" altLang="zh-CN" i="1">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ctrlPr>
                      </m:sSupPr>
                      <m:e>
                        <m:r>
                          <a:rPr lang="en-US" altLang="zh-CN" b="0" i="1" smtClean="0">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t>𝑢</m:t>
                        </m:r>
                        <m:r>
                          <a:rPr lang="en-US" altLang="zh-CN" b="0" i="1" smtClean="0">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t>, </m:t>
                        </m:r>
                        <m:r>
                          <a:rPr lang="en-US" altLang="zh-CN" b="0" i="1" smtClean="0">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t>𝑣</m:t>
                        </m:r>
                        <m:r>
                          <a:rPr lang="en-US" altLang="zh-CN" b="0" i="1" smtClean="0">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t>∈</m:t>
                        </m:r>
                        <m:r>
                          <a:rPr lang="en-US" altLang="zh-CN" i="1">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t>ℝ</m:t>
                        </m:r>
                      </m:e>
                      <m:sup>
                        <m:r>
                          <a:rPr lang="en-US" altLang="zh-CN" i="1">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t>𝑛</m:t>
                        </m:r>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14:m>
                  <m:oMath xmlns:m="http://schemas.openxmlformats.org/officeDocument/2006/math">
                    <m:sSup>
                      <m:sSupPr>
                        <m:ctrlPr>
                          <a:rPr lang="en-US" altLang="zh-CN" i="1">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ctrlPr>
                      </m:sSupPr>
                      <m:e>
                        <m:r>
                          <a:rPr lang="en-US" altLang="zh-CN" b="0" i="1" smtClean="0">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t>𝑠</m:t>
                        </m:r>
                        <m:r>
                          <a:rPr lang="en-US" altLang="zh-CN" i="1">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t>, </m:t>
                        </m:r>
                        <m:r>
                          <a:rPr lang="en-US" altLang="zh-CN" b="0" i="1" smtClean="0">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t>𝑡</m:t>
                        </m:r>
                        <m:r>
                          <a:rPr lang="en-US" altLang="zh-CN" i="1">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t>∈</m:t>
                        </m:r>
                        <m:r>
                          <a:rPr lang="en-US" altLang="zh-CN" i="1">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t>ℝ</m:t>
                        </m:r>
                      </m:e>
                      <m:sup>
                        <m:r>
                          <a:rPr lang="en-US" altLang="zh-CN" b="0" i="1" smtClean="0">
                            <a:solidFill>
                              <a:srgbClr val="171616"/>
                            </a:solidFill>
                            <a:latin typeface="Cambria Math" panose="02040503050406030204" pitchFamily="18" charset="0"/>
                            <a:ea typeface="Cambria Math" panose="02040503050406030204" pitchFamily="18" charset="0"/>
                            <a:cs typeface="阿里巴巴普惠体 R" panose="00020600040101010101" pitchFamily="18" charset="-122"/>
                          </a:rPr>
                          <m:t>𝑚</m:t>
                        </m:r>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满足：</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a:extLst>
                  <a:ext uri="{FF2B5EF4-FFF2-40B4-BE49-F238E27FC236}">
                    <a16:creationId xmlns:a16="http://schemas.microsoft.com/office/drawing/2014/main" id="{8771E2D8-53A5-A047-94AF-55A3B43B4C5A}"/>
                  </a:ext>
                </a:extLst>
              </p:cNvPr>
              <p:cNvSpPr txBox="1">
                <a:spLocks noRot="1" noChangeAspect="1" noMove="1" noResize="1" noEditPoints="1" noAdjustHandles="1" noChangeArrowheads="1" noChangeShapeType="1" noTextEdit="1"/>
              </p:cNvSpPr>
              <p:nvPr/>
            </p:nvSpPr>
            <p:spPr>
              <a:xfrm>
                <a:off x="502442" y="1185849"/>
                <a:ext cx="8137922" cy="2089728"/>
              </a:xfrm>
              <a:prstGeom prst="rect">
                <a:avLst/>
              </a:prstGeom>
              <a:blipFill>
                <a:blip r:embed="rId3"/>
                <a:stretch>
                  <a:fillRect l="-467" r="-156" b="-1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8E42B05-A0CC-047B-B926-914A17F295F9}"/>
                  </a:ext>
                </a:extLst>
              </p:cNvPr>
              <p:cNvSpPr txBox="1"/>
              <p:nvPr/>
            </p:nvSpPr>
            <p:spPr>
              <a:xfrm>
                <a:off x="936668" y="3470832"/>
                <a:ext cx="3474558" cy="646331"/>
              </a:xfrm>
              <a:prstGeom prst="rect">
                <a:avLst/>
              </a:prstGeom>
              <a:noFill/>
            </p:spPr>
            <p:txBody>
              <a:bodyPr wrap="square">
                <a:spAutoFit/>
              </a:bodyPr>
              <a:lstStyle/>
              <a:p>
                <a:pPr marL="342900" indent="-342900">
                  <a:buAutoNum type="arabicPeriod"/>
                </a:pPr>
                <a14:m>
                  <m:oMath xmlns:m="http://schemas.openxmlformats.org/officeDocument/2006/math">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d>
                      <m:dPr>
                        <m:ctrlP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𝑢</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e>
                    </m:d>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d>
                      <m:dPr>
                        <m:ctrlP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𝑢</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e>
                    </m:d>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𝑢</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sz="18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342900" indent="-342900">
                  <a:buAutoNum type="arabicPeriod"/>
                </a:pPr>
                <a14:m>
                  <m:oMath xmlns:m="http://schemas.openxmlformats.org/officeDocument/2006/math">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d>
                      <m:dPr>
                        <m:ctrlP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𝑢</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𝑣</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e>
                    </m:d>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d>
                      <m:dPr>
                        <m:ctrlP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𝑢</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e>
                    </m:d>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d>
                      <m:dPr>
                        <m:ctrlP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𝑣</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e>
                    </m:d>
                  </m:oMath>
                </a14:m>
                <a:endParaRPr lang="en-US" altLang="zh-CN" sz="18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9" name="文本框 8">
                <a:extLst>
                  <a:ext uri="{FF2B5EF4-FFF2-40B4-BE49-F238E27FC236}">
                    <a16:creationId xmlns:a16="http://schemas.microsoft.com/office/drawing/2014/main" id="{B8E42B05-A0CC-047B-B926-914A17F295F9}"/>
                  </a:ext>
                </a:extLst>
              </p:cNvPr>
              <p:cNvSpPr txBox="1">
                <a:spLocks noRot="1" noChangeAspect="1" noMove="1" noResize="1" noEditPoints="1" noAdjustHandles="1" noChangeArrowheads="1" noChangeShapeType="1" noTextEdit="1"/>
              </p:cNvSpPr>
              <p:nvPr/>
            </p:nvSpPr>
            <p:spPr>
              <a:xfrm>
                <a:off x="936668" y="3470832"/>
                <a:ext cx="3474558" cy="646331"/>
              </a:xfrm>
              <a:prstGeom prst="rect">
                <a:avLst/>
              </a:prstGeom>
              <a:blipFill>
                <a:blip r:embed="rId4"/>
                <a:stretch>
                  <a:fillRect l="-727"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466FEB7-2E29-6F55-E6E4-43D02236995D}"/>
                  </a:ext>
                </a:extLst>
              </p:cNvPr>
              <p:cNvSpPr txBox="1"/>
              <p:nvPr/>
            </p:nvSpPr>
            <p:spPr>
              <a:xfrm>
                <a:off x="4903596" y="3470832"/>
                <a:ext cx="3474558" cy="646331"/>
              </a:xfrm>
              <a:prstGeom prst="rect">
                <a:avLst/>
              </a:prstGeom>
              <a:noFill/>
            </p:spPr>
            <p:txBody>
              <a:bodyPr wrap="square">
                <a:spAutoFit/>
              </a:bodyPr>
              <a:lstStyle/>
              <a:p>
                <a:pPr marL="342900" indent="-342900">
                  <a:buFont typeface="+mj-lt"/>
                  <a:buAutoNum type="arabicPeriod" startAt="3"/>
                </a:pP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𝑓</m:t>
                    </m:r>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𝑢</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𝜆</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𝑠</m:t>
                        </m:r>
                      </m:e>
                    </m:d>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𝜆</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𝑓</m:t>
                    </m:r>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𝑢</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𝑠</m:t>
                        </m:r>
                      </m:e>
                    </m:d>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 </m:t>
                    </m:r>
                  </m:oMath>
                </a14:m>
                <a:endPar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endParaRPr>
              </a:p>
              <a:p>
                <a:pPr marL="342900" indent="-342900">
                  <a:buAutoNum type="arabicPeriod" startAt="3"/>
                </a:pP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𝑓</m:t>
                    </m:r>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𝜆</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𝑢</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𝑠</m:t>
                        </m:r>
                      </m:e>
                    </m:d>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𝜆</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𝑓</m:t>
                    </m:r>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𝑢</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𝑠</m:t>
                        </m:r>
                      </m:e>
                    </m:d>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0" name="文本框 9">
                <a:extLst>
                  <a:ext uri="{FF2B5EF4-FFF2-40B4-BE49-F238E27FC236}">
                    <a16:creationId xmlns:a16="http://schemas.microsoft.com/office/drawing/2014/main" id="{8466FEB7-2E29-6F55-E6E4-43D02236995D}"/>
                  </a:ext>
                </a:extLst>
              </p:cNvPr>
              <p:cNvSpPr txBox="1">
                <a:spLocks noRot="1" noChangeAspect="1" noMove="1" noResize="1" noEditPoints="1" noAdjustHandles="1" noChangeArrowheads="1" noChangeShapeType="1" noTextEdit="1"/>
              </p:cNvSpPr>
              <p:nvPr/>
            </p:nvSpPr>
            <p:spPr>
              <a:xfrm>
                <a:off x="4903596" y="3470832"/>
                <a:ext cx="3474558" cy="646331"/>
              </a:xfrm>
              <a:prstGeom prst="rect">
                <a:avLst/>
              </a:prstGeom>
              <a:blipFill>
                <a:blip r:embed="rId5"/>
                <a:stretch>
                  <a:fillRect l="-364"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62003D65-E816-314D-0CE8-ACF40CB72D83}"/>
                  </a:ext>
                </a:extLst>
              </p:cNvPr>
              <p:cNvSpPr txBox="1">
                <a:spLocks/>
              </p:cNvSpPr>
              <p:nvPr/>
            </p:nvSpPr>
            <p:spPr>
              <a:xfrm>
                <a:off x="502442" y="4384175"/>
                <a:ext cx="8137922" cy="49525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0" dirty="0">
                    <a:solidFill>
                      <a:srgbClr val="000000"/>
                    </a:solidFill>
                    <a:effectLst/>
                    <a:latin typeface="Roboto Mono" panose="020F0502020204030204" pitchFamily="34" charset="0"/>
                  </a:rPr>
                  <a:t>最简单的双线性函数的例子是向量内积 </a:t>
                </a:r>
                <a14:m>
                  <m:oMath xmlns:m="http://schemas.openxmlformats.org/officeDocument/2006/math">
                    <m:r>
                      <a:rPr lang="en-US" altLang="zh-CN" sz="20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oMath>
                </a14:m>
                <a:r>
                  <a:rPr lang="zh-CN" altLang="en-US" b="0" dirty="0">
                    <a:solidFill>
                      <a:srgbClr val="000000"/>
                    </a:solidFill>
                    <a:effectLst/>
                    <a:latin typeface="Roboto Mono" panose="020F0502020204030204" pitchFamily="34" charset="0"/>
                  </a:rPr>
                  <a:t>，</a:t>
                </a:r>
                <a:r>
                  <a:rPr lang="zh-CN" altLang="en-US" dirty="0">
                    <a:solidFill>
                      <a:srgbClr val="000000"/>
                    </a:solidFill>
                    <a:latin typeface="Roboto Mono" panose="020F0502020204030204" pitchFamily="34" charset="0"/>
                  </a:rPr>
                  <a:t>可以</a:t>
                </a:r>
                <a:r>
                  <a:rPr lang="zh-CN" altLang="en-US" b="0" dirty="0">
                    <a:solidFill>
                      <a:srgbClr val="000000"/>
                    </a:solidFill>
                    <a:effectLst/>
                    <a:latin typeface="Roboto Mono" panose="020F0502020204030204" pitchFamily="34" charset="0"/>
                  </a:rPr>
                  <a:t>验证：</a:t>
                </a:r>
              </a:p>
            </p:txBody>
          </p:sp>
        </mc:Choice>
        <mc:Fallback xmlns="">
          <p:sp>
            <p:nvSpPr>
              <p:cNvPr id="11" name="内容占位符 2">
                <a:extLst>
                  <a:ext uri="{FF2B5EF4-FFF2-40B4-BE49-F238E27FC236}">
                    <a16:creationId xmlns:a16="http://schemas.microsoft.com/office/drawing/2014/main" id="{62003D65-E816-314D-0CE8-ACF40CB72D83}"/>
                  </a:ext>
                </a:extLst>
              </p:cNvPr>
              <p:cNvSpPr txBox="1">
                <a:spLocks noRot="1" noChangeAspect="1" noMove="1" noResize="1" noEditPoints="1" noAdjustHandles="1" noChangeArrowheads="1" noChangeShapeType="1" noTextEdit="1"/>
              </p:cNvSpPr>
              <p:nvPr/>
            </p:nvSpPr>
            <p:spPr>
              <a:xfrm>
                <a:off x="502442" y="4384175"/>
                <a:ext cx="8137922" cy="495250"/>
              </a:xfrm>
              <a:prstGeom prst="rect">
                <a:avLst/>
              </a:prstGeom>
              <a:blipFill>
                <a:blip r:embed="rId6"/>
                <a:stretch>
                  <a:fillRect l="-467" t="-7692" b="-25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9810FCD-8C35-A6CD-674D-4D41278460BC}"/>
                  </a:ext>
                </a:extLst>
              </p:cNvPr>
              <p:cNvSpPr txBox="1"/>
              <p:nvPr/>
            </p:nvSpPr>
            <p:spPr>
              <a:xfrm>
                <a:off x="936668" y="4927843"/>
                <a:ext cx="3474558" cy="646331"/>
              </a:xfrm>
              <a:prstGeom prst="rect">
                <a:avLst/>
              </a:prstGeom>
              <a:noFill/>
            </p:spPr>
            <p:txBody>
              <a:bodyPr wrap="square">
                <a:spAutoFit/>
              </a:bodyPr>
              <a:lstStyle/>
              <a:p>
                <a:pPr marL="342900" indent="-342900">
                  <a:buAutoNum type="arabicPeriod"/>
                </a:pPr>
                <a14:m>
                  <m:oMath xmlns:m="http://schemas.openxmlformats.org/officeDocument/2006/math">
                    <m:d>
                      <m:dPr>
                        <m:begChr m:val="⟨"/>
                        <m:endChr m:val="⟩"/>
                        <m:ctrlP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t>𝑢</m:t>
                        </m:r>
                        <m: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e>
                    </m:d>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d>
                      <m:dPr>
                        <m:begChr m:val="⟨"/>
                        <m:endChr m:val="⟩"/>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𝑢</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𝑠</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𝑢</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sz="1800"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342900" indent="-342900">
                  <a:buAutoNum type="arabicPeriod"/>
                </a:pPr>
                <a14:m>
                  <m:oMath xmlns:m="http://schemas.openxmlformats.org/officeDocument/2006/math">
                    <m:d>
                      <m:dPr>
                        <m:begChr m:val="⟨"/>
                        <m:endChr m:val="⟩"/>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𝑢</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𝑣</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𝑠</m:t>
                        </m:r>
                      </m:e>
                    </m:d>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d>
                      <m:dPr>
                        <m:begChr m:val="⟨"/>
                        <m:endChr m:val="⟩"/>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𝑢</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𝑠</m:t>
                        </m:r>
                      </m:e>
                    </m:d>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𝑣</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2" name="文本框 11">
                <a:extLst>
                  <a:ext uri="{FF2B5EF4-FFF2-40B4-BE49-F238E27FC236}">
                    <a16:creationId xmlns:a16="http://schemas.microsoft.com/office/drawing/2014/main" id="{E9810FCD-8C35-A6CD-674D-4D41278460BC}"/>
                  </a:ext>
                </a:extLst>
              </p:cNvPr>
              <p:cNvSpPr txBox="1">
                <a:spLocks noRot="1" noChangeAspect="1" noMove="1" noResize="1" noEditPoints="1" noAdjustHandles="1" noChangeArrowheads="1" noChangeShapeType="1" noTextEdit="1"/>
              </p:cNvSpPr>
              <p:nvPr/>
            </p:nvSpPr>
            <p:spPr>
              <a:xfrm>
                <a:off x="936668" y="4927843"/>
                <a:ext cx="3474558" cy="646331"/>
              </a:xfrm>
              <a:prstGeom prst="rect">
                <a:avLst/>
              </a:prstGeom>
              <a:blipFill>
                <a:blip r:embed="rId7"/>
                <a:stretch>
                  <a:fillRect l="-727" b="-1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89EC6F4-392F-D407-D974-07ED02F4A80E}"/>
                  </a:ext>
                </a:extLst>
              </p:cNvPr>
              <p:cNvSpPr txBox="1"/>
              <p:nvPr/>
            </p:nvSpPr>
            <p:spPr>
              <a:xfrm>
                <a:off x="4903596" y="4927843"/>
                <a:ext cx="3474558" cy="646331"/>
              </a:xfrm>
              <a:prstGeom prst="rect">
                <a:avLst/>
              </a:prstGeom>
              <a:noFill/>
            </p:spPr>
            <p:txBody>
              <a:bodyPr wrap="square">
                <a:spAutoFit/>
              </a:bodyPr>
              <a:lstStyle/>
              <a:p>
                <a:pPr marL="342900" indent="-342900">
                  <a:buFont typeface="+mj-lt"/>
                  <a:buAutoNum type="arabicPeriod" startAt="3"/>
                </a:pPr>
                <a14:m>
                  <m:oMath xmlns:m="http://schemas.openxmlformats.org/officeDocument/2006/math">
                    <m:d>
                      <m:dPr>
                        <m:begChr m:val="⟨"/>
                        <m:endChr m:val="⟩"/>
                        <m:ctrlP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𝑢</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𝜆</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𝑠</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𝜆</m:t>
                    </m:r>
                    <m:d>
                      <m:dPr>
                        <m:begChr m:val="⟨"/>
                        <m:endChr m:val="⟩"/>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𝑢</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𝑠</m:t>
                        </m:r>
                      </m:e>
                    </m:d>
                  </m:oMath>
                </a14:m>
                <a:endPar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endParaRPr>
              </a:p>
              <a:p>
                <a:pPr marL="342900" indent="-342900">
                  <a:buFont typeface="+mj-lt"/>
                  <a:buAutoNum type="arabicPeriod" startAt="3"/>
                </a:pPr>
                <a14:m>
                  <m:oMath xmlns:m="http://schemas.openxmlformats.org/officeDocument/2006/math">
                    <m:d>
                      <m:dPr>
                        <m:begChr m:val="⟨"/>
                        <m:endChr m:val="⟩"/>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𝜆</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𝑢</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𝑠</m:t>
                        </m:r>
                      </m:e>
                    </m:d>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𝜆</m:t>
                    </m:r>
                    <m:d>
                      <m:dPr>
                        <m:begChr m:val="⟨"/>
                        <m:endChr m:val="⟩"/>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𝑢</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𝑠</m:t>
                        </m:r>
                      </m:e>
                    </m:d>
                  </m:oMath>
                </a14:m>
                <a:endPar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endParaRPr>
              </a:p>
            </p:txBody>
          </p:sp>
        </mc:Choice>
        <mc:Fallback xmlns="">
          <p:sp>
            <p:nvSpPr>
              <p:cNvPr id="13" name="文本框 12">
                <a:extLst>
                  <a:ext uri="{FF2B5EF4-FFF2-40B4-BE49-F238E27FC236}">
                    <a16:creationId xmlns:a16="http://schemas.microsoft.com/office/drawing/2014/main" id="{889EC6F4-392F-D407-D974-07ED02F4A80E}"/>
                  </a:ext>
                </a:extLst>
              </p:cNvPr>
              <p:cNvSpPr txBox="1">
                <a:spLocks noRot="1" noChangeAspect="1" noMove="1" noResize="1" noEditPoints="1" noAdjustHandles="1" noChangeArrowheads="1" noChangeShapeType="1" noTextEdit="1"/>
              </p:cNvSpPr>
              <p:nvPr/>
            </p:nvSpPr>
            <p:spPr>
              <a:xfrm>
                <a:off x="4903596" y="4927843"/>
                <a:ext cx="3474558" cy="646331"/>
              </a:xfrm>
              <a:prstGeom prst="rect">
                <a:avLst/>
              </a:prstGeom>
              <a:blipFill>
                <a:blip r:embed="rId8"/>
                <a:stretch>
                  <a:fillRect l="-364" b="-96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68060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矩阵分解是最简单的双线性模型之一</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61</a:t>
            </a:fld>
            <a:endParaRPr lang="zh-CN" altLang="en-US" dirty="0"/>
          </a:p>
        </p:txBody>
      </p:sp>
      <p:graphicFrame>
        <p:nvGraphicFramePr>
          <p:cNvPr id="92" name="Group 3">
            <a:extLst>
              <a:ext uri="{FF2B5EF4-FFF2-40B4-BE49-F238E27FC236}">
                <a16:creationId xmlns:a16="http://schemas.microsoft.com/office/drawing/2014/main" id="{1198624F-0053-4138-9F68-C1F52E722C82}"/>
              </a:ext>
            </a:extLst>
          </p:cNvPr>
          <p:cNvGraphicFramePr>
            <a:graphicFrameLocks noGrp="1"/>
          </p:cNvGraphicFramePr>
          <p:nvPr/>
        </p:nvGraphicFramePr>
        <p:xfrm>
          <a:off x="3178175" y="1910270"/>
          <a:ext cx="2628900" cy="1819278"/>
        </p:xfrm>
        <a:graphic>
          <a:graphicData uri="http://schemas.openxmlformats.org/drawingml/2006/table">
            <a:tbl>
              <a:tblPr rtl="1"/>
              <a:tblGrid>
                <a:gridCol w="219075">
                  <a:extLst>
                    <a:ext uri="{9D8B030D-6E8A-4147-A177-3AD203B41FA5}">
                      <a16:colId xmlns:a16="http://schemas.microsoft.com/office/drawing/2014/main" val="20000"/>
                    </a:ext>
                  </a:extLst>
                </a:gridCol>
                <a:gridCol w="219075">
                  <a:extLst>
                    <a:ext uri="{9D8B030D-6E8A-4147-A177-3AD203B41FA5}">
                      <a16:colId xmlns:a16="http://schemas.microsoft.com/office/drawing/2014/main" val="20001"/>
                    </a:ext>
                  </a:extLst>
                </a:gridCol>
                <a:gridCol w="219075">
                  <a:extLst>
                    <a:ext uri="{9D8B030D-6E8A-4147-A177-3AD203B41FA5}">
                      <a16:colId xmlns:a16="http://schemas.microsoft.com/office/drawing/2014/main" val="20002"/>
                    </a:ext>
                  </a:extLst>
                </a:gridCol>
                <a:gridCol w="219075">
                  <a:extLst>
                    <a:ext uri="{9D8B030D-6E8A-4147-A177-3AD203B41FA5}">
                      <a16:colId xmlns:a16="http://schemas.microsoft.com/office/drawing/2014/main" val="20003"/>
                    </a:ext>
                  </a:extLst>
                </a:gridCol>
                <a:gridCol w="219075">
                  <a:extLst>
                    <a:ext uri="{9D8B030D-6E8A-4147-A177-3AD203B41FA5}">
                      <a16:colId xmlns:a16="http://schemas.microsoft.com/office/drawing/2014/main" val="20004"/>
                    </a:ext>
                  </a:extLst>
                </a:gridCol>
                <a:gridCol w="219075">
                  <a:extLst>
                    <a:ext uri="{9D8B030D-6E8A-4147-A177-3AD203B41FA5}">
                      <a16:colId xmlns:a16="http://schemas.microsoft.com/office/drawing/2014/main" val="20005"/>
                    </a:ext>
                  </a:extLst>
                </a:gridCol>
                <a:gridCol w="219075">
                  <a:extLst>
                    <a:ext uri="{9D8B030D-6E8A-4147-A177-3AD203B41FA5}">
                      <a16:colId xmlns:a16="http://schemas.microsoft.com/office/drawing/2014/main" val="20006"/>
                    </a:ext>
                  </a:extLst>
                </a:gridCol>
                <a:gridCol w="219075">
                  <a:extLst>
                    <a:ext uri="{9D8B030D-6E8A-4147-A177-3AD203B41FA5}">
                      <a16:colId xmlns:a16="http://schemas.microsoft.com/office/drawing/2014/main" val="20007"/>
                    </a:ext>
                  </a:extLst>
                </a:gridCol>
                <a:gridCol w="219075">
                  <a:extLst>
                    <a:ext uri="{9D8B030D-6E8A-4147-A177-3AD203B41FA5}">
                      <a16:colId xmlns:a16="http://schemas.microsoft.com/office/drawing/2014/main" val="20008"/>
                    </a:ext>
                  </a:extLst>
                </a:gridCol>
                <a:gridCol w="219075">
                  <a:extLst>
                    <a:ext uri="{9D8B030D-6E8A-4147-A177-3AD203B41FA5}">
                      <a16:colId xmlns:a16="http://schemas.microsoft.com/office/drawing/2014/main" val="20009"/>
                    </a:ext>
                  </a:extLst>
                </a:gridCol>
                <a:gridCol w="219075">
                  <a:extLst>
                    <a:ext uri="{9D8B030D-6E8A-4147-A177-3AD203B41FA5}">
                      <a16:colId xmlns:a16="http://schemas.microsoft.com/office/drawing/2014/main" val="20010"/>
                    </a:ext>
                  </a:extLst>
                </a:gridCol>
                <a:gridCol w="219075">
                  <a:extLst>
                    <a:ext uri="{9D8B030D-6E8A-4147-A177-3AD203B41FA5}">
                      <a16:colId xmlns:a16="http://schemas.microsoft.com/office/drawing/2014/main" val="20011"/>
                    </a:ext>
                  </a:extLst>
                </a:gridCol>
              </a:tblGrid>
              <a:tr h="30321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bg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extLst>
                  <a:ext uri="{0D108BD9-81ED-4DB2-BD59-A6C34878D82A}">
                    <a16:rowId xmlns:a16="http://schemas.microsoft.com/office/drawing/2014/main" val="10000"/>
                  </a:ext>
                </a:extLst>
              </a:tr>
              <a:tr h="30321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e-IL"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4</a:t>
                      </a: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321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extLst>
                  <a:ext uri="{0D108BD9-81ED-4DB2-BD59-A6C34878D82A}">
                    <a16:rowId xmlns:a16="http://schemas.microsoft.com/office/drawing/2014/main" val="10002"/>
                  </a:ext>
                </a:extLst>
              </a:tr>
              <a:tr h="30321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321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321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CF604"/>
                    </a:solidFill>
                  </a:tcPr>
                </a:tc>
                <a:extLst>
                  <a:ext uri="{0D108BD9-81ED-4DB2-BD59-A6C34878D82A}">
                    <a16:rowId xmlns:a16="http://schemas.microsoft.com/office/drawing/2014/main" val="10005"/>
                  </a:ext>
                </a:extLst>
              </a:tr>
            </a:tbl>
          </a:graphicData>
        </a:graphic>
      </p:graphicFrame>
      <p:graphicFrame>
        <p:nvGraphicFramePr>
          <p:cNvPr id="93" name="Group 97">
            <a:extLst>
              <a:ext uri="{FF2B5EF4-FFF2-40B4-BE49-F238E27FC236}">
                <a16:creationId xmlns:a16="http://schemas.microsoft.com/office/drawing/2014/main" id="{1E49BD28-2197-43FB-A4E0-82EB145230C7}"/>
              </a:ext>
            </a:extLst>
          </p:cNvPr>
          <p:cNvGraphicFramePr>
            <a:graphicFrameLocks noGrp="1"/>
          </p:cNvGraphicFramePr>
          <p:nvPr/>
        </p:nvGraphicFramePr>
        <p:xfrm>
          <a:off x="1377950" y="4292237"/>
          <a:ext cx="1404938" cy="1990724"/>
        </p:xfrm>
        <a:graphic>
          <a:graphicData uri="http://schemas.openxmlformats.org/drawingml/2006/table">
            <a:tbl>
              <a:tblPr rtl="1"/>
              <a:tblGrid>
                <a:gridCol w="468313">
                  <a:extLst>
                    <a:ext uri="{9D8B030D-6E8A-4147-A177-3AD203B41FA5}">
                      <a16:colId xmlns:a16="http://schemas.microsoft.com/office/drawing/2014/main" val="20000"/>
                    </a:ext>
                  </a:extLst>
                </a:gridCol>
                <a:gridCol w="468312">
                  <a:extLst>
                    <a:ext uri="{9D8B030D-6E8A-4147-A177-3AD203B41FA5}">
                      <a16:colId xmlns:a16="http://schemas.microsoft.com/office/drawing/2014/main" val="20001"/>
                    </a:ext>
                  </a:extLst>
                </a:gridCol>
                <a:gridCol w="468313">
                  <a:extLst>
                    <a:ext uri="{9D8B030D-6E8A-4147-A177-3AD203B41FA5}">
                      <a16:colId xmlns:a16="http://schemas.microsoft.com/office/drawing/2014/main" val="20002"/>
                    </a:ext>
                  </a:extLst>
                </a:gridCol>
              </a:tblGrid>
              <a:tr h="3033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34" charset="0"/>
                          <a:cs typeface="Arial" pitchFamily="34" charset="0"/>
                        </a:rPr>
                        <a:t>.2</a:t>
                      </a:r>
                    </a:p>
                  </a:txBody>
                  <a:tcPr marT="45735" marB="4573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-.4</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34" charset="0"/>
                          <a:cs typeface="Arial" pitchFamily="34" charset="0"/>
                        </a:rPr>
                        <a:t>.1</a:t>
                      </a:r>
                    </a:p>
                  </a:txBody>
                  <a:tcPr marT="45735" marB="457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033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bg1"/>
                          </a:solidFill>
                          <a:effectLst/>
                          <a:latin typeface="Arial" pitchFamily="34" charset="0"/>
                          <a:cs typeface="Arial" pitchFamily="34" charset="0"/>
                        </a:rPr>
                        <a:t>.5</a:t>
                      </a:r>
                    </a:p>
                  </a:txBody>
                  <a:tcPr marT="45735" marB="4573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bg1"/>
                          </a:solidFill>
                          <a:effectLst/>
                          <a:latin typeface="Arial" pitchFamily="34" charset="0"/>
                          <a:cs typeface="Arial" pitchFamily="34" charset="0"/>
                        </a:rPr>
                        <a:t>.6</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bg1"/>
                          </a:solidFill>
                          <a:effectLst/>
                          <a:latin typeface="Arial" pitchFamily="34" charset="0"/>
                          <a:cs typeface="Arial" pitchFamily="34" charset="0"/>
                        </a:rPr>
                        <a:t>-.5</a:t>
                      </a:r>
                    </a:p>
                  </a:txBody>
                  <a:tcPr marT="45735" marB="457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1"/>
                  </a:ext>
                </a:extLst>
              </a:tr>
              <a:tr h="3033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.5</a:t>
                      </a:r>
                    </a:p>
                  </a:txBody>
                  <a:tcPr marT="45735" marB="4573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.3</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-.2</a:t>
                      </a:r>
                    </a:p>
                  </a:txBody>
                  <a:tcPr marT="45735" marB="457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8874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.3</a:t>
                      </a:r>
                    </a:p>
                  </a:txBody>
                  <a:tcPr marT="45735" marB="4573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2.1</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1.1</a:t>
                      </a:r>
                    </a:p>
                  </a:txBody>
                  <a:tcPr marT="45735" marB="457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8874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-2</a:t>
                      </a:r>
                    </a:p>
                  </a:txBody>
                  <a:tcPr marT="45735" marB="4573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2.1</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-.7</a:t>
                      </a:r>
                    </a:p>
                  </a:txBody>
                  <a:tcPr marT="45735" marB="457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033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.3</a:t>
                      </a:r>
                    </a:p>
                  </a:txBody>
                  <a:tcPr marT="45735" marB="4573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.7</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34" charset="0"/>
                          <a:cs typeface="Arial" pitchFamily="34" charset="0"/>
                        </a:rPr>
                        <a:t>-1</a:t>
                      </a:r>
                    </a:p>
                  </a:txBody>
                  <a:tcPr marT="45735" marB="457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94" name="Group 127">
            <a:extLst>
              <a:ext uri="{FF2B5EF4-FFF2-40B4-BE49-F238E27FC236}">
                <a16:creationId xmlns:a16="http://schemas.microsoft.com/office/drawing/2014/main" id="{2F39DF0C-8A44-4F62-9114-8B3FE4677406}"/>
              </a:ext>
            </a:extLst>
          </p:cNvPr>
          <p:cNvGraphicFramePr>
            <a:graphicFrameLocks noGrp="1"/>
          </p:cNvGraphicFramePr>
          <p:nvPr/>
        </p:nvGraphicFramePr>
        <p:xfrm>
          <a:off x="3394071" y="4282712"/>
          <a:ext cx="5292729" cy="1165224"/>
        </p:xfrm>
        <a:graphic>
          <a:graphicData uri="http://schemas.openxmlformats.org/drawingml/2006/table">
            <a:tbl>
              <a:tblPr rtl="1"/>
              <a:tblGrid>
                <a:gridCol w="441325">
                  <a:extLst>
                    <a:ext uri="{9D8B030D-6E8A-4147-A177-3AD203B41FA5}">
                      <a16:colId xmlns:a16="http://schemas.microsoft.com/office/drawing/2014/main" val="20000"/>
                    </a:ext>
                  </a:extLst>
                </a:gridCol>
                <a:gridCol w="439737">
                  <a:extLst>
                    <a:ext uri="{9D8B030D-6E8A-4147-A177-3AD203B41FA5}">
                      <a16:colId xmlns:a16="http://schemas.microsoft.com/office/drawing/2014/main" val="20001"/>
                    </a:ext>
                  </a:extLst>
                </a:gridCol>
                <a:gridCol w="444500">
                  <a:extLst>
                    <a:ext uri="{9D8B030D-6E8A-4147-A177-3AD203B41FA5}">
                      <a16:colId xmlns:a16="http://schemas.microsoft.com/office/drawing/2014/main" val="20002"/>
                    </a:ext>
                  </a:extLst>
                </a:gridCol>
                <a:gridCol w="439739">
                  <a:extLst>
                    <a:ext uri="{9D8B030D-6E8A-4147-A177-3AD203B41FA5}">
                      <a16:colId xmlns:a16="http://schemas.microsoft.com/office/drawing/2014/main" val="20003"/>
                    </a:ext>
                  </a:extLst>
                </a:gridCol>
                <a:gridCol w="439737">
                  <a:extLst>
                    <a:ext uri="{9D8B030D-6E8A-4147-A177-3AD203B41FA5}">
                      <a16:colId xmlns:a16="http://schemas.microsoft.com/office/drawing/2014/main" val="20004"/>
                    </a:ext>
                  </a:extLst>
                </a:gridCol>
                <a:gridCol w="438151">
                  <a:extLst>
                    <a:ext uri="{9D8B030D-6E8A-4147-A177-3AD203B41FA5}">
                      <a16:colId xmlns:a16="http://schemas.microsoft.com/office/drawing/2014/main" val="20005"/>
                    </a:ext>
                  </a:extLst>
                </a:gridCol>
                <a:gridCol w="452439">
                  <a:extLst>
                    <a:ext uri="{9D8B030D-6E8A-4147-A177-3AD203B41FA5}">
                      <a16:colId xmlns:a16="http://schemas.microsoft.com/office/drawing/2014/main" val="20006"/>
                    </a:ext>
                  </a:extLst>
                </a:gridCol>
                <a:gridCol w="431800">
                  <a:extLst>
                    <a:ext uri="{9D8B030D-6E8A-4147-A177-3AD203B41FA5}">
                      <a16:colId xmlns:a16="http://schemas.microsoft.com/office/drawing/2014/main" val="20007"/>
                    </a:ext>
                  </a:extLst>
                </a:gridCol>
                <a:gridCol w="439737">
                  <a:extLst>
                    <a:ext uri="{9D8B030D-6E8A-4147-A177-3AD203B41FA5}">
                      <a16:colId xmlns:a16="http://schemas.microsoft.com/office/drawing/2014/main" val="20008"/>
                    </a:ext>
                  </a:extLst>
                </a:gridCol>
                <a:gridCol w="444500">
                  <a:extLst>
                    <a:ext uri="{9D8B030D-6E8A-4147-A177-3AD203B41FA5}">
                      <a16:colId xmlns:a16="http://schemas.microsoft.com/office/drawing/2014/main" val="20009"/>
                    </a:ext>
                  </a:extLst>
                </a:gridCol>
                <a:gridCol w="439739">
                  <a:extLst>
                    <a:ext uri="{9D8B030D-6E8A-4147-A177-3AD203B41FA5}">
                      <a16:colId xmlns:a16="http://schemas.microsoft.com/office/drawing/2014/main" val="20010"/>
                    </a:ext>
                  </a:extLst>
                </a:gridCol>
                <a:gridCol w="441325">
                  <a:extLst>
                    <a:ext uri="{9D8B030D-6E8A-4147-A177-3AD203B41FA5}">
                      <a16:colId xmlns:a16="http://schemas.microsoft.com/office/drawing/2014/main" val="20011"/>
                    </a:ext>
                  </a:extLst>
                </a:gridCol>
              </a:tblGrid>
              <a:tr h="38840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34" charset="0"/>
                          <a:cs typeface="Arial" pitchFamily="34" charset="0"/>
                        </a:rPr>
                        <a:t>-.9</a:t>
                      </a:r>
                    </a:p>
                  </a:txBody>
                  <a:tcPr marT="45695" marB="4569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2.4</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1.4</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.3</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-.4</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.8</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-.5</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bg1"/>
                          </a:solidFill>
                          <a:effectLst/>
                          <a:latin typeface="Arial" pitchFamily="34" charset="0"/>
                          <a:cs typeface="Arial" pitchFamily="34" charset="0"/>
                        </a:rPr>
                        <a:t>-2</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.5</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.3</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34" charset="0"/>
                          <a:cs typeface="Arial" pitchFamily="34" charset="0"/>
                        </a:rPr>
                        <a:t>-.2</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1.1</a:t>
                      </a:r>
                    </a:p>
                  </a:txBody>
                  <a:tcPr marT="45695" marB="4569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8840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1.3</a:t>
                      </a:r>
                    </a:p>
                  </a:txBody>
                  <a:tcPr marT="45695" marB="4569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-.1</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1.2</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-.7</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2.9</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1.4</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-1</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bg1"/>
                          </a:solidFill>
                          <a:effectLst/>
                          <a:latin typeface="Arial" pitchFamily="34" charset="0"/>
                          <a:cs typeface="Arial" pitchFamily="34" charset="0"/>
                        </a:rPr>
                        <a:t>.3</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1.4</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.5</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.7</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-.8</a:t>
                      </a:r>
                    </a:p>
                  </a:txBody>
                  <a:tcPr marT="45695" marB="4569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8840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.1</a:t>
                      </a:r>
                    </a:p>
                  </a:txBody>
                  <a:tcPr marT="45695" marB="4569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-.6</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.7</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.8</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.4</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-.3</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.9</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bg1"/>
                          </a:solidFill>
                          <a:effectLst/>
                          <a:latin typeface="Arial" pitchFamily="34" charset="0"/>
                          <a:cs typeface="Arial" pitchFamily="34" charset="0"/>
                        </a:rPr>
                        <a:t>2.4</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1.7</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.6</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pitchFamily="34" charset="0"/>
                          <a:cs typeface="Arial" pitchFamily="34" charset="0"/>
                        </a:rPr>
                        <a:t>-.4</a:t>
                      </a:r>
                    </a:p>
                  </a:txBody>
                  <a:tcPr marT="45695" marB="4569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34" charset="0"/>
                          <a:cs typeface="Arial" pitchFamily="34" charset="0"/>
                        </a:rPr>
                        <a:t>2.1</a:t>
                      </a:r>
                    </a:p>
                  </a:txBody>
                  <a:tcPr marT="45695" marB="4569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95" name="文本框 94">
            <a:extLst>
              <a:ext uri="{FF2B5EF4-FFF2-40B4-BE49-F238E27FC236}">
                <a16:creationId xmlns:a16="http://schemas.microsoft.com/office/drawing/2014/main" id="{5095B90C-90BF-4D4D-84E7-A3EC0A262B3E}"/>
              </a:ext>
            </a:extLst>
          </p:cNvPr>
          <p:cNvSpPr txBox="1"/>
          <p:nvPr/>
        </p:nvSpPr>
        <p:spPr>
          <a:xfrm>
            <a:off x="2429691" y="2635243"/>
            <a:ext cx="639919"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6" name="文本框 95">
            <a:extLst>
              <a:ext uri="{FF2B5EF4-FFF2-40B4-BE49-F238E27FC236}">
                <a16:creationId xmlns:a16="http://schemas.microsoft.com/office/drawing/2014/main" id="{717668F4-4634-4022-AD7B-AF8E2657907A}"/>
              </a:ext>
            </a:extLst>
          </p:cNvPr>
          <p:cNvSpPr txBox="1"/>
          <p:nvPr/>
        </p:nvSpPr>
        <p:spPr>
          <a:xfrm>
            <a:off x="4123572" y="1522389"/>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物品</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7" name="文本框 96">
            <a:extLst>
              <a:ext uri="{FF2B5EF4-FFF2-40B4-BE49-F238E27FC236}">
                <a16:creationId xmlns:a16="http://schemas.microsoft.com/office/drawing/2014/main" id="{0DB7AC78-72A7-49E4-B744-B33863ABAE30}"/>
              </a:ext>
            </a:extLst>
          </p:cNvPr>
          <p:cNvSpPr txBox="1"/>
          <p:nvPr/>
        </p:nvSpPr>
        <p:spPr>
          <a:xfrm>
            <a:off x="539931" y="5061187"/>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8" name="文本框 97">
            <a:extLst>
              <a:ext uri="{FF2B5EF4-FFF2-40B4-BE49-F238E27FC236}">
                <a16:creationId xmlns:a16="http://schemas.microsoft.com/office/drawing/2014/main" id="{FF8EB180-7AA3-4C39-8791-224D63C5007D}"/>
              </a:ext>
            </a:extLst>
          </p:cNvPr>
          <p:cNvSpPr txBox="1"/>
          <p:nvPr/>
        </p:nvSpPr>
        <p:spPr>
          <a:xfrm>
            <a:off x="5529942" y="3839883"/>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物品</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9F6E7C1-FB84-474B-8B82-45FCCCAA1B92}"/>
                  </a:ext>
                </a:extLst>
              </p:cNvPr>
              <p:cNvSpPr txBox="1"/>
              <p:nvPr/>
            </p:nvSpPr>
            <p:spPr>
              <a:xfrm>
                <a:off x="6719582" y="2432807"/>
                <a:ext cx="3000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oMath>
                  </m:oMathPara>
                </a14:m>
                <a:endParaRPr lang="zh-CN" altLang="en-US" dirty="0"/>
              </a:p>
            </p:txBody>
          </p:sp>
        </mc:Choice>
        <mc:Fallback xmlns="">
          <p:sp>
            <p:nvSpPr>
              <p:cNvPr id="3" name="文本框 2">
                <a:extLst>
                  <a:ext uri="{FF2B5EF4-FFF2-40B4-BE49-F238E27FC236}">
                    <a16:creationId xmlns:a16="http://schemas.microsoft.com/office/drawing/2014/main" id="{79F6E7C1-FB84-474B-8B82-45FCCCAA1B92}"/>
                  </a:ext>
                </a:extLst>
              </p:cNvPr>
              <p:cNvSpPr txBox="1">
                <a:spLocks noRot="1" noChangeAspect="1" noMove="1" noResize="1" noEditPoints="1" noAdjustHandles="1" noChangeArrowheads="1" noChangeShapeType="1" noTextEdit="1"/>
              </p:cNvSpPr>
              <p:nvPr/>
            </p:nvSpPr>
            <p:spPr>
              <a:xfrm>
                <a:off x="6719582" y="2432807"/>
                <a:ext cx="300082"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6A9E21FF-25A1-4C30-A6DC-73FB876FE995}"/>
                  </a:ext>
                </a:extLst>
              </p:cNvPr>
              <p:cNvSpPr/>
              <p:nvPr/>
            </p:nvSpPr>
            <p:spPr>
              <a:xfrm>
                <a:off x="6363555" y="2432807"/>
                <a:ext cx="1312218" cy="386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𝑟</m:t>
                              </m:r>
                            </m:e>
                          </m:acc>
                        </m:e>
                        <m:sub>
                          <m:r>
                            <a:rPr lang="zh-CN" altLang="en-US" i="1">
                              <a:latin typeface="Cambria Math" panose="02040503050406030204" pitchFamily="18" charset="0"/>
                            </a:rPr>
                            <m:t>𝑢</m:t>
                          </m:r>
                          <m:r>
                            <a:rPr lang="zh-CN" altLang="en-US" i="0">
                              <a:latin typeface="Cambria Math" panose="02040503050406030204" pitchFamily="18" charset="0"/>
                            </a:rPr>
                            <m:t>,</m:t>
                          </m:r>
                          <m:r>
                            <a:rPr lang="zh-CN" altLang="en-US" i="1">
                              <a:latin typeface="Cambria Math" panose="02040503050406030204" pitchFamily="18" charset="0"/>
                            </a:rPr>
                            <m:t>𝑖</m:t>
                          </m:r>
                        </m:sub>
                      </m:sSub>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𝑝</m:t>
                          </m:r>
                        </m:e>
                        <m:sub>
                          <m:r>
                            <a:rPr lang="zh-CN" altLang="en-US" i="1">
                              <a:latin typeface="Cambria Math" panose="02040503050406030204" pitchFamily="18" charset="0"/>
                            </a:rPr>
                            <m:t>𝑢</m:t>
                          </m:r>
                        </m:sub>
                        <m:sup>
                          <m:r>
                            <a:rPr lang="zh-CN" altLang="en-US" i="0">
                              <a:latin typeface="Cambria Math" panose="02040503050406030204" pitchFamily="18" charset="0"/>
                            </a:rPr>
                            <m:t>⊤</m:t>
                          </m:r>
                        </m:sup>
                      </m:sSubSup>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oMath>
                  </m:oMathPara>
                </a14:m>
                <a:endParaRPr lang="zh-CN" altLang="en-US" dirty="0"/>
              </a:p>
            </p:txBody>
          </p:sp>
        </mc:Choice>
        <mc:Fallback xmlns="">
          <p:sp>
            <p:nvSpPr>
              <p:cNvPr id="13" name="矩形 12">
                <a:extLst>
                  <a:ext uri="{FF2B5EF4-FFF2-40B4-BE49-F238E27FC236}">
                    <a16:creationId xmlns:a16="http://schemas.microsoft.com/office/drawing/2014/main" id="{6A9E21FF-25A1-4C30-A6DC-73FB876FE995}"/>
                  </a:ext>
                </a:extLst>
              </p:cNvPr>
              <p:cNvSpPr>
                <a:spLocks noRot="1" noChangeAspect="1" noMove="1" noResize="1" noEditPoints="1" noAdjustHandles="1" noChangeArrowheads="1" noChangeShapeType="1" noTextEdit="1"/>
              </p:cNvSpPr>
              <p:nvPr/>
            </p:nvSpPr>
            <p:spPr>
              <a:xfrm>
                <a:off x="6363555" y="2432807"/>
                <a:ext cx="1312218" cy="386452"/>
              </a:xfrm>
              <a:prstGeom prst="rect">
                <a:avLst/>
              </a:prstGeom>
              <a:blipFill>
                <a:blip r:embed="rId13"/>
                <a:stretch>
                  <a:fillRect t="-4762" b="-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43CC62C-738B-4278-872D-D598DA4A9ABD}"/>
                  </a:ext>
                </a:extLst>
              </p:cNvPr>
              <p:cNvSpPr txBox="1"/>
              <p:nvPr/>
            </p:nvSpPr>
            <p:spPr>
              <a:xfrm>
                <a:off x="956345" y="4580389"/>
                <a:ext cx="3876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𝑢</m:t>
                      </m:r>
                    </m:oMath>
                  </m:oMathPara>
                </a14:m>
                <a:endParaRPr lang="zh-CN" altLang="en-US" dirty="0"/>
              </a:p>
            </p:txBody>
          </p:sp>
        </mc:Choice>
        <mc:Fallback xmlns="">
          <p:sp>
            <p:nvSpPr>
              <p:cNvPr id="5" name="文本框 4">
                <a:extLst>
                  <a:ext uri="{FF2B5EF4-FFF2-40B4-BE49-F238E27FC236}">
                    <a16:creationId xmlns:a16="http://schemas.microsoft.com/office/drawing/2014/main" id="{343CC62C-738B-4278-872D-D598DA4A9ABD}"/>
                  </a:ext>
                </a:extLst>
              </p:cNvPr>
              <p:cNvSpPr txBox="1">
                <a:spLocks noRot="1" noChangeAspect="1" noMove="1" noResize="1" noEditPoints="1" noAdjustHandles="1" noChangeArrowheads="1" noChangeShapeType="1" noTextEdit="1"/>
              </p:cNvSpPr>
              <p:nvPr/>
            </p:nvSpPr>
            <p:spPr>
              <a:xfrm>
                <a:off x="956345" y="4580389"/>
                <a:ext cx="387670"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BC3B47A-53C2-4674-8620-474A5B436578}"/>
                  </a:ext>
                </a:extLst>
              </p:cNvPr>
              <p:cNvSpPr txBox="1"/>
              <p:nvPr/>
            </p:nvSpPr>
            <p:spPr>
              <a:xfrm>
                <a:off x="4943155" y="3839883"/>
                <a:ext cx="329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𝑖</m:t>
                      </m:r>
                    </m:oMath>
                  </m:oMathPara>
                </a14:m>
                <a:endParaRPr lang="zh-CN" altLang="en-US" dirty="0"/>
              </a:p>
            </p:txBody>
          </p:sp>
        </mc:Choice>
        <mc:Fallback xmlns="">
          <p:sp>
            <p:nvSpPr>
              <p:cNvPr id="18" name="文本框 17">
                <a:extLst>
                  <a:ext uri="{FF2B5EF4-FFF2-40B4-BE49-F238E27FC236}">
                    <a16:creationId xmlns:a16="http://schemas.microsoft.com/office/drawing/2014/main" id="{FBC3B47A-53C2-4674-8620-474A5B436578}"/>
                  </a:ext>
                </a:extLst>
              </p:cNvPr>
              <p:cNvSpPr txBox="1">
                <a:spLocks noRot="1" noChangeAspect="1" noMove="1" noResize="1" noEditPoints="1" noAdjustHandles="1" noChangeArrowheads="1" noChangeShapeType="1" noTextEdit="1"/>
              </p:cNvSpPr>
              <p:nvPr/>
            </p:nvSpPr>
            <p:spPr>
              <a:xfrm>
                <a:off x="4943155" y="3839883"/>
                <a:ext cx="329834"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8FD409F-335F-45A7-811F-FE21335547F6}"/>
                  </a:ext>
                </a:extLst>
              </p:cNvPr>
              <p:cNvSpPr txBox="1"/>
              <p:nvPr/>
            </p:nvSpPr>
            <p:spPr>
              <a:xfrm>
                <a:off x="2910385" y="4580389"/>
                <a:ext cx="35618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m:t>
                      </m:r>
                    </m:oMath>
                  </m:oMathPara>
                </a14:m>
                <a:endParaRPr lang="zh-CN" altLang="en-US" sz="2400" b="1" dirty="0"/>
              </a:p>
            </p:txBody>
          </p:sp>
        </mc:Choice>
        <mc:Fallback xmlns="">
          <p:sp>
            <p:nvSpPr>
              <p:cNvPr id="19" name="文本框 18">
                <a:extLst>
                  <a:ext uri="{FF2B5EF4-FFF2-40B4-BE49-F238E27FC236}">
                    <a16:creationId xmlns:a16="http://schemas.microsoft.com/office/drawing/2014/main" id="{38FD409F-335F-45A7-811F-FE21335547F6}"/>
                  </a:ext>
                </a:extLst>
              </p:cNvPr>
              <p:cNvSpPr txBox="1">
                <a:spLocks noRot="1" noChangeAspect="1" noMove="1" noResize="1" noEditPoints="1" noAdjustHandles="1" noChangeArrowheads="1" noChangeShapeType="1" noTextEdit="1"/>
              </p:cNvSpPr>
              <p:nvPr/>
            </p:nvSpPr>
            <p:spPr>
              <a:xfrm>
                <a:off x="2910385" y="4580389"/>
                <a:ext cx="356188" cy="461665"/>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36B276AC-CA8D-4381-98E9-7D5CF5538B85}"/>
                  </a:ext>
                </a:extLst>
              </p:cNvPr>
              <p:cNvSpPr txBox="1"/>
              <p:nvPr/>
            </p:nvSpPr>
            <p:spPr>
              <a:xfrm>
                <a:off x="41076" y="4543789"/>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sz="2400" dirty="0"/>
              </a:p>
            </p:txBody>
          </p:sp>
        </mc:Choice>
        <mc:Fallback xmlns="">
          <p:sp>
            <p:nvSpPr>
              <p:cNvPr id="20" name="文本框 19">
                <a:extLst>
                  <a:ext uri="{FF2B5EF4-FFF2-40B4-BE49-F238E27FC236}">
                    <a16:creationId xmlns:a16="http://schemas.microsoft.com/office/drawing/2014/main" id="{36B276AC-CA8D-4381-98E9-7D5CF5538B85}"/>
                  </a:ext>
                </a:extLst>
              </p:cNvPr>
              <p:cNvSpPr txBox="1">
                <a:spLocks noRot="1" noChangeAspect="1" noMove="1" noResize="1" noEditPoints="1" noAdjustHandles="1" noChangeArrowheads="1" noChangeShapeType="1" noTextEdit="1"/>
              </p:cNvSpPr>
              <p:nvPr/>
            </p:nvSpPr>
            <p:spPr>
              <a:xfrm>
                <a:off x="41076" y="4543789"/>
                <a:ext cx="498855" cy="461665"/>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59375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275060" y="378671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因子分解机</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1076515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502443" y="6240464"/>
            <a:ext cx="6572612" cy="409718"/>
          </a:xfrm>
        </p:spPr>
        <p:txBody>
          <a:bodyPr/>
          <a:lstStyle/>
          <a:p>
            <a:r>
              <a:rPr lang="en-US" altLang="zh-CN" dirty="0">
                <a:solidFill>
                  <a:schemeClr val="accent1"/>
                </a:solidFill>
              </a:rPr>
              <a:t>T. Chen et al. Feature-based matrix factorization. arXiv:1109.2271</a:t>
            </a:r>
          </a:p>
          <a:p>
            <a:r>
              <a:rPr lang="en-US" altLang="zh-CN" dirty="0">
                <a:solidFill>
                  <a:schemeClr val="accent1"/>
                </a:solidFill>
              </a:rPr>
              <a:t>Open source: https://apex.sjtu.edu.cn/projects/33</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63</a:t>
            </a:fld>
            <a:endParaRPr lang="zh-CN" altLang="en-US" dirty="0"/>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基于特征的矩阵分解</a:t>
            </a:r>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8771E2D8-53A5-A047-94AF-55A3B43B4C5A}"/>
                  </a:ext>
                </a:extLst>
              </p:cNvPr>
              <p:cNvSpPr txBox="1">
                <a:spLocks/>
              </p:cNvSpPr>
              <p:nvPr/>
            </p:nvSpPr>
            <p:spPr>
              <a:xfrm>
                <a:off x="502442" y="1339272"/>
                <a:ext cx="8137922" cy="470130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acc>
                        <m:accPr>
                          <m:chr m:val="̂"/>
                          <m:ctrlPr>
                            <a:rPr lang="zh-CN" altLang="zh-CN" sz="1800" i="1">
                              <a:latin typeface="Cambria Math" panose="02040503050406030204" pitchFamily="18" charset="0"/>
                            </a:rPr>
                          </m:ctrlPr>
                        </m:accPr>
                        <m:e>
                          <m:r>
                            <a:rPr lang="en-US" altLang="zh-CN" sz="1800" i="1">
                              <a:latin typeface="Cambria Math" panose="02040503050406030204" pitchFamily="18" charset="0"/>
                            </a:rPr>
                            <m:t>𝑦</m:t>
                          </m:r>
                        </m:e>
                      </m:acc>
                      <m:r>
                        <a:rPr lang="en-US" altLang="zh-CN" sz="1800" i="1">
                          <a:latin typeface="Cambria Math" panose="02040503050406030204" pitchFamily="18" charset="0"/>
                        </a:rPr>
                        <m:t>=</m:t>
                      </m:r>
                      <m:r>
                        <a:rPr lang="en-US" altLang="zh-CN" sz="1800" i="1">
                          <a:latin typeface="Cambria Math" panose="02040503050406030204" pitchFamily="18" charset="0"/>
                        </a:rPr>
                        <m:t>𝜇</m:t>
                      </m:r>
                      <m:r>
                        <a:rPr lang="en-US" altLang="zh-CN" sz="1800" i="1">
                          <a:latin typeface="Cambria Math" panose="02040503050406030204" pitchFamily="18" charset="0"/>
                        </a:rPr>
                        <m:t>+</m:t>
                      </m:r>
                      <m:d>
                        <m:dPr>
                          <m:ctrlPr>
                            <a:rPr lang="zh-CN" altLang="zh-CN" sz="1800" i="1">
                              <a:latin typeface="Cambria Math" panose="02040503050406030204" pitchFamily="18" charset="0"/>
                            </a:rPr>
                          </m:ctrlPr>
                        </m:dPr>
                        <m:e>
                          <m:nary>
                            <m:naryPr>
                              <m:chr m:val="∑"/>
                              <m:limLoc m:val="undOvr"/>
                              <m:grow m:val="on"/>
                              <m:supHide m:val="on"/>
                              <m:ctrlPr>
                                <a:rPr lang="zh-CN" altLang="zh-CN" sz="1800" i="1">
                                  <a:latin typeface="Cambria Math" panose="02040503050406030204" pitchFamily="18" charset="0"/>
                                </a:rPr>
                              </m:ctrlPr>
                            </m:naryPr>
                            <m:sub>
                              <m:r>
                                <a:rPr lang="en-US" altLang="zh-CN" sz="1800" i="1">
                                  <a:latin typeface="Cambria Math" panose="02040503050406030204" pitchFamily="18" charset="0"/>
                                </a:rPr>
                                <m:t>𝑗</m:t>
                              </m:r>
                            </m:sub>
                            <m:sup/>
                            <m:e>
                              <m:sSubSup>
                                <m:sSubSupPr>
                                  <m:ctrlPr>
                                    <a:rPr lang="zh-CN" altLang="zh-CN" sz="1800" i="1">
                                      <a:latin typeface="Cambria Math" panose="02040503050406030204" pitchFamily="18" charset="0"/>
                                    </a:rPr>
                                  </m:ctrlPr>
                                </m:sSubSup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up>
                                  <m:d>
                                    <m:dPr>
                                      <m:ctrlPr>
                                        <a:rPr lang="zh-CN" altLang="zh-CN" sz="1800" i="1">
                                          <a:latin typeface="Cambria Math" panose="02040503050406030204" pitchFamily="18" charset="0"/>
                                        </a:rPr>
                                      </m:ctrlPr>
                                    </m:dPr>
                                    <m:e>
                                      <m:r>
                                        <a:rPr lang="en-US" altLang="zh-CN" sz="1800" i="1">
                                          <a:latin typeface="Cambria Math" panose="02040503050406030204" pitchFamily="18" charset="0"/>
                                        </a:rPr>
                                        <m:t>𝑔</m:t>
                                      </m:r>
                                    </m:e>
                                  </m:d>
                                </m:sup>
                              </m:sSubSup>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𝛾</m:t>
                                  </m:r>
                                </m:e>
                                <m:sub>
                                  <m:r>
                                    <a:rPr lang="en-US" altLang="zh-CN" sz="1800" i="1">
                                      <a:latin typeface="Cambria Math" panose="02040503050406030204" pitchFamily="18" charset="0"/>
                                    </a:rPr>
                                    <m:t>𝑗</m:t>
                                  </m:r>
                                </m:sub>
                              </m:sSub>
                            </m:e>
                          </m:nary>
                          <m:r>
                            <a:rPr lang="en-US" altLang="zh-CN" sz="1800" i="1">
                              <a:latin typeface="Cambria Math" panose="02040503050406030204" pitchFamily="18" charset="0"/>
                            </a:rPr>
                            <m:t>+</m:t>
                          </m:r>
                          <m:nary>
                            <m:naryPr>
                              <m:chr m:val="∑"/>
                              <m:limLoc m:val="undOvr"/>
                              <m:grow m:val="on"/>
                              <m:supHide m:val="on"/>
                              <m:ctrlPr>
                                <a:rPr lang="zh-CN" altLang="zh-CN" sz="1800" i="1">
                                  <a:latin typeface="Cambria Math" panose="02040503050406030204" pitchFamily="18" charset="0"/>
                                </a:rPr>
                              </m:ctrlPr>
                            </m:naryPr>
                            <m:sub>
                              <m:r>
                                <a:rPr lang="en-US" altLang="zh-CN" sz="1800" i="1">
                                  <a:latin typeface="Cambria Math" panose="02040503050406030204" pitchFamily="18" charset="0"/>
                                </a:rPr>
                                <m:t>𝑗</m:t>
                              </m:r>
                            </m:sub>
                            <m:sup/>
                            <m:e>
                              <m:sSubSup>
                                <m:sSubSupPr>
                                  <m:ctrlPr>
                                    <a:rPr lang="zh-CN" altLang="zh-CN" sz="1800" i="1">
                                      <a:latin typeface="Cambria Math" panose="02040503050406030204" pitchFamily="18" charset="0"/>
                                    </a:rPr>
                                  </m:ctrlPr>
                                </m:sSubSup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up>
                                  <m:d>
                                    <m:dPr>
                                      <m:ctrlPr>
                                        <a:rPr lang="zh-CN" altLang="zh-CN" sz="1800" i="1">
                                          <a:latin typeface="Cambria Math" panose="02040503050406030204" pitchFamily="18" charset="0"/>
                                        </a:rPr>
                                      </m:ctrlPr>
                                    </m:dPr>
                                    <m:e>
                                      <m:r>
                                        <a:rPr lang="en-US" altLang="zh-CN" sz="1800" i="1">
                                          <a:latin typeface="Cambria Math" panose="02040503050406030204" pitchFamily="18" charset="0"/>
                                        </a:rPr>
                                        <m:t>𝑢</m:t>
                                      </m:r>
                                    </m:e>
                                  </m:d>
                                </m:sup>
                              </m:sSubSup>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𝛼</m:t>
                                  </m:r>
                                </m:e>
                                <m:sub>
                                  <m:r>
                                    <a:rPr lang="en-US" altLang="zh-CN" sz="1800" i="1">
                                      <a:latin typeface="Cambria Math" panose="02040503050406030204" pitchFamily="18" charset="0"/>
                                    </a:rPr>
                                    <m:t>𝑗</m:t>
                                  </m:r>
                                </m:sub>
                              </m:sSub>
                            </m:e>
                          </m:nary>
                          <m:r>
                            <a:rPr lang="en-US" altLang="zh-CN" sz="1800" i="1">
                              <a:latin typeface="Cambria Math" panose="02040503050406030204" pitchFamily="18" charset="0"/>
                            </a:rPr>
                            <m:t>+</m:t>
                          </m:r>
                          <m:nary>
                            <m:naryPr>
                              <m:chr m:val="∑"/>
                              <m:limLoc m:val="undOvr"/>
                              <m:grow m:val="on"/>
                              <m:supHide m:val="on"/>
                              <m:ctrlPr>
                                <a:rPr lang="zh-CN" altLang="zh-CN" sz="1800" i="1">
                                  <a:latin typeface="Cambria Math" panose="02040503050406030204" pitchFamily="18" charset="0"/>
                                </a:rPr>
                              </m:ctrlPr>
                            </m:naryPr>
                            <m:sub>
                              <m:r>
                                <a:rPr lang="en-US" altLang="zh-CN" sz="1800" i="1">
                                  <a:latin typeface="Cambria Math" panose="02040503050406030204" pitchFamily="18" charset="0"/>
                                </a:rPr>
                                <m:t>𝑗</m:t>
                              </m:r>
                            </m:sub>
                            <m:sup/>
                            <m:e>
                              <m:sSubSup>
                                <m:sSubSupPr>
                                  <m:ctrlPr>
                                    <a:rPr lang="zh-CN" altLang="zh-CN" sz="1800" i="1">
                                      <a:latin typeface="Cambria Math" panose="02040503050406030204" pitchFamily="18" charset="0"/>
                                    </a:rPr>
                                  </m:ctrlPr>
                                </m:sSubSup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up>
                                  <m:d>
                                    <m:dPr>
                                      <m:ctrlPr>
                                        <a:rPr lang="zh-CN" altLang="zh-CN" sz="1800" i="1">
                                          <a:latin typeface="Cambria Math" panose="02040503050406030204" pitchFamily="18" charset="0"/>
                                        </a:rPr>
                                      </m:ctrlPr>
                                    </m:dPr>
                                    <m:e>
                                      <m:r>
                                        <a:rPr lang="en-US" altLang="zh-CN" sz="1800" i="1">
                                          <a:latin typeface="Cambria Math" panose="02040503050406030204" pitchFamily="18" charset="0"/>
                                        </a:rPr>
                                        <m:t>𝑖</m:t>
                                      </m:r>
                                    </m:e>
                                  </m:d>
                                </m:sup>
                              </m:sSubSup>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𝛽</m:t>
                                  </m:r>
                                </m:e>
                                <m:sub>
                                  <m:r>
                                    <a:rPr lang="en-US" altLang="zh-CN" sz="1800" i="1">
                                      <a:latin typeface="Cambria Math" panose="02040503050406030204" pitchFamily="18" charset="0"/>
                                    </a:rPr>
                                    <m:t>𝑗</m:t>
                                  </m:r>
                                </m:sub>
                              </m:sSub>
                            </m:e>
                          </m:nary>
                        </m:e>
                      </m:d>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d>
                            <m:dPr>
                              <m:ctrlPr>
                                <a:rPr lang="zh-CN" altLang="zh-CN" sz="1800" i="1">
                                  <a:latin typeface="Cambria Math" panose="02040503050406030204" pitchFamily="18" charset="0"/>
                                </a:rPr>
                              </m:ctrlPr>
                            </m:dPr>
                            <m:e>
                              <m:nary>
                                <m:naryPr>
                                  <m:chr m:val="∑"/>
                                  <m:limLoc m:val="undOvr"/>
                                  <m:grow m:val="on"/>
                                  <m:supHide m:val="on"/>
                                  <m:ctrlPr>
                                    <a:rPr lang="zh-CN" altLang="zh-CN" sz="1800" i="1">
                                      <a:latin typeface="Cambria Math" panose="02040503050406030204" pitchFamily="18" charset="0"/>
                                    </a:rPr>
                                  </m:ctrlPr>
                                </m:naryPr>
                                <m:sub>
                                  <m:r>
                                    <a:rPr lang="en-US" altLang="zh-CN" sz="1800" i="1">
                                      <a:latin typeface="Cambria Math" panose="02040503050406030204" pitchFamily="18" charset="0"/>
                                    </a:rPr>
                                    <m:t>𝑗</m:t>
                                  </m:r>
                                </m:sub>
                                <m:sup/>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i="1">
                                          <a:latin typeface="Cambria Math" panose="02040503050406030204" pitchFamily="18" charset="0"/>
                                        </a:rPr>
                                        <m:t>𝑗</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𝛼</m:t>
                                      </m:r>
                                    </m:e>
                                    <m:sub>
                                      <m:r>
                                        <a:rPr lang="en-US" altLang="zh-CN" sz="1800" i="1">
                                          <a:latin typeface="Cambria Math" panose="02040503050406030204" pitchFamily="18" charset="0"/>
                                        </a:rPr>
                                        <m:t>𝑗</m:t>
                                      </m:r>
                                    </m:sub>
                                  </m:sSub>
                                </m:e>
                              </m:nary>
                            </m:e>
                          </m:d>
                        </m:e>
                        <m:sup>
                          <m:r>
                            <a:rPr lang="en-US" altLang="zh-CN" sz="1800">
                              <a:latin typeface="Cambria Math" panose="02040503050406030204" pitchFamily="18" charset="0"/>
                            </a:rPr>
                            <m:t>⊤</m:t>
                          </m:r>
                        </m:sup>
                      </m:sSup>
                      <m:d>
                        <m:dPr>
                          <m:ctrlPr>
                            <a:rPr lang="zh-CN" altLang="zh-CN" sz="1800" i="1">
                              <a:latin typeface="Cambria Math" panose="02040503050406030204" pitchFamily="18" charset="0"/>
                            </a:rPr>
                          </m:ctrlPr>
                        </m:dPr>
                        <m:e>
                          <m:nary>
                            <m:naryPr>
                              <m:chr m:val="∑"/>
                              <m:limLoc m:val="undOvr"/>
                              <m:grow m:val="on"/>
                              <m:supHide m:val="on"/>
                              <m:ctrlPr>
                                <a:rPr lang="zh-CN" altLang="zh-CN" sz="1800" i="1">
                                  <a:latin typeface="Cambria Math" panose="02040503050406030204" pitchFamily="18" charset="0"/>
                                </a:rPr>
                              </m:ctrlPr>
                            </m:naryPr>
                            <m:sub>
                              <m:r>
                                <a:rPr lang="en-US" altLang="zh-CN" sz="1800" i="1">
                                  <a:latin typeface="Cambria Math" panose="02040503050406030204" pitchFamily="18" charset="0"/>
                                </a:rPr>
                                <m:t>𝑗</m:t>
                              </m:r>
                            </m:sub>
                            <m:sup/>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𝑞</m:t>
                                  </m:r>
                                </m:e>
                                <m:sub>
                                  <m:r>
                                    <a:rPr lang="en-US" altLang="zh-CN" sz="1800" i="1">
                                      <a:latin typeface="Cambria Math" panose="02040503050406030204" pitchFamily="18" charset="0"/>
                                    </a:rPr>
                                    <m:t>𝑗</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𝛽</m:t>
                                  </m:r>
                                </m:e>
                                <m:sub>
                                  <m:r>
                                    <a:rPr lang="en-US" altLang="zh-CN" sz="1800" i="1">
                                      <a:latin typeface="Cambria Math" panose="02040503050406030204" pitchFamily="18" charset="0"/>
                                    </a:rPr>
                                    <m:t>𝑗</m:t>
                                  </m:r>
                                </m:sub>
                              </m:sSub>
                            </m:e>
                          </m:nary>
                        </m:e>
                      </m:d>
                    </m:oMath>
                  </m:oMathPara>
                </a14:m>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将所有信息视为特征</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spcBef>
                    <a:spcPts val="1000"/>
                  </a:spcBef>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id</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和商品</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id</a:t>
                </a:r>
              </a:p>
              <a:p>
                <a:pPr lvl="1">
                  <a:lnSpc>
                    <a:spcPct val="150000"/>
                  </a:lnSpc>
                  <a:spcBef>
                    <a:spcPts val="1000"/>
                  </a:spcBef>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时间、商品类别、用户统计资料等</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用户和商品特征具有潜在因子</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spcAft>
                    <a:spcPts val="1000"/>
                  </a:spcAft>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a:extLst>
                  <a:ext uri="{FF2B5EF4-FFF2-40B4-BE49-F238E27FC236}">
                    <a16:creationId xmlns:a16="http://schemas.microsoft.com/office/drawing/2014/main" id="{8771E2D8-53A5-A047-94AF-55A3B43B4C5A}"/>
                  </a:ext>
                </a:extLst>
              </p:cNvPr>
              <p:cNvSpPr txBox="1">
                <a:spLocks noRot="1" noChangeAspect="1" noMove="1" noResize="1" noEditPoints="1" noAdjustHandles="1" noChangeArrowheads="1" noChangeShapeType="1" noTextEdit="1"/>
              </p:cNvSpPr>
              <p:nvPr/>
            </p:nvSpPr>
            <p:spPr>
              <a:xfrm>
                <a:off x="502442" y="1339272"/>
                <a:ext cx="8137922" cy="4701309"/>
              </a:xfrm>
              <a:prstGeom prst="rect">
                <a:avLst/>
              </a:prstGeom>
              <a:blipFill>
                <a:blip r:embed="rId5"/>
                <a:stretch>
                  <a:fillRect l="-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9967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502443" y="6240464"/>
            <a:ext cx="6572612" cy="409718"/>
          </a:xfrm>
        </p:spPr>
        <p:txBody>
          <a:bodyPr/>
          <a:lstStyle/>
          <a:p>
            <a:pPr>
              <a:defRPr/>
            </a:pPr>
            <a:r>
              <a:rPr lang="en-US" altLang="zh-CN" dirty="0">
                <a:solidFill>
                  <a:schemeClr val="accent1"/>
                </a:solidFill>
              </a:rPr>
              <a:t>Steffen </a:t>
            </a:r>
            <a:r>
              <a:rPr lang="en-US" altLang="zh-CN" dirty="0" err="1">
                <a:solidFill>
                  <a:schemeClr val="accent1"/>
                </a:solidFill>
              </a:rPr>
              <a:t>Rendle</a:t>
            </a:r>
            <a:r>
              <a:rPr lang="en-US" altLang="zh-CN" dirty="0">
                <a:solidFill>
                  <a:schemeClr val="accent1"/>
                </a:solidFill>
              </a:rPr>
              <a:t>. Factorization Machines. ICDM 2010</a:t>
            </a:r>
          </a:p>
          <a:p>
            <a:pPr>
              <a:defRPr/>
            </a:pPr>
            <a:r>
              <a:rPr lang="en-US" altLang="zh-CN" dirty="0">
                <a:solidFill>
                  <a:schemeClr val="accent1"/>
                </a:solidFill>
              </a:rPr>
              <a:t>https://www.ismll.uni-hildesheim.de/pub/pdfs/Rendle2010FM.pdf</a:t>
            </a:r>
          </a:p>
          <a:p>
            <a:pPr>
              <a:defRPr/>
            </a:pPr>
            <a:r>
              <a:rPr lang="en-US" altLang="zh-CN" dirty="0">
                <a:solidFill>
                  <a:schemeClr val="accent1"/>
                </a:solidFill>
              </a:rPr>
              <a:t>Open source: http://www.libfm.org/</a:t>
            </a:r>
            <a:endParaRPr lang="en-GB" altLang="zh-CN" dirty="0">
              <a:solidFill>
                <a:schemeClr val="accent1"/>
              </a:solidFill>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64</a:t>
            </a:fld>
            <a:endParaRPr lang="zh-CN" altLang="en-US" dirty="0"/>
          </a:p>
        </p:txBody>
      </p:sp>
      <p:sp>
        <p:nvSpPr>
          <p:cNvPr id="2" name="标题 1"/>
          <p:cNvSpPr>
            <a:spLocks noGrp="1"/>
          </p:cNvSpPr>
          <p:nvPr>
            <p:ph type="title"/>
          </p:nvPr>
        </p:nvSpPr>
        <p:spPr>
          <a:xfrm>
            <a:off x="681738" y="1"/>
            <a:ext cx="8137922" cy="1028699"/>
          </a:xfrm>
        </p:spPr>
        <p:txBody>
          <a:bodyPr/>
          <a:lstStyle/>
          <a:p>
            <a:r>
              <a:rPr lang="zh-CN" altLang="en-US" dirty="0"/>
              <a:t>因子分解机</a:t>
            </a:r>
            <a:r>
              <a:rPr lang="en-US" altLang="zh-CN" dirty="0"/>
              <a:t>(</a:t>
            </a:r>
            <a:r>
              <a:rPr lang="en-US" altLang="zh-CN" dirty="0">
                <a:solidFill>
                  <a:schemeClr val="accent1"/>
                </a:solidFill>
              </a:rPr>
              <a:t>Factorization Machine</a:t>
            </a:r>
            <a:r>
              <a:rPr lang="en-US" altLang="zh-CN" dirty="0"/>
              <a: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8771E2D8-53A5-A047-94AF-55A3B43B4C5A}"/>
                  </a:ext>
                </a:extLst>
              </p:cNvPr>
              <p:cNvSpPr txBox="1">
                <a:spLocks/>
              </p:cNvSpPr>
              <p:nvPr/>
            </p:nvSpPr>
            <p:spPr>
              <a:xfrm>
                <a:off x="502442" y="1339272"/>
                <a:ext cx="8137922" cy="470130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i="1">
                          <a:latin typeface="Cambria Math" panose="02040503050406030204" pitchFamily="18" charset="0"/>
                        </a:rPr>
                        <m:t>(</m:t>
                      </m:r>
                      <m:r>
                        <a:rPr lang="en-US" altLang="zh-CN" b="1" i="1">
                          <a:latin typeface="Cambria Math" panose="02040503050406030204" pitchFamily="18" charset="0"/>
                        </a:rPr>
                        <m:t>𝐱</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0</m:t>
                          </m:r>
                        </m:sub>
                      </m:sSub>
                      <m:r>
                        <a:rPr lang="en-US" altLang="zh-CN" i="1">
                          <a:latin typeface="Cambria Math" panose="02040503050406030204" pitchFamily="18" charset="0"/>
                        </a:rPr>
                        <m:t>+</m:t>
                      </m:r>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𝑑</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𝑑</m:t>
                          </m:r>
                          <m:r>
                            <a:rPr lang="en-US" altLang="zh-CN" b="0" i="1" smtClean="0">
                              <a:latin typeface="Cambria Math" panose="02040503050406030204" pitchFamily="18" charset="0"/>
                            </a:rPr>
                            <m:t>−1</m:t>
                          </m:r>
                        </m:sup>
                        <m:e>
                          <m:r>
                            <m:rPr>
                              <m:lit/>
                            </m:rPr>
                            <a:rPr lang="en-US" altLang="zh-CN" b="0" i="1" smtClean="0">
                              <a:latin typeface="Cambria Math" panose="02040503050406030204" pitchFamily="18" charset="0"/>
                            </a:rPr>
                            <m:t> </m:t>
                          </m:r>
                        </m:e>
                      </m:nary>
                      <m:nary>
                        <m:naryPr>
                          <m:chr m:val="∑"/>
                          <m:limLoc m:val="undOvr"/>
                          <m:grow m:val="on"/>
                          <m:ctrlPr>
                            <a:rPr lang="zh-CN" altLang="zh-CN" i="1" smtClean="0">
                              <a:latin typeface="Cambria Math" panose="02040503050406030204" pitchFamily="18" charset="0"/>
                            </a:rPr>
                          </m:ctrlPr>
                        </m:naryPr>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𝑑</m:t>
                          </m:r>
                        </m:sup>
                        <m:e>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nary>
                    </m:oMath>
                  </m:oMathPara>
                </a14:m>
                <a:endParaRPr lang="zh-CN" altLang="zh-CN" dirty="0"/>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每个离散（分类）字段使用独热编码</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每个连续字段使用实值特征</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所有特征都有潜在因子</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更普适的回归模型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spcAft>
                    <a:spcPts val="1000"/>
                  </a:spcAft>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a:extLst>
                  <a:ext uri="{FF2B5EF4-FFF2-40B4-BE49-F238E27FC236}">
                    <a16:creationId xmlns:a16="http://schemas.microsoft.com/office/drawing/2014/main" id="{8771E2D8-53A5-A047-94AF-55A3B43B4C5A}"/>
                  </a:ext>
                </a:extLst>
              </p:cNvPr>
              <p:cNvSpPr txBox="1">
                <a:spLocks noRot="1" noChangeAspect="1" noMove="1" noResize="1" noEditPoints="1" noAdjustHandles="1" noChangeArrowheads="1" noChangeShapeType="1" noTextEdit="1"/>
              </p:cNvSpPr>
              <p:nvPr/>
            </p:nvSpPr>
            <p:spPr>
              <a:xfrm>
                <a:off x="502442" y="1339272"/>
                <a:ext cx="8137922" cy="4701309"/>
              </a:xfrm>
              <a:prstGeom prst="rect">
                <a:avLst/>
              </a:prstGeom>
              <a:blipFill>
                <a:blip r:embed="rId3"/>
                <a:stretch>
                  <a:fillRect l="-467" t="-202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19138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502443" y="6240464"/>
            <a:ext cx="6572612" cy="409718"/>
          </a:xfrm>
        </p:spPr>
        <p:txBody>
          <a:bodyPr/>
          <a:lstStyle/>
          <a:p>
            <a:pPr>
              <a:defRPr/>
            </a:pPr>
            <a:r>
              <a:rPr lang="en-US" altLang="zh-CN" dirty="0">
                <a:solidFill>
                  <a:schemeClr val="accent1"/>
                </a:solidFill>
              </a:rPr>
              <a:t>Steffen </a:t>
            </a:r>
            <a:r>
              <a:rPr lang="en-US" altLang="zh-CN" dirty="0" err="1">
                <a:solidFill>
                  <a:schemeClr val="accent1"/>
                </a:solidFill>
              </a:rPr>
              <a:t>Rendle</a:t>
            </a:r>
            <a:r>
              <a:rPr lang="en-US" altLang="zh-CN" dirty="0">
                <a:solidFill>
                  <a:schemeClr val="accent1"/>
                </a:solidFill>
              </a:rPr>
              <a:t>. Factorization Machines. ICDM 2010</a:t>
            </a:r>
          </a:p>
          <a:p>
            <a:pPr>
              <a:defRPr/>
            </a:pPr>
            <a:r>
              <a:rPr lang="en-US" altLang="zh-CN" dirty="0">
                <a:solidFill>
                  <a:schemeClr val="accent1"/>
                </a:solidFill>
              </a:rPr>
              <a:t>https://www.ismll.uni-hildesheim.de/pub/pdfs/Rendle2010FM.pdf</a:t>
            </a:r>
          </a:p>
          <a:p>
            <a:pPr>
              <a:defRPr/>
            </a:pPr>
            <a:r>
              <a:rPr lang="en-US" altLang="zh-CN" dirty="0">
                <a:solidFill>
                  <a:schemeClr val="accent1"/>
                </a:solidFill>
              </a:rPr>
              <a:t>Open source: http://www.libfm.org/</a:t>
            </a:r>
            <a:endParaRPr lang="en-GB" altLang="zh-CN" dirty="0">
              <a:solidFill>
                <a:schemeClr val="accent1"/>
              </a:solidFill>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65</a:t>
            </a:fld>
            <a:endParaRPr lang="zh-CN" altLang="en-US" dirty="0"/>
          </a:p>
        </p:txBody>
      </p:sp>
      <p:sp>
        <p:nvSpPr>
          <p:cNvPr id="2" name="标题 1"/>
          <p:cNvSpPr>
            <a:spLocks noGrp="1"/>
          </p:cNvSpPr>
          <p:nvPr>
            <p:ph type="title"/>
          </p:nvPr>
        </p:nvSpPr>
        <p:spPr>
          <a:xfrm>
            <a:off x="681738" y="1"/>
            <a:ext cx="8137922" cy="1028699"/>
          </a:xfrm>
        </p:spPr>
        <p:txBody>
          <a:bodyPr/>
          <a:lstStyle/>
          <a:p>
            <a:r>
              <a:rPr lang="zh-CN" altLang="en-US" dirty="0"/>
              <a:t>因子分解机 </a:t>
            </a:r>
            <a:r>
              <a:rPr lang="en-US" altLang="zh-CN" dirty="0"/>
              <a:t>(</a:t>
            </a:r>
            <a:r>
              <a:rPr lang="en-US" altLang="zh-CN" dirty="0">
                <a:solidFill>
                  <a:schemeClr val="accent1"/>
                </a:solidFill>
              </a:rPr>
              <a:t>Factorization Machine</a:t>
            </a:r>
            <a:r>
              <a:rPr lang="en-US" altLang="zh-CN" dirty="0"/>
              <a: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8771E2D8-53A5-A047-94AF-55A3B43B4C5A}"/>
                  </a:ext>
                </a:extLst>
              </p:cNvPr>
              <p:cNvSpPr txBox="1">
                <a:spLocks/>
              </p:cNvSpPr>
              <p:nvPr/>
            </p:nvSpPr>
            <p:spPr>
              <a:xfrm>
                <a:off x="502442" y="1339272"/>
                <a:ext cx="8137922" cy="165513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i="1">
                          <a:latin typeface="Cambria Math" panose="02040503050406030204" pitchFamily="18" charset="0"/>
                        </a:rPr>
                        <m:t>(</m:t>
                      </m:r>
                      <m:r>
                        <a:rPr lang="en-US" altLang="zh-CN" b="1" i="1">
                          <a:latin typeface="Cambria Math" panose="02040503050406030204" pitchFamily="18" charset="0"/>
                        </a:rPr>
                        <m:t>𝐱</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0</m:t>
                          </m:r>
                        </m:sub>
                      </m:sSub>
                      <m:r>
                        <a:rPr lang="en-US" altLang="zh-CN" i="1">
                          <a:latin typeface="Cambria Math" panose="02040503050406030204" pitchFamily="18" charset="0"/>
                        </a:rPr>
                        <m:t>+</m:t>
                      </m:r>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𝑑</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r>
                            <m:rPr>
                              <m:lit/>
                            </m:rPr>
                            <a:rPr lang="en-US" altLang="zh-CN" b="0" i="1" smtClean="0">
                              <a:latin typeface="Cambria Math" panose="02040503050406030204" pitchFamily="18" charset="0"/>
                            </a:rPr>
                            <m:t> </m:t>
                          </m:r>
                        </m:e>
                      </m:nary>
                      <m:nary>
                        <m:naryPr>
                          <m:chr m:val="∑"/>
                          <m:limLoc m:val="undOvr"/>
                          <m:grow m:val="on"/>
                          <m:ctrlPr>
                            <a:rPr lang="zh-CN" altLang="zh-CN" i="1" smtClean="0">
                              <a:latin typeface="Cambria Math" panose="02040503050406030204" pitchFamily="18" charset="0"/>
                            </a:rPr>
                          </m:ctrlPr>
                        </m:naryPr>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𝑑</m:t>
                          </m:r>
                        </m:sup>
                        <m:e>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nary>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b="0" i="0" dirty="0">
                    <a:solidFill>
                      <a:srgbClr val="171616"/>
                    </a:solidFill>
                    <a:effectLst/>
                    <a:latin typeface="Inter"/>
                  </a:rPr>
                  <a:t>再对参数</a:t>
                </a:r>
                <a14:m>
                  <m:oMath xmlns:m="http://schemas.openxmlformats.org/officeDocument/2006/math">
                    <m:sSub>
                      <m:sSubPr>
                        <m:ctrlPr>
                          <a:rPr lang="en-US" altLang="zh-CN" b="0" i="1" smtClean="0">
                            <a:solidFill>
                              <a:srgbClr val="171616"/>
                            </a:solidFill>
                            <a:effectLst/>
                            <a:latin typeface="Cambria Math" panose="02040503050406030204" pitchFamily="18" charset="0"/>
                          </a:rPr>
                        </m:ctrlPr>
                      </m:sSubPr>
                      <m:e>
                        <m:r>
                          <a:rPr lang="en-US" altLang="zh-CN" b="0" i="1" smtClean="0">
                            <a:solidFill>
                              <a:srgbClr val="171616"/>
                            </a:solidFill>
                            <a:effectLst/>
                            <a:latin typeface="Cambria Math" panose="02040503050406030204" pitchFamily="18" charset="0"/>
                          </a:rPr>
                          <m:t>𝑣</m:t>
                        </m:r>
                      </m:e>
                      <m:sub>
                        <m:r>
                          <a:rPr lang="en-US" altLang="zh-CN" b="0" i="1" smtClean="0">
                            <a:solidFill>
                              <a:srgbClr val="171616"/>
                            </a:solidFill>
                            <a:effectLst/>
                            <a:latin typeface="Cambria Math" panose="02040503050406030204" pitchFamily="18" charset="0"/>
                          </a:rPr>
                          <m:t>𝑠</m:t>
                        </m:r>
                      </m:sub>
                    </m:sSub>
                  </m:oMath>
                </a14:m>
                <a:r>
                  <a:rPr lang="zh-CN" altLang="en-US" b="0" i="0" dirty="0">
                    <a:solidFill>
                      <a:srgbClr val="171616"/>
                    </a:solidFill>
                    <a:effectLst/>
                    <a:latin typeface="Inter"/>
                  </a:rPr>
                  <a:t>求梯度的结果为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spcAft>
                    <a:spcPts val="1000"/>
                  </a:spcAft>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a:extLst>
                  <a:ext uri="{FF2B5EF4-FFF2-40B4-BE49-F238E27FC236}">
                    <a16:creationId xmlns:a16="http://schemas.microsoft.com/office/drawing/2014/main" id="{8771E2D8-53A5-A047-94AF-55A3B43B4C5A}"/>
                  </a:ext>
                </a:extLst>
              </p:cNvPr>
              <p:cNvSpPr txBox="1">
                <a:spLocks noRot="1" noChangeAspect="1" noMove="1" noResize="1" noEditPoints="1" noAdjustHandles="1" noChangeArrowheads="1" noChangeShapeType="1" noTextEdit="1"/>
              </p:cNvSpPr>
              <p:nvPr/>
            </p:nvSpPr>
            <p:spPr>
              <a:xfrm>
                <a:off x="502442" y="1339272"/>
                <a:ext cx="8137922" cy="1655137"/>
              </a:xfrm>
              <a:prstGeom prst="rect">
                <a:avLst/>
              </a:prstGeom>
              <a:blipFill>
                <a:blip r:embed="rId3"/>
                <a:stretch>
                  <a:fillRect l="-467" t="-57252" b="-47328"/>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AC7B07CD-BC20-8969-9F52-F770CEB6DB2F}"/>
              </a:ext>
            </a:extLst>
          </p:cNvPr>
          <p:cNvPicPr>
            <a:picLocks noChangeAspect="1"/>
          </p:cNvPicPr>
          <p:nvPr/>
        </p:nvPicPr>
        <p:blipFill>
          <a:blip r:embed="rId4"/>
          <a:stretch>
            <a:fillRect/>
          </a:stretch>
        </p:blipFill>
        <p:spPr>
          <a:xfrm>
            <a:off x="2163845" y="2924071"/>
            <a:ext cx="4815115" cy="3230266"/>
          </a:xfrm>
          <a:prstGeom prst="rect">
            <a:avLst/>
          </a:prstGeom>
        </p:spPr>
      </p:pic>
      <p:sp>
        <p:nvSpPr>
          <p:cNvPr id="12" name="文本框 11">
            <a:extLst>
              <a:ext uri="{FF2B5EF4-FFF2-40B4-BE49-F238E27FC236}">
                <a16:creationId xmlns:a16="http://schemas.microsoft.com/office/drawing/2014/main" id="{14579EB2-D1EB-4659-C571-D4F4051232AA}"/>
              </a:ext>
            </a:extLst>
          </p:cNvPr>
          <p:cNvSpPr txBox="1"/>
          <p:nvPr/>
        </p:nvSpPr>
        <p:spPr>
          <a:xfrm>
            <a:off x="6763063" y="2632057"/>
            <a:ext cx="2093199" cy="954107"/>
          </a:xfrm>
          <a:prstGeom prst="rect">
            <a:avLst/>
          </a:prstGeom>
          <a:noFill/>
        </p:spPr>
        <p:txBody>
          <a:bodyPr wrap="square">
            <a:spAutoFit/>
          </a:bodyPr>
          <a:lstStyle/>
          <a:p>
            <a:r>
              <a:rPr lang="zh-CN" altLang="en-US" sz="1400" b="0" i="0" dirty="0">
                <a:solidFill>
                  <a:srgbClr val="00B0F0"/>
                </a:solidFill>
                <a:effectLst/>
                <a:latin typeface="Inter"/>
              </a:rPr>
              <a:t>为了简洁，我们采用了不太严谨的写法，当</a:t>
            </a:r>
            <a:r>
              <a:rPr lang="en-US" altLang="zh-CN" sz="1400" b="0" i="0" dirty="0">
                <a:solidFill>
                  <a:srgbClr val="00B0F0"/>
                </a:solidFill>
                <a:effectLst/>
                <a:latin typeface="KaTeX_Main"/>
              </a:rPr>
              <a:t>s=1</a:t>
            </a:r>
            <a:r>
              <a:rPr lang="zh-CN" altLang="en-US" sz="1400" b="0" i="0" dirty="0">
                <a:solidFill>
                  <a:srgbClr val="00B0F0"/>
                </a:solidFill>
                <a:effectLst/>
                <a:latin typeface="Inter"/>
              </a:rPr>
              <a:t>或</a:t>
            </a:r>
            <a:r>
              <a:rPr lang="en-US" altLang="zh-CN" sz="1400" b="0" i="0" dirty="0">
                <a:solidFill>
                  <a:srgbClr val="00B0F0"/>
                </a:solidFill>
                <a:effectLst/>
                <a:latin typeface="KaTeX_Main"/>
              </a:rPr>
              <a:t>s=d</a:t>
            </a:r>
            <a:r>
              <a:rPr lang="zh-CN" altLang="en-US" sz="1400" b="0" i="0" dirty="0">
                <a:solidFill>
                  <a:srgbClr val="00B0F0"/>
                </a:solidFill>
                <a:effectLst/>
                <a:latin typeface="Inter"/>
              </a:rPr>
              <a:t>时会出现求和下界大于上界的情况</a:t>
            </a:r>
            <a:endParaRPr lang="zh-CN" altLang="en-US" sz="1400" dirty="0">
              <a:solidFill>
                <a:srgbClr val="00B0F0"/>
              </a:solidFill>
            </a:endParaRPr>
          </a:p>
        </p:txBody>
      </p:sp>
    </p:spTree>
    <p:extLst>
      <p:ext uri="{BB962C8B-B14F-4D97-AF65-F5344CB8AC3E}">
        <p14:creationId xmlns:p14="http://schemas.microsoft.com/office/powerpoint/2010/main" val="56952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pPr/>
              <a:t>66</a:t>
            </a:fld>
            <a:endParaRPr lang="zh-CN" altLang="en-US" dirty="0"/>
          </a:p>
        </p:txBody>
      </p:sp>
      <p:sp>
        <p:nvSpPr>
          <p:cNvPr id="2" name="标题 1"/>
          <p:cNvSpPr>
            <a:spLocks noGrp="1"/>
          </p:cNvSpPr>
          <p:nvPr>
            <p:ph type="title"/>
          </p:nvPr>
        </p:nvSpPr>
        <p:spPr>
          <a:xfrm>
            <a:off x="681738" y="1"/>
            <a:ext cx="8137922" cy="1028699"/>
          </a:xfrm>
        </p:spPr>
        <p:txBody>
          <a:bodyPr/>
          <a:lstStyle/>
          <a:p>
            <a:r>
              <a:rPr lang="zh-CN" altLang="en-US" dirty="0"/>
              <a:t>因子分解机 </a:t>
            </a:r>
            <a:r>
              <a:rPr lang="en-US" altLang="zh-CN" dirty="0"/>
              <a:t>(</a:t>
            </a:r>
            <a:r>
              <a:rPr lang="en-US" altLang="zh-CN" dirty="0">
                <a:solidFill>
                  <a:schemeClr val="accent1"/>
                </a:solidFill>
              </a:rPr>
              <a:t>Factorization Machine</a:t>
            </a:r>
            <a:r>
              <a:rPr lang="en-US" altLang="zh-CN" dirty="0"/>
              <a: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8771E2D8-53A5-A047-94AF-55A3B43B4C5A}"/>
                  </a:ext>
                </a:extLst>
              </p:cNvPr>
              <p:cNvSpPr txBox="1">
                <a:spLocks/>
              </p:cNvSpPr>
              <p:nvPr/>
            </p:nvSpPr>
            <p:spPr>
              <a:xfrm>
                <a:off x="502442" y="1339272"/>
                <a:ext cx="8137922" cy="208972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i="1">
                          <a:latin typeface="Cambria Math" panose="02040503050406030204" pitchFamily="18" charset="0"/>
                        </a:rPr>
                        <m:t>(</m:t>
                      </m:r>
                      <m:r>
                        <a:rPr lang="en-US" altLang="zh-CN" b="1" i="1">
                          <a:latin typeface="Cambria Math" panose="02040503050406030204" pitchFamily="18" charset="0"/>
                        </a:rPr>
                        <m:t>𝐱</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0</m:t>
                          </m:r>
                        </m:sub>
                      </m:sSub>
                      <m:r>
                        <a:rPr lang="en-US" altLang="zh-CN" i="1">
                          <a:latin typeface="Cambria Math" panose="02040503050406030204" pitchFamily="18" charset="0"/>
                        </a:rPr>
                        <m:t>+</m:t>
                      </m:r>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𝑑</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𝑑</m:t>
                          </m:r>
                          <m:r>
                            <a:rPr lang="en-US" altLang="zh-CN" b="0" i="1" smtClean="0">
                              <a:latin typeface="Cambria Math" panose="02040503050406030204" pitchFamily="18" charset="0"/>
                            </a:rPr>
                            <m:t>−1</m:t>
                          </m:r>
                        </m:sup>
                        <m:e>
                          <m:r>
                            <m:rPr>
                              <m:lit/>
                            </m:rPr>
                            <a:rPr lang="en-US" altLang="zh-CN" b="0" i="1" smtClean="0">
                              <a:latin typeface="Cambria Math" panose="02040503050406030204" pitchFamily="18" charset="0"/>
                            </a:rPr>
                            <m:t> </m:t>
                          </m:r>
                        </m:e>
                      </m:nary>
                      <m:nary>
                        <m:naryPr>
                          <m:chr m:val="∑"/>
                          <m:limLoc m:val="undOvr"/>
                          <m:grow m:val="on"/>
                          <m:ctrlPr>
                            <a:rPr lang="zh-CN" altLang="zh-CN" i="1" smtClean="0">
                              <a:latin typeface="Cambria Math" panose="02040503050406030204" pitchFamily="18" charset="0"/>
                            </a:rPr>
                          </m:ctrlPr>
                        </m:naryPr>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𝑑</m:t>
                          </m:r>
                        </m:sup>
                        <m:e>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nary>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solidFill>
                      <a:srgbClr val="171616"/>
                    </a:solidFill>
                    <a:latin typeface="Inter"/>
                    <a:ea typeface="阿里巴巴普惠体 R" panose="00020600040101010101" pitchFamily="18" charset="-122"/>
                    <a:cs typeface="阿里巴巴普惠体 R" panose="00020600040101010101" pitchFamily="18" charset="-122"/>
                  </a:rPr>
                  <a:t>上式时间复杂度为</a:t>
                </a:r>
                <a14:m>
                  <m:oMath xmlns:m="http://schemas.openxmlformats.org/officeDocument/2006/math">
                    <m:r>
                      <a:rPr lang="en-US" altLang="zh-CN" b="0" i="1" smtClean="0">
                        <a:solidFill>
                          <a:srgbClr val="171616"/>
                        </a:solidFill>
                        <a:latin typeface="Cambria Math" panose="02040503050406030204" pitchFamily="18" charset="0"/>
                        <a:ea typeface="阿里巴巴普惠体 R" panose="00020600040101010101" pitchFamily="18" charset="-122"/>
                        <a:cs typeface="阿里巴巴普惠体 R" panose="00020600040101010101" pitchFamily="18" charset="-122"/>
                      </a:rPr>
                      <m:t>𝑂</m:t>
                    </m:r>
                    <m:d>
                      <m:dPr>
                        <m:ctrlPr>
                          <a:rPr lang="en-US" altLang="zh-CN" b="0" i="1" smtClean="0">
                            <a:solidFill>
                              <a:srgbClr val="171616"/>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solidFill>
                              <a:srgbClr val="171616"/>
                            </a:solidFill>
                            <a:latin typeface="Cambria Math" panose="02040503050406030204" pitchFamily="18" charset="0"/>
                            <a:ea typeface="阿里巴巴普惠体 R" panose="00020600040101010101" pitchFamily="18" charset="-122"/>
                            <a:cs typeface="阿里巴巴普惠体 R" panose="00020600040101010101" pitchFamily="18" charset="-122"/>
                          </a:rPr>
                          <m:t>𝑘</m:t>
                        </m:r>
                        <m:sSup>
                          <m:sSupPr>
                            <m:ctrlPr>
                              <a:rPr lang="en-US" altLang="zh-CN" b="0" i="1" smtClean="0">
                                <a:solidFill>
                                  <a:srgbClr val="171616"/>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solidFill>
                                  <a:srgbClr val="171616"/>
                                </a:solidFill>
                                <a:latin typeface="Cambria Math" panose="02040503050406030204" pitchFamily="18" charset="0"/>
                                <a:ea typeface="阿里巴巴普惠体 R" panose="00020600040101010101" pitchFamily="18" charset="-122"/>
                                <a:cs typeface="阿里巴巴普惠体 R" panose="00020600040101010101" pitchFamily="18" charset="-122"/>
                              </a:rPr>
                              <m:t>𝑑</m:t>
                            </m:r>
                          </m:e>
                          <m:sup>
                            <m:r>
                              <a:rPr lang="en-US" altLang="zh-CN" b="0" i="1" smtClean="0">
                                <a:solidFill>
                                  <a:srgbClr val="171616"/>
                                </a:solidFill>
                                <a:latin typeface="Cambria Math" panose="02040503050406030204" pitchFamily="18" charset="0"/>
                                <a:ea typeface="阿里巴巴普惠体 R" panose="00020600040101010101" pitchFamily="18" charset="-122"/>
                                <a:cs typeface="阿里巴巴普惠体 R" panose="00020600040101010101" pitchFamily="18" charset="-122"/>
                              </a:rPr>
                              <m:t>2</m:t>
                            </m:r>
                          </m:sup>
                        </m:sSup>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，可以做如下变形，将复杂度降至</a:t>
                </a:r>
                <a14:m>
                  <m:oMath xmlns:m="http://schemas.openxmlformats.org/officeDocument/2006/math">
                    <m:r>
                      <a:rPr lang="en-US" altLang="zh-CN" b="0" i="1" smtClean="0">
                        <a:solidFill>
                          <a:srgbClr val="171616"/>
                        </a:solidFill>
                        <a:latin typeface="Cambria Math" panose="02040503050406030204" pitchFamily="18" charset="0"/>
                        <a:ea typeface="阿里巴巴普惠体 R" panose="00020600040101010101" pitchFamily="18" charset="-122"/>
                        <a:cs typeface="阿里巴巴普惠体 R" panose="00020600040101010101" pitchFamily="18" charset="-122"/>
                      </a:rPr>
                      <m:t>𝑂</m:t>
                    </m:r>
                    <m:r>
                      <a:rPr lang="en-US" altLang="zh-CN" b="0" i="1" smtClean="0">
                        <a:solidFill>
                          <a:srgbClr val="171616"/>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solidFill>
                          <a:srgbClr val="171616"/>
                        </a:solidFill>
                        <a:latin typeface="Cambria Math" panose="02040503050406030204" pitchFamily="18" charset="0"/>
                        <a:ea typeface="阿里巴巴普惠体 R" panose="00020600040101010101" pitchFamily="18" charset="-122"/>
                        <a:cs typeface="阿里巴巴普惠体 R" panose="00020600040101010101" pitchFamily="18" charset="-122"/>
                      </a:rPr>
                      <m:t>𝑘𝑑</m:t>
                    </m:r>
                    <m:r>
                      <a:rPr lang="en-US" altLang="zh-CN" b="0" i="1" smtClean="0">
                        <a:solidFill>
                          <a:srgbClr val="171616"/>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spcAft>
                    <a:spcPts val="1000"/>
                  </a:spcAft>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a:extLst>
                  <a:ext uri="{FF2B5EF4-FFF2-40B4-BE49-F238E27FC236}">
                    <a16:creationId xmlns:a16="http://schemas.microsoft.com/office/drawing/2014/main" id="{8771E2D8-53A5-A047-94AF-55A3B43B4C5A}"/>
                  </a:ext>
                </a:extLst>
              </p:cNvPr>
              <p:cNvSpPr txBox="1">
                <a:spLocks noRot="1" noChangeAspect="1" noMove="1" noResize="1" noEditPoints="1" noAdjustHandles="1" noChangeArrowheads="1" noChangeShapeType="1" noTextEdit="1"/>
              </p:cNvSpPr>
              <p:nvPr/>
            </p:nvSpPr>
            <p:spPr>
              <a:xfrm>
                <a:off x="502442" y="1339272"/>
                <a:ext cx="8137922" cy="2089728"/>
              </a:xfrm>
              <a:prstGeom prst="rect">
                <a:avLst/>
              </a:prstGeom>
              <a:blipFill>
                <a:blip r:embed="rId3"/>
                <a:stretch>
                  <a:fillRect l="-467" t="-45181" b="-1626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4979101-1523-D94A-67CB-F8010B203AB1}"/>
              </a:ext>
            </a:extLst>
          </p:cNvPr>
          <p:cNvPicPr>
            <a:picLocks noChangeAspect="1"/>
          </p:cNvPicPr>
          <p:nvPr/>
        </p:nvPicPr>
        <p:blipFill>
          <a:blip r:embed="rId4"/>
          <a:stretch>
            <a:fillRect/>
          </a:stretch>
        </p:blipFill>
        <p:spPr>
          <a:xfrm>
            <a:off x="1520340" y="2967762"/>
            <a:ext cx="5928333" cy="3077447"/>
          </a:xfrm>
          <a:prstGeom prst="rect">
            <a:avLst/>
          </a:prstGeom>
        </p:spPr>
      </p:pic>
      <p:sp>
        <p:nvSpPr>
          <p:cNvPr id="3" name="页脚占位符 2"/>
          <p:cNvSpPr>
            <a:spLocks noGrp="1"/>
          </p:cNvSpPr>
          <p:nvPr>
            <p:ph type="ftr" sz="quarter" idx="11"/>
          </p:nvPr>
        </p:nvSpPr>
        <p:spPr>
          <a:xfrm>
            <a:off x="502443" y="6240464"/>
            <a:ext cx="6572612" cy="409718"/>
          </a:xfrm>
        </p:spPr>
        <p:txBody>
          <a:bodyPr/>
          <a:lstStyle/>
          <a:p>
            <a:pPr>
              <a:defRPr/>
            </a:pPr>
            <a:r>
              <a:rPr lang="en-US" altLang="zh-CN" dirty="0">
                <a:solidFill>
                  <a:schemeClr val="accent1"/>
                </a:solidFill>
              </a:rPr>
              <a:t>Steffen </a:t>
            </a:r>
            <a:r>
              <a:rPr lang="en-US" altLang="zh-CN" dirty="0" err="1">
                <a:solidFill>
                  <a:schemeClr val="accent1"/>
                </a:solidFill>
              </a:rPr>
              <a:t>Rendle</a:t>
            </a:r>
            <a:r>
              <a:rPr lang="en-US" altLang="zh-CN" dirty="0">
                <a:solidFill>
                  <a:schemeClr val="accent1"/>
                </a:solidFill>
              </a:rPr>
              <a:t>. Factorization Machines. ICDM 2010</a:t>
            </a:r>
          </a:p>
          <a:p>
            <a:pPr>
              <a:defRPr/>
            </a:pPr>
            <a:r>
              <a:rPr lang="en-US" altLang="zh-CN" dirty="0">
                <a:solidFill>
                  <a:schemeClr val="accent1"/>
                </a:solidFill>
              </a:rPr>
              <a:t>https://www.ismll.uni-hildesheim.de/pub/pdfs/Rendle2010FM.pdf</a:t>
            </a:r>
          </a:p>
          <a:p>
            <a:pPr>
              <a:defRPr/>
            </a:pPr>
            <a:r>
              <a:rPr lang="en-US" altLang="zh-CN" dirty="0">
                <a:solidFill>
                  <a:schemeClr val="accent1"/>
                </a:solidFill>
              </a:rPr>
              <a:t>Open source: http://www.libfm.org/</a:t>
            </a:r>
            <a:endParaRPr lang="en-GB" altLang="zh-CN" dirty="0">
              <a:solidFill>
                <a:schemeClr val="accent1"/>
              </a:solidFill>
            </a:endParaRPr>
          </a:p>
        </p:txBody>
      </p:sp>
    </p:spTree>
    <p:extLst>
      <p:ext uri="{BB962C8B-B14F-4D97-AF65-F5344CB8AC3E}">
        <p14:creationId xmlns:p14="http://schemas.microsoft.com/office/powerpoint/2010/main" val="33074587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实验结果</a:t>
            </a:r>
            <a:r>
              <a:rPr lang="zh-CN" altLang="en-US" sz="2000" dirty="0"/>
              <a:t>（</a:t>
            </a:r>
            <a:r>
              <a:rPr lang="en-US" altLang="zh-CN" sz="2000" dirty="0"/>
              <a:t>review</a:t>
            </a:r>
            <a:r>
              <a:rPr lang="zh-CN" altLang="en-US" sz="2000" dirty="0"/>
              <a:t>线性模型最后部分的实验）</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3" name="页脚占位符 2"/>
          <p:cNvSpPr>
            <a:spLocks noGrp="1"/>
          </p:cNvSpPr>
          <p:nvPr>
            <p:ph type="ftr" sz="quarter" idx="11"/>
          </p:nvPr>
        </p:nvSpPr>
        <p:spPr>
          <a:xfrm>
            <a:off x="502443" y="6240464"/>
            <a:ext cx="5815230" cy="206381"/>
          </a:xfrm>
        </p:spPr>
        <p:txBody>
          <a:bodyPr/>
          <a:lstStyle/>
          <a:p>
            <a:r>
              <a:rPr lang="en-US" altLang="zh-CN" dirty="0" err="1"/>
              <a:t>Yanru</a:t>
            </a:r>
            <a:r>
              <a:rPr lang="en-US" altLang="zh-CN" dirty="0"/>
              <a:t> Qu et al. Product-based Neural Networks for User Response Prediction. ICDM 2016.</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67</a:t>
            </a:fld>
            <a:endParaRPr lang="zh-CN" altLang="en-US" dirty="0"/>
          </a:p>
        </p:txBody>
      </p:sp>
      <p:sp>
        <p:nvSpPr>
          <p:cNvPr id="8" name="内容占位符 2"/>
          <p:cNvSpPr txBox="1"/>
          <p:nvPr/>
        </p:nvSpPr>
        <p:spPr>
          <a:xfrm>
            <a:off x="502442" y="1210111"/>
            <a:ext cx="8137922" cy="54308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性能</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与非线性模型相比，线性模型具有以下优缺点</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优点：标准化，易于理解和实施，高效和可扩展</a:t>
            </a: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缺点：建模局限（特征独立假设），无法探索特征交互</a:t>
            </a: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aphicFrame>
        <p:nvGraphicFramePr>
          <p:cNvPr id="7" name="内容占位符 4"/>
          <p:cNvGraphicFramePr/>
          <p:nvPr/>
        </p:nvGraphicFramePr>
        <p:xfrm>
          <a:off x="628648" y="1812631"/>
          <a:ext cx="7557864" cy="2250440"/>
        </p:xfrm>
        <a:graphic>
          <a:graphicData uri="http://schemas.openxmlformats.org/drawingml/2006/table">
            <a:tbl>
              <a:tblPr firstRow="1" bandRow="1">
                <a:tableStyleId>{8799B23B-EC83-4686-B30A-512413B5E67A}</a:tableStyleId>
              </a:tblPr>
              <a:tblGrid>
                <a:gridCol w="1452701">
                  <a:extLst>
                    <a:ext uri="{9D8B030D-6E8A-4147-A177-3AD203B41FA5}">
                      <a16:colId xmlns:a16="http://schemas.microsoft.com/office/drawing/2014/main" val="20000"/>
                    </a:ext>
                  </a:extLst>
                </a:gridCol>
                <a:gridCol w="1066587">
                  <a:extLst>
                    <a:ext uri="{9D8B030D-6E8A-4147-A177-3AD203B41FA5}">
                      <a16:colId xmlns:a16="http://schemas.microsoft.com/office/drawing/2014/main" val="20001"/>
                    </a:ext>
                  </a:extLst>
                </a:gridCol>
                <a:gridCol w="1259644">
                  <a:extLst>
                    <a:ext uri="{9D8B030D-6E8A-4147-A177-3AD203B41FA5}">
                      <a16:colId xmlns:a16="http://schemas.microsoft.com/office/drawing/2014/main" val="20002"/>
                    </a:ext>
                  </a:extLst>
                </a:gridCol>
                <a:gridCol w="1259644">
                  <a:extLst>
                    <a:ext uri="{9D8B030D-6E8A-4147-A177-3AD203B41FA5}">
                      <a16:colId xmlns:a16="http://schemas.microsoft.com/office/drawing/2014/main" val="20003"/>
                    </a:ext>
                  </a:extLst>
                </a:gridCol>
                <a:gridCol w="1259644">
                  <a:extLst>
                    <a:ext uri="{9D8B030D-6E8A-4147-A177-3AD203B41FA5}">
                      <a16:colId xmlns:a16="http://schemas.microsoft.com/office/drawing/2014/main" val="20004"/>
                    </a:ext>
                  </a:extLst>
                </a:gridCol>
                <a:gridCol w="1259644">
                  <a:extLst>
                    <a:ext uri="{9D8B030D-6E8A-4147-A177-3AD203B41FA5}">
                      <a16:colId xmlns:a16="http://schemas.microsoft.com/office/drawing/2014/main" val="20005"/>
                    </a:ext>
                  </a:extLst>
                </a:gridCol>
              </a:tblGrid>
              <a:tr h="370840">
                <a:tc rowSpan="2">
                  <a:txBody>
                    <a:bodyPr/>
                    <a:lstStyle/>
                    <a:p>
                      <a:pPr algn="ctr"/>
                      <a:r>
                        <a:rPr lang="en-US" altLang="zh-CN" dirty="0">
                          <a:latin typeface="+mn-ea"/>
                          <a:cs typeface="+mn-ea"/>
                        </a:rPr>
                        <a:t>Model</a:t>
                      </a:r>
                    </a:p>
                  </a:txBody>
                  <a:tcPr anchor="ctr"/>
                </a:tc>
                <a:tc rowSpan="2">
                  <a:txBody>
                    <a:bodyPr/>
                    <a:lstStyle/>
                    <a:p>
                      <a:pPr algn="ctr"/>
                      <a:r>
                        <a:rPr lang="en-US" altLang="zh-CN" dirty="0">
                          <a:latin typeface="+mn-ea"/>
                          <a:cs typeface="+mn-ea"/>
                        </a:rPr>
                        <a:t>Linearity</a:t>
                      </a:r>
                    </a:p>
                  </a:txBody>
                  <a:tcPr anchor="ctr"/>
                </a:tc>
                <a:tc gridSpan="2">
                  <a:txBody>
                    <a:bodyPr/>
                    <a:lstStyle/>
                    <a:p>
                      <a:pPr algn="ctr"/>
                      <a:r>
                        <a:rPr lang="en-US" altLang="zh-CN" dirty="0">
                          <a:latin typeface="+mn-ea"/>
                          <a:cs typeface="+mn-ea"/>
                        </a:rPr>
                        <a:t>AUC</a:t>
                      </a:r>
                    </a:p>
                  </a:txBody>
                  <a:tcPr/>
                </a:tc>
                <a:tc hMerge="1">
                  <a:txBody>
                    <a:bodyPr/>
                    <a:lstStyle/>
                    <a:p>
                      <a:endParaRPr lang="zh-CN"/>
                    </a:p>
                  </a:txBody>
                  <a:tcPr/>
                </a:tc>
                <a:tc gridSpan="2">
                  <a:txBody>
                    <a:bodyPr/>
                    <a:lstStyle/>
                    <a:p>
                      <a:pPr algn="ctr"/>
                      <a:r>
                        <a:rPr lang="en-US" altLang="zh-CN" dirty="0">
                          <a:latin typeface="+mn-ea"/>
                          <a:cs typeface="+mn-ea"/>
                        </a:rPr>
                        <a:t>Log Loss</a:t>
                      </a:r>
                    </a:p>
                  </a:txBody>
                  <a:tcPr/>
                </a:tc>
                <a:tc hMerge="1">
                  <a:txBody>
                    <a:bodyPr/>
                    <a:lstStyle/>
                    <a:p>
                      <a:endParaRPr lang="zh-CN"/>
                    </a:p>
                  </a:txBody>
                  <a:tcPr/>
                </a:tc>
                <a:extLst>
                  <a:ext uri="{0D108BD9-81ED-4DB2-BD59-A6C34878D82A}">
                    <a16:rowId xmlns:a16="http://schemas.microsoft.com/office/drawing/2014/main" val="10000"/>
                  </a:ext>
                </a:extLst>
              </a:tr>
              <a:tr h="370840">
                <a:tc vMerge="1">
                  <a:txBody>
                    <a:bodyPr/>
                    <a:lstStyle/>
                    <a:p>
                      <a:endParaRPr lang="zh-CN"/>
                    </a:p>
                  </a:txBody>
                  <a:tcPr/>
                </a:tc>
                <a:tc vMerge="1">
                  <a:txBody>
                    <a:bodyPr/>
                    <a:lstStyle/>
                    <a:p>
                      <a:endParaRPr lang="zh-CN"/>
                    </a:p>
                  </a:txBody>
                  <a:tcPr/>
                </a:tc>
                <a:tc>
                  <a:txBody>
                    <a:bodyPr/>
                    <a:lstStyle/>
                    <a:p>
                      <a:pPr algn="ctr"/>
                      <a:r>
                        <a:rPr lang="en-US" altLang="zh-CN" dirty="0" err="1">
                          <a:latin typeface="+mn-ea"/>
                          <a:cs typeface="+mn-ea"/>
                        </a:rPr>
                        <a:t>Criteo</a:t>
                      </a:r>
                    </a:p>
                  </a:txBody>
                  <a:tcPr/>
                </a:tc>
                <a:tc>
                  <a:txBody>
                    <a:bodyPr/>
                    <a:lstStyle/>
                    <a:p>
                      <a:pPr algn="ctr"/>
                      <a:r>
                        <a:rPr lang="en-US" altLang="zh-CN" dirty="0" err="1">
                          <a:latin typeface="+mn-ea"/>
                          <a:cs typeface="+mn-ea"/>
                        </a:rPr>
                        <a:t>iPinYou</a:t>
                      </a:r>
                    </a:p>
                  </a:txBody>
                  <a:tcPr/>
                </a:tc>
                <a:tc>
                  <a:txBody>
                    <a:bodyPr/>
                    <a:lstStyle/>
                    <a:p>
                      <a:pPr algn="ctr"/>
                      <a:r>
                        <a:rPr lang="en-US" altLang="zh-CN" dirty="0" err="1">
                          <a:latin typeface="+mn-ea"/>
                          <a:cs typeface="+mn-ea"/>
                        </a:rPr>
                        <a:t>Criteo</a:t>
                      </a:r>
                    </a:p>
                  </a:txBody>
                  <a:tcPr/>
                </a:tc>
                <a:tc>
                  <a:txBody>
                    <a:bodyPr/>
                    <a:lstStyle/>
                    <a:p>
                      <a:pPr algn="ctr"/>
                      <a:r>
                        <a:rPr lang="en-US" altLang="zh-CN" dirty="0" err="1">
                          <a:latin typeface="+mn-ea"/>
                          <a:cs typeface="+mn-ea"/>
                        </a:rPr>
                        <a:t>iPinYou</a:t>
                      </a:r>
                    </a:p>
                  </a:txBody>
                  <a:tcPr/>
                </a:tc>
                <a:extLst>
                  <a:ext uri="{0D108BD9-81ED-4DB2-BD59-A6C34878D82A}">
                    <a16:rowId xmlns:a16="http://schemas.microsoft.com/office/drawing/2014/main" val="10001"/>
                  </a:ext>
                </a:extLst>
              </a:tr>
              <a:tr h="370840">
                <a:tc>
                  <a:txBody>
                    <a:bodyPr/>
                    <a:lstStyle/>
                    <a:p>
                      <a:pPr algn="ctr"/>
                      <a:r>
                        <a:rPr lang="en-US" altLang="zh-CN" dirty="0">
                          <a:latin typeface="+mn-ea"/>
                          <a:cs typeface="+mn-ea"/>
                        </a:rPr>
                        <a:t>Logistic Regression</a:t>
                      </a:r>
                    </a:p>
                  </a:txBody>
                  <a:tcPr anchor="ctr"/>
                </a:tc>
                <a:tc>
                  <a:txBody>
                    <a:bodyPr/>
                    <a:lstStyle/>
                    <a:p>
                      <a:pPr algn="ctr"/>
                      <a:r>
                        <a:rPr lang="en-US" altLang="zh-CN" dirty="0">
                          <a:latin typeface="+mn-ea"/>
                          <a:cs typeface="+mn-ea"/>
                        </a:rPr>
                        <a:t>Linear</a:t>
                      </a:r>
                    </a:p>
                  </a:txBody>
                  <a:tcPr anchor="ctr"/>
                </a:tc>
                <a:tc>
                  <a:txBody>
                    <a:bodyPr/>
                    <a:lstStyle/>
                    <a:p>
                      <a:pPr algn="ctr"/>
                      <a:r>
                        <a:rPr lang="en-US" altLang="zh-CN" dirty="0">
                          <a:latin typeface="+mn-ea"/>
                          <a:cs typeface="+mn-ea"/>
                        </a:rPr>
                        <a:t>71.48%</a:t>
                      </a:r>
                    </a:p>
                  </a:txBody>
                  <a:tcPr anchor="ctr"/>
                </a:tc>
                <a:tc>
                  <a:txBody>
                    <a:bodyPr/>
                    <a:lstStyle/>
                    <a:p>
                      <a:pPr algn="ctr"/>
                      <a:r>
                        <a:rPr lang="en-US" altLang="zh-CN" dirty="0">
                          <a:latin typeface="+mn-ea"/>
                          <a:cs typeface="+mn-ea"/>
                        </a:rPr>
                        <a:t>73.43%</a:t>
                      </a:r>
                    </a:p>
                  </a:txBody>
                  <a:tcPr anchor="ctr"/>
                </a:tc>
                <a:tc>
                  <a:txBody>
                    <a:bodyPr/>
                    <a:lstStyle/>
                    <a:p>
                      <a:pPr algn="ctr"/>
                      <a:r>
                        <a:rPr lang="en-US" altLang="zh-CN" dirty="0">
                          <a:latin typeface="+mn-ea"/>
                          <a:cs typeface="+mn-ea"/>
                        </a:rPr>
                        <a:t>0.1334</a:t>
                      </a:r>
                    </a:p>
                  </a:txBody>
                  <a:tcPr anchor="ctr"/>
                </a:tc>
                <a:tc>
                  <a:txBody>
                    <a:bodyPr/>
                    <a:lstStyle/>
                    <a:p>
                      <a:pPr algn="ctr"/>
                      <a:r>
                        <a:rPr lang="en-US" altLang="zh-CN" dirty="0">
                          <a:latin typeface="+mn-ea"/>
                          <a:cs typeface="+mn-ea"/>
                        </a:rPr>
                        <a:t>5.581e-3</a:t>
                      </a:r>
                    </a:p>
                  </a:txBody>
                  <a:tcPr anchor="ctr"/>
                </a:tc>
                <a:extLst>
                  <a:ext uri="{0D108BD9-81ED-4DB2-BD59-A6C34878D82A}">
                    <a16:rowId xmlns:a16="http://schemas.microsoft.com/office/drawing/2014/main" val="10002"/>
                  </a:ext>
                </a:extLst>
              </a:tr>
              <a:tr h="370840">
                <a:tc>
                  <a:txBody>
                    <a:bodyPr/>
                    <a:lstStyle/>
                    <a:p>
                      <a:pPr algn="ctr"/>
                      <a:r>
                        <a:rPr lang="en-US" altLang="zh-CN" dirty="0">
                          <a:latin typeface="+mn-ea"/>
                          <a:cs typeface="+mn-ea"/>
                        </a:rPr>
                        <a:t>Factorization Machine</a:t>
                      </a:r>
                    </a:p>
                  </a:txBody>
                  <a:tcPr anchor="ctr"/>
                </a:tc>
                <a:tc>
                  <a:txBody>
                    <a:bodyPr/>
                    <a:lstStyle/>
                    <a:p>
                      <a:pPr algn="ctr"/>
                      <a:r>
                        <a:rPr lang="en-US" altLang="zh-CN" dirty="0">
                          <a:latin typeface="+mn-ea"/>
                          <a:cs typeface="+mn-ea"/>
                        </a:rPr>
                        <a:t>Bi-linear</a:t>
                      </a:r>
                    </a:p>
                  </a:txBody>
                  <a:tcPr anchor="ctr"/>
                </a:tc>
                <a:tc>
                  <a:txBody>
                    <a:bodyPr/>
                    <a:lstStyle/>
                    <a:p>
                      <a:pPr algn="ctr"/>
                      <a:r>
                        <a:rPr lang="en-US" altLang="zh-CN" dirty="0">
                          <a:latin typeface="+mn-ea"/>
                          <a:cs typeface="+mn-ea"/>
                        </a:rPr>
                        <a:t>72.20%</a:t>
                      </a:r>
                    </a:p>
                  </a:txBody>
                  <a:tcPr anchor="ctr"/>
                </a:tc>
                <a:tc>
                  <a:txBody>
                    <a:bodyPr/>
                    <a:lstStyle/>
                    <a:p>
                      <a:pPr algn="ctr"/>
                      <a:r>
                        <a:rPr lang="en-US" altLang="zh-CN" dirty="0">
                          <a:latin typeface="+mn-ea"/>
                          <a:cs typeface="+mn-ea"/>
                        </a:rPr>
                        <a:t>75.52%</a:t>
                      </a:r>
                    </a:p>
                  </a:txBody>
                  <a:tcPr anchor="ctr"/>
                </a:tc>
                <a:tc>
                  <a:txBody>
                    <a:bodyPr/>
                    <a:lstStyle/>
                    <a:p>
                      <a:pPr algn="ctr"/>
                      <a:r>
                        <a:rPr lang="en-US" altLang="zh-CN" dirty="0">
                          <a:latin typeface="+mn-ea"/>
                          <a:cs typeface="+mn-ea"/>
                        </a:rPr>
                        <a:t>0.1324</a:t>
                      </a:r>
                    </a:p>
                  </a:txBody>
                  <a:tcPr anchor="ctr"/>
                </a:tc>
                <a:tc>
                  <a:txBody>
                    <a:bodyPr/>
                    <a:lstStyle/>
                    <a:p>
                      <a:pPr algn="ctr"/>
                      <a:r>
                        <a:rPr lang="en-US" altLang="zh-CN" dirty="0">
                          <a:latin typeface="+mn-ea"/>
                          <a:cs typeface="+mn-ea"/>
                        </a:rPr>
                        <a:t>5.504e-3</a:t>
                      </a:r>
                    </a:p>
                  </a:txBody>
                  <a:tcPr anchor="ctr"/>
                </a:tc>
                <a:extLst>
                  <a:ext uri="{0D108BD9-81ED-4DB2-BD59-A6C34878D82A}">
                    <a16:rowId xmlns:a16="http://schemas.microsoft.com/office/drawing/2014/main" val="10003"/>
                  </a:ext>
                </a:extLst>
              </a:tr>
              <a:tr h="370840">
                <a:tc>
                  <a:txBody>
                    <a:bodyPr/>
                    <a:lstStyle/>
                    <a:p>
                      <a:pPr algn="ctr"/>
                      <a:r>
                        <a:rPr lang="en-US" altLang="zh-CN" dirty="0">
                          <a:latin typeface="+mn-ea"/>
                          <a:cs typeface="+mn-ea"/>
                        </a:rPr>
                        <a:t>Deep Neural</a:t>
                      </a:r>
                      <a:r>
                        <a:rPr lang="en-US" altLang="zh-CN" baseline="0" dirty="0">
                          <a:latin typeface="+mn-ea"/>
                          <a:cs typeface="+mn-ea"/>
                        </a:rPr>
                        <a:t> Networks</a:t>
                      </a:r>
                      <a:endParaRPr lang="zh-CN" altLang="en-US" dirty="0">
                        <a:latin typeface="+mn-ea"/>
                        <a:cs typeface="+mn-ea"/>
                      </a:endParaRPr>
                    </a:p>
                  </a:txBody>
                  <a:tcPr anchor="ctr"/>
                </a:tc>
                <a:tc>
                  <a:txBody>
                    <a:bodyPr/>
                    <a:lstStyle/>
                    <a:p>
                      <a:pPr algn="ctr"/>
                      <a:r>
                        <a:rPr lang="en-US" altLang="zh-CN" dirty="0">
                          <a:latin typeface="+mn-ea"/>
                          <a:cs typeface="+mn-ea"/>
                        </a:rPr>
                        <a:t>Non-linear</a:t>
                      </a:r>
                    </a:p>
                  </a:txBody>
                  <a:tcPr anchor="ctr"/>
                </a:tc>
                <a:tc>
                  <a:txBody>
                    <a:bodyPr/>
                    <a:lstStyle/>
                    <a:p>
                      <a:pPr algn="ctr"/>
                      <a:r>
                        <a:rPr lang="en-US" altLang="zh-CN" dirty="0">
                          <a:latin typeface="+mn-ea"/>
                          <a:cs typeface="+mn-ea"/>
                        </a:rPr>
                        <a:t>75.66%</a:t>
                      </a:r>
                    </a:p>
                  </a:txBody>
                  <a:tcPr anchor="ctr"/>
                </a:tc>
                <a:tc>
                  <a:txBody>
                    <a:bodyPr/>
                    <a:lstStyle/>
                    <a:p>
                      <a:pPr algn="ctr"/>
                      <a:r>
                        <a:rPr lang="en-US" altLang="zh-CN" dirty="0">
                          <a:latin typeface="+mn-ea"/>
                          <a:cs typeface="+mn-ea"/>
                        </a:rPr>
                        <a:t>76.19%</a:t>
                      </a:r>
                    </a:p>
                  </a:txBody>
                  <a:tcPr anchor="ctr"/>
                </a:tc>
                <a:tc>
                  <a:txBody>
                    <a:bodyPr/>
                    <a:lstStyle/>
                    <a:p>
                      <a:pPr algn="ctr"/>
                      <a:r>
                        <a:rPr lang="en-US" altLang="zh-CN" dirty="0">
                          <a:latin typeface="+mn-ea"/>
                          <a:cs typeface="+mn-ea"/>
                        </a:rPr>
                        <a:t>0.1283</a:t>
                      </a:r>
                    </a:p>
                  </a:txBody>
                  <a:tcPr anchor="ctr"/>
                </a:tc>
                <a:tc>
                  <a:txBody>
                    <a:bodyPr/>
                    <a:lstStyle/>
                    <a:p>
                      <a:pPr algn="ctr"/>
                      <a:r>
                        <a:rPr lang="en-US" altLang="zh-CN" dirty="0">
                          <a:latin typeface="+mn-ea"/>
                          <a:cs typeface="+mn-ea"/>
                        </a:rPr>
                        <a:t>5.443e-3</a:t>
                      </a:r>
                    </a:p>
                  </a:txBody>
                  <a:tcPr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1D0FAAA-00CD-4A03-88A3-2D3F7F56339F}"/>
              </a:ext>
            </a:extLst>
          </p:cNvPr>
          <p:cNvSpPr>
            <a:spLocks noGrp="1"/>
          </p:cNvSpPr>
          <p:nvPr>
            <p:ph type="sldNum" sz="quarter" idx="12"/>
          </p:nvPr>
        </p:nvSpPr>
        <p:spPr/>
        <p:txBody>
          <a:bodyPr/>
          <a:lstStyle/>
          <a:p>
            <a:fld id="{5DD3DB80-B894-403A-B48E-6FDC1A72010E}" type="slidenum">
              <a:rPr lang="zh-CN" altLang="en-US" smtClean="0"/>
              <a:t>68</a:t>
            </a:fld>
            <a:endParaRPr lang="zh-CN" altLang="en-US" dirty="0"/>
          </a:p>
        </p:txBody>
      </p:sp>
      <p:sp>
        <p:nvSpPr>
          <p:cNvPr id="4" name="标题 3">
            <a:extLst>
              <a:ext uri="{FF2B5EF4-FFF2-40B4-BE49-F238E27FC236}">
                <a16:creationId xmlns:a16="http://schemas.microsoft.com/office/drawing/2014/main" id="{A4E9610B-8264-40AD-A400-5F78F626AB74}"/>
              </a:ext>
            </a:extLst>
          </p:cNvPr>
          <p:cNvSpPr>
            <a:spLocks noGrp="1"/>
          </p:cNvSpPr>
          <p:nvPr>
            <p:ph type="title"/>
          </p:nvPr>
        </p:nvSpPr>
        <p:spPr/>
        <p:txBody>
          <a:bodyPr/>
          <a:lstStyle/>
          <a:p>
            <a:r>
              <a:rPr lang="zh-CN" altLang="en-US" dirty="0"/>
              <a:t>总结</a:t>
            </a:r>
            <a:r>
              <a:rPr lang="en-US" altLang="zh-CN" dirty="0"/>
              <a:t>KNN</a:t>
            </a:r>
            <a:r>
              <a:rPr lang="zh-CN" altLang="en-US" dirty="0"/>
              <a:t>和双线性模型</a:t>
            </a:r>
          </a:p>
        </p:txBody>
      </p:sp>
      <p:sp>
        <p:nvSpPr>
          <p:cNvPr id="5" name="内容占位符 4">
            <a:extLst>
              <a:ext uri="{FF2B5EF4-FFF2-40B4-BE49-F238E27FC236}">
                <a16:creationId xmlns:a16="http://schemas.microsoft.com/office/drawing/2014/main" id="{8C58C31F-E56A-4E16-8D1E-70E438C654C8}"/>
              </a:ext>
            </a:extLst>
          </p:cNvPr>
          <p:cNvSpPr>
            <a:spLocks noGrp="1"/>
          </p:cNvSpPr>
          <p:nvPr>
            <p:ph sz="quarter" idx="13"/>
          </p:nvPr>
        </p:nvSpPr>
        <p:spPr>
          <a:xfrm>
            <a:off x="502444" y="1266669"/>
            <a:ext cx="8137922" cy="4870606"/>
          </a:xfrm>
        </p:spPr>
        <p:txBody>
          <a:bodyPr>
            <a:normAutofit/>
          </a:bodyPr>
          <a:lstStyle/>
          <a:p>
            <a:r>
              <a:rPr lang="zh-CN" altLang="en-US" sz="2000" dirty="0"/>
              <a:t>协同过滤是推荐系统中的重要机器学习技术，主要探索学习数据点之间的相似性，进而对目标标签做出预测</a:t>
            </a:r>
            <a:endParaRPr lang="en-US" altLang="zh-CN" sz="2000" dirty="0"/>
          </a:p>
          <a:p>
            <a:endParaRPr lang="en-US" altLang="zh-CN" sz="2000" dirty="0"/>
          </a:p>
          <a:p>
            <a:r>
              <a:rPr lang="en-US" altLang="zh-CN" sz="2000" dirty="0"/>
              <a:t>KNN</a:t>
            </a:r>
            <a:r>
              <a:rPr lang="zh-CN" altLang="en-US" sz="2000" dirty="0"/>
              <a:t>算法是最简单的非参数化模型</a:t>
            </a:r>
            <a:endParaRPr lang="en-US" altLang="zh-CN" sz="2000" dirty="0"/>
          </a:p>
          <a:p>
            <a:endParaRPr lang="en-US" altLang="zh-CN" sz="2000" dirty="0"/>
          </a:p>
          <a:p>
            <a:r>
              <a:rPr lang="zh-CN" altLang="en-US" sz="2000" dirty="0"/>
              <a:t>矩阵分解是最基础的双线性模型。参数向量的内积操作是双线性模型中最常使用的操作，这时对一边参数向量求梯度，得到另一边参数向量的取值</a:t>
            </a:r>
            <a:endParaRPr lang="en-US" altLang="zh-CN" sz="2000" dirty="0"/>
          </a:p>
          <a:p>
            <a:endParaRPr lang="en-US" altLang="zh-CN" sz="2000" dirty="0"/>
          </a:p>
          <a:p>
            <a:r>
              <a:rPr lang="zh-CN" altLang="en-US" sz="2000" dirty="0"/>
              <a:t>因子分解机是一种通过向量内积来直接学习两两特征交互对标签预测的影响的通用模型</a:t>
            </a:r>
            <a:endParaRPr lang="en-US" altLang="zh-CN" sz="2000" dirty="0"/>
          </a:p>
          <a:p>
            <a:endParaRPr lang="en-US" altLang="zh-CN" sz="2000" dirty="0"/>
          </a:p>
          <a:p>
            <a:endParaRPr lang="en-US" altLang="zh-CN" sz="2000" dirty="0"/>
          </a:p>
        </p:txBody>
      </p:sp>
    </p:spTree>
    <p:extLst>
      <p:ext uri="{BB962C8B-B14F-4D97-AF65-F5344CB8AC3E}">
        <p14:creationId xmlns:p14="http://schemas.microsoft.com/office/powerpoint/2010/main" val="4831027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A6A819F1-33AF-45D7-8BF6-2B0A9769CAD4}"/>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A6A819F1-33AF-45D7-8BF6-2B0A9769CAD4}"/>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FF51F16D-1BAD-46EE-A6F4-B8B94C9DF628}"/>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Tree>
    <p:extLst>
      <p:ext uri="{BB962C8B-B14F-4D97-AF65-F5344CB8AC3E}">
        <p14:creationId xmlns:p14="http://schemas.microsoft.com/office/powerpoint/2010/main" val="977682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信息过滤</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526248"/>
            <a:ext cx="7953661" cy="471421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信息过滤处理用户可能感兴趣或有用的信息的传递</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推荐系统：以建议的形式进行信息过滤</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两种信息过滤方法</a:t>
            </a:r>
          </a:p>
          <a:p>
            <a:pPr lvl="2">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基于内容的过滤</a:t>
            </a:r>
          </a:p>
          <a:p>
            <a:pPr lvl="3">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推荐与用户喜欢的电影共享演员</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导演</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流派的电影</a:t>
            </a:r>
          </a:p>
          <a:p>
            <a:pPr lvl="2">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lnSpc>
                <a:spcPct val="150000"/>
              </a:lnSpc>
            </a:pP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协同过滤（</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Collaborative filtering</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lvl="3">
              <a:lnSpc>
                <a:spcPct val="150000"/>
              </a:lnSpc>
            </a:pP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推荐与用户有类似兴趣的用户喜欢的电影</a:t>
            </a:r>
          </a:p>
        </p:txBody>
      </p:sp>
      <p:sp>
        <p:nvSpPr>
          <p:cNvPr id="5" name="页脚占位符 1">
            <a:extLst>
              <a:ext uri="{FF2B5EF4-FFF2-40B4-BE49-F238E27FC236}">
                <a16:creationId xmlns:a16="http://schemas.microsoft.com/office/drawing/2014/main" id="{1C10CFDA-D570-401B-ADD4-FDD4CB55AFE0}"/>
              </a:ext>
            </a:extLst>
          </p:cNvPr>
          <p:cNvSpPr>
            <a:spLocks noGrp="1"/>
          </p:cNvSpPr>
          <p:nvPr>
            <p:ph type="ftr" sz="quarter" idx="11"/>
          </p:nvPr>
        </p:nvSpPr>
        <p:spPr>
          <a:xfrm>
            <a:off x="502443" y="6240464"/>
            <a:ext cx="3598217" cy="206381"/>
          </a:xfrm>
        </p:spPr>
        <p:txBody>
          <a:bodyPr/>
          <a:lstStyle/>
          <a:p>
            <a:pPr algn="ctr"/>
            <a:r>
              <a:rPr lang="en-US" altLang="zh-CN" dirty="0"/>
              <a:t>http://recommender-systems.org/information-filtering/</a:t>
            </a:r>
          </a:p>
        </p:txBody>
      </p:sp>
    </p:spTree>
    <p:extLst>
      <p:ext uri="{BB962C8B-B14F-4D97-AF65-F5344CB8AC3E}">
        <p14:creationId xmlns:p14="http://schemas.microsoft.com/office/powerpoint/2010/main" val="2035945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一个（小的）评分矩阵</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a:t>
            </a:fld>
            <a:endParaRPr lang="zh-CN" altLang="en-US" dirty="0"/>
          </a:p>
        </p:txBody>
      </p:sp>
      <p:pic>
        <p:nvPicPr>
          <p:cNvPr id="6" name="Picture 6" descr="C:\Documents and Settings\tluu\Desktop\diagrams\new\new rating matrix.png">
            <a:extLst>
              <a:ext uri="{FF2B5EF4-FFF2-40B4-BE49-F238E27FC236}">
                <a16:creationId xmlns:a16="http://schemas.microsoft.com/office/drawing/2014/main" id="{6C5047F4-74AA-4154-AA71-E1C824B19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2085975"/>
            <a:ext cx="837882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6505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用户</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9</a:t>
            </a:fld>
            <a:endParaRPr lang="zh-CN" altLang="en-US" dirty="0"/>
          </a:p>
        </p:txBody>
      </p:sp>
      <p:pic>
        <p:nvPicPr>
          <p:cNvPr id="6" name="Picture 6" descr="C:\Documents and Settings\tluu\Desktop\diagrams\new\new rating matrix.png">
            <a:extLst>
              <a:ext uri="{FF2B5EF4-FFF2-40B4-BE49-F238E27FC236}">
                <a16:creationId xmlns:a16="http://schemas.microsoft.com/office/drawing/2014/main" id="{6C5047F4-74AA-4154-AA71-E1C824B19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2085975"/>
            <a:ext cx="837882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CA35AAB6-17AE-4961-9FD4-95BC38607AA0}"/>
              </a:ext>
            </a:extLst>
          </p:cNvPr>
          <p:cNvSpPr>
            <a:spLocks noChangeArrowheads="1"/>
          </p:cNvSpPr>
          <p:nvPr/>
        </p:nvSpPr>
        <p:spPr bwMode="auto">
          <a:xfrm>
            <a:off x="381000" y="3352800"/>
            <a:ext cx="914400" cy="1600200"/>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SzTx/>
              <a:buFont typeface="Times New Roman" panose="02020603050405020304" pitchFamily="18" charset="0"/>
              <a:buNone/>
            </a:pPr>
            <a:endParaRPr lang="en-US" altLang="en-US" sz="2400">
              <a:solidFill>
                <a:schemeClr val="bg1"/>
              </a:solidFill>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5468510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主题5">
  <a:themeElements>
    <a:clrScheme name="伯禹配色v2">
      <a:dk1>
        <a:srgbClr val="000000"/>
      </a:dk1>
      <a:lt1>
        <a:srgbClr val="FFFFFF"/>
      </a:lt1>
      <a:dk2>
        <a:srgbClr val="57B9F2"/>
      </a:dk2>
      <a:lt2>
        <a:srgbClr val="E7E6E6"/>
      </a:lt2>
      <a:accent1>
        <a:srgbClr val="29AAF5"/>
      </a:accent1>
      <a:accent2>
        <a:srgbClr val="F05E50"/>
      </a:accent2>
      <a:accent3>
        <a:srgbClr val="29B29A"/>
      </a:accent3>
      <a:accent4>
        <a:srgbClr val="E74B7B"/>
      </a:accent4>
      <a:accent5>
        <a:srgbClr val="FF9200"/>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7863</TotalTime>
  <Words>3248</Words>
  <Application>Microsoft Office PowerPoint</Application>
  <PresentationFormat>全屏显示(4:3)</PresentationFormat>
  <Paragraphs>841</Paragraphs>
  <Slides>69</Slides>
  <Notes>65</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69</vt:i4>
      </vt:variant>
    </vt:vector>
  </HeadingPairs>
  <TitlesOfParts>
    <vt:vector size="84" baseType="lpstr">
      <vt:lpstr>Alibaba PuHuiTi</vt:lpstr>
      <vt:lpstr>Inter</vt:lpstr>
      <vt:lpstr>KaTeX_Main</vt:lpstr>
      <vt:lpstr>阿里巴巴普惠体 B</vt:lpstr>
      <vt:lpstr>阿里巴巴普惠体 R</vt:lpstr>
      <vt:lpstr>Microsoft YaHei</vt:lpstr>
      <vt:lpstr>Arial</vt:lpstr>
      <vt:lpstr>Cambria Math</vt:lpstr>
      <vt:lpstr>Roboto Mono</vt:lpstr>
      <vt:lpstr>Tahoma</vt:lpstr>
      <vt:lpstr>Times New Roman</vt:lpstr>
      <vt:lpstr>Verdana</vt:lpstr>
      <vt:lpstr>Wingdings</vt:lpstr>
      <vt:lpstr>主题5</vt:lpstr>
      <vt:lpstr>think-cell Slide</vt:lpstr>
      <vt:lpstr>PowerPoint 演示文稿</vt:lpstr>
      <vt:lpstr>PowerPoint 演示文稿</vt:lpstr>
      <vt:lpstr>推荐系统</vt:lpstr>
      <vt:lpstr>书籍推荐</vt:lpstr>
      <vt:lpstr>新闻流推荐</vt:lpstr>
      <vt:lpstr>个性化方法</vt:lpstr>
      <vt:lpstr>信息过滤</vt:lpstr>
      <vt:lpstr>一个（小的）评分矩阵</vt:lpstr>
      <vt:lpstr>用户</vt:lpstr>
      <vt:lpstr>物品</vt:lpstr>
      <vt:lpstr>用户-物品评分</vt:lpstr>
      <vt:lpstr>用户画像</vt:lpstr>
      <vt:lpstr>物品画像</vt:lpstr>
      <vt:lpstr>一个空的评分条目</vt:lpstr>
      <vt:lpstr>PowerPoint 演示文稿</vt:lpstr>
      <vt:lpstr>一个空的评分条目</vt:lpstr>
      <vt:lpstr>一个空的评分条目</vt:lpstr>
      <vt:lpstr>基于用户的KNN解决方法</vt:lpstr>
      <vt:lpstr>评分预测</vt:lpstr>
      <vt:lpstr>用于推荐的协同过滤</vt:lpstr>
      <vt:lpstr>用户的相似度</vt:lpstr>
      <vt:lpstr>用户的相似度</vt:lpstr>
      <vt:lpstr>用户的相似度</vt:lpstr>
      <vt:lpstr>相似度量（用户）</vt:lpstr>
      <vt:lpstr>基于用户的KNN评分预测</vt:lpstr>
      <vt:lpstr>基于物品的KNN评分预测</vt:lpstr>
      <vt:lpstr>基于物品的KNN评分预测</vt:lpstr>
      <vt:lpstr>相似度衡量（物品）</vt:lpstr>
      <vt:lpstr>基于物品的KNN评分预测</vt:lpstr>
      <vt:lpstr>实证研究</vt:lpstr>
      <vt:lpstr>实验设置</vt:lpstr>
      <vt:lpstr>相似度量的表现</vt:lpstr>
      <vt:lpstr>训练/测试比例的敏感度</vt:lpstr>
      <vt:lpstr>邻居大小k的敏感度</vt:lpstr>
      <vt:lpstr>基于物品 vs. 基于用户</vt:lpstr>
      <vt:lpstr>基于KNN的方法总结</vt:lpstr>
      <vt:lpstr>PowerPoint 演示文稿</vt:lpstr>
      <vt:lpstr>k近邻算法 (K-Nearest Neighbor Algorithm)</vt:lpstr>
      <vt:lpstr>KNN例子</vt:lpstr>
      <vt:lpstr>KNN例子</vt:lpstr>
      <vt:lpstr>k近邻算法 (KNN)</vt:lpstr>
      <vt:lpstr>非参数KNN</vt:lpstr>
      <vt:lpstr>k近邻思想在统计学习中的重要性</vt:lpstr>
      <vt:lpstr>PowerPoint 演示文稿</vt:lpstr>
      <vt:lpstr>矩阵分解（ Matrix Factorization ）</vt:lpstr>
      <vt:lpstr>矩阵分解（ Matrix Factorization ）</vt:lpstr>
      <vt:lpstr>基本的矩阵分解模型</vt:lpstr>
      <vt:lpstr>带偏置的矩阵分解模型</vt:lpstr>
      <vt:lpstr>时间动态变化</vt:lpstr>
      <vt:lpstr>时间动态变化</vt:lpstr>
      <vt:lpstr>动态变化的多个原因</vt:lpstr>
      <vt:lpstr>解决动态变化问题</vt:lpstr>
      <vt:lpstr>Review: 带偏置的矩阵分解模型</vt:lpstr>
      <vt:lpstr>基于邻居（相似性）的矩阵分解</vt:lpstr>
      <vt:lpstr>基于邻居的矩阵分解：SVD++</vt:lpstr>
      <vt:lpstr>Netflix奖</vt:lpstr>
      <vt:lpstr>Netflix奖</vt:lpstr>
      <vt:lpstr>PowerPoint 演示文稿</vt:lpstr>
      <vt:lpstr>PowerPoint 演示文稿</vt:lpstr>
      <vt:lpstr>双线性</vt:lpstr>
      <vt:lpstr>矩阵分解是最简单的双线性模型之一</vt:lpstr>
      <vt:lpstr>PowerPoint 演示文稿</vt:lpstr>
      <vt:lpstr>基于特征的矩阵分解</vt:lpstr>
      <vt:lpstr>因子分解机(Factorization Machine)</vt:lpstr>
      <vt:lpstr>因子分解机 (Factorization Machine)</vt:lpstr>
      <vt:lpstr>因子分解机 (Factorization Machine)</vt:lpstr>
      <vt:lpstr>实验结果（review线性模型最后部分的实验）</vt:lpstr>
      <vt:lpstr>总结KNN和双线性模型</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CS3612-W7</dc:title>
  <dc:creator>Weinan Zhang</dc:creator>
  <cp:lastModifiedBy>Hanye Zhao</cp:lastModifiedBy>
  <cp:revision>209</cp:revision>
  <cp:lastPrinted>2020-03-08T08:35:36Z</cp:lastPrinted>
  <dcterms:created xsi:type="dcterms:W3CDTF">2019-04-27T16:00:00Z</dcterms:created>
  <dcterms:modified xsi:type="dcterms:W3CDTF">2023-06-28T08:34:38Z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2052-10.1.0.7698</vt:lpwstr>
  </property>
</Properties>
</file>